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5" r:id="rId10"/>
    <p:sldId id="276" r:id="rId11"/>
    <p:sldId id="277" r:id="rId12"/>
    <p:sldId id="279" r:id="rId13"/>
    <p:sldId id="280" r:id="rId14"/>
    <p:sldId id="281" r:id="rId15"/>
    <p:sldId id="283" r:id="rId16"/>
    <p:sldId id="286" r:id="rId17"/>
    <p:sldId id="288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E2E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5" autoAdjust="0"/>
  </p:normalViewPr>
  <p:slideViewPr>
    <p:cSldViewPr>
      <p:cViewPr varScale="1">
        <p:scale>
          <a:sx n="103" d="100"/>
          <a:sy n="103" d="100"/>
        </p:scale>
        <p:origin x="-2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8F3C-C158-4E0C-A967-30603302AA47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7B133-1AEB-4015-B2EF-5658D8343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4C6D5-EB0D-441E-A86F-6A1B8DDF2602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4379B-1854-4440-A89F-2AA2EAF0BA65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4379B-1854-4440-A89F-2AA2EAF0BA65}" type="slidenum">
              <a:rPr lang="ru-RU" smtClean="0">
                <a:latin typeface="Arial" pitchFamily="34" charset="0"/>
              </a:rPr>
              <a:pPr/>
              <a:t>18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4379B-1854-4440-A89F-2AA2EAF0BA65}" type="slidenum">
              <a:rPr lang="ru-RU" smtClean="0">
                <a:latin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4379B-1854-4440-A89F-2AA2EAF0BA65}" type="slidenum">
              <a:rPr lang="ru-RU" smtClean="0">
                <a:latin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4379B-1854-4440-A89F-2AA2EAF0BA65}" type="slidenum">
              <a:rPr lang="ru-RU" smtClean="0">
                <a:latin typeface="Arial" pitchFamily="34" charset="0"/>
              </a:rPr>
              <a:pPr/>
              <a:t>25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4379B-1854-4440-A89F-2AA2EAF0BA65}" type="slidenum">
              <a:rPr lang="ru-RU" smtClean="0">
                <a:latin typeface="Arial" pitchFamily="34" charset="0"/>
              </a:rPr>
              <a:pPr/>
              <a:t>26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44B97-719A-4FC9-AF0C-95B9098EC33A}" type="slidenum">
              <a:rPr lang="ru-RU" smtClean="0">
                <a:latin typeface="Arial" pitchFamily="34" charset="0"/>
              </a:rPr>
              <a:pPr/>
              <a:t>28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4379B-1854-4440-A89F-2AA2EAF0BA65}" type="slidenum">
              <a:rPr lang="ru-RU" smtClean="0">
                <a:latin typeface="Arial" pitchFamily="34" charset="0"/>
              </a:rPr>
              <a:pPr/>
              <a:t>29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8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endParaRPr lang="ru-RU" sz="39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616" y="112259"/>
            <a:ext cx="1668009" cy="1454827"/>
            <a:chOff x="373" y="1752"/>
            <a:chExt cx="1786" cy="1400"/>
          </a:xfrm>
        </p:grpSpPr>
        <p:sp>
          <p:nvSpPr>
            <p:cNvPr id="1036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>
              <a:off x="489" y="1759"/>
              <a:ext cx="764" cy="25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auto">
            <a:xfrm>
              <a:off x="485" y="2382"/>
              <a:ext cx="980" cy="25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1705" y="2340"/>
              <a:ext cx="138" cy="25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0" name="Freeform 10"/>
            <p:cNvSpPr>
              <a:spLocks/>
            </p:cNvSpPr>
            <p:nvPr/>
          </p:nvSpPr>
          <p:spPr bwMode="auto">
            <a:xfrm>
              <a:off x="1083" y="1827"/>
              <a:ext cx="166" cy="25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auto">
            <a:xfrm>
              <a:off x="1792" y="2104"/>
              <a:ext cx="248" cy="25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2" name="Freeform 12"/>
            <p:cNvSpPr>
              <a:spLocks/>
            </p:cNvSpPr>
            <p:nvPr/>
          </p:nvSpPr>
          <p:spPr bwMode="auto">
            <a:xfrm>
              <a:off x="1826" y="2472"/>
              <a:ext cx="282" cy="25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auto">
            <a:xfrm>
              <a:off x="1117" y="2709"/>
              <a:ext cx="354" cy="25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4" name="Freeform 14"/>
            <p:cNvSpPr>
              <a:spLocks/>
            </p:cNvSpPr>
            <p:nvPr/>
          </p:nvSpPr>
          <p:spPr bwMode="auto">
            <a:xfrm>
              <a:off x="1784" y="2898"/>
              <a:ext cx="73" cy="25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auto">
            <a:xfrm>
              <a:off x="1131" y="2611"/>
              <a:ext cx="721" cy="25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6" name="Freeform 16"/>
            <p:cNvSpPr>
              <a:spLocks/>
            </p:cNvSpPr>
            <p:nvPr/>
          </p:nvSpPr>
          <p:spPr bwMode="auto">
            <a:xfrm>
              <a:off x="1794" y="2706"/>
              <a:ext cx="365" cy="25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7" name="Freeform 17"/>
            <p:cNvSpPr>
              <a:spLocks/>
            </p:cNvSpPr>
            <p:nvPr/>
          </p:nvSpPr>
          <p:spPr bwMode="auto">
            <a:xfrm>
              <a:off x="1632" y="2107"/>
              <a:ext cx="199" cy="25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8" name="Freeform 18"/>
            <p:cNvSpPr>
              <a:spLocks/>
            </p:cNvSpPr>
            <p:nvPr/>
          </p:nvSpPr>
          <p:spPr bwMode="auto">
            <a:xfrm>
              <a:off x="1212" y="1881"/>
              <a:ext cx="508" cy="25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auto">
            <a:xfrm>
              <a:off x="1242" y="2333"/>
              <a:ext cx="599" cy="25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0" name="Freeform 20"/>
            <p:cNvSpPr>
              <a:spLocks/>
            </p:cNvSpPr>
            <p:nvPr/>
          </p:nvSpPr>
          <p:spPr bwMode="auto">
            <a:xfrm rot="11000101" flipV="1">
              <a:off x="373" y="1829"/>
              <a:ext cx="225" cy="25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1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2" name="Freeform 22"/>
            <p:cNvSpPr>
              <a:spLocks/>
            </p:cNvSpPr>
            <p:nvPr/>
          </p:nvSpPr>
          <p:spPr bwMode="auto">
            <a:xfrm>
              <a:off x="502" y="1752"/>
              <a:ext cx="735" cy="25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3" name="Freeform 37"/>
            <p:cNvSpPr>
              <a:spLocks/>
            </p:cNvSpPr>
            <p:nvPr/>
          </p:nvSpPr>
          <p:spPr bwMode="auto">
            <a:xfrm>
              <a:off x="570" y="2142"/>
              <a:ext cx="822" cy="25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4" name="Freeform 38"/>
            <p:cNvSpPr>
              <a:spLocks/>
            </p:cNvSpPr>
            <p:nvPr/>
          </p:nvSpPr>
          <p:spPr bwMode="auto">
            <a:xfrm rot="21384435" flipH="1">
              <a:off x="396" y="1817"/>
              <a:ext cx="226" cy="25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  <p:sp>
          <p:nvSpPr>
            <p:cNvPr id="1055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228"/>
              <a:endParaRPr lang="ru-RU" sz="1400" dirty="0"/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9663"/>
              <a:endParaRPr lang="ru-RU" sz="1300" dirty="0">
                <a:latin typeface="Tahoma" pitchFamily="34" charset="0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9663"/>
              <a:endParaRPr lang="ru-RU" sz="1300" dirty="0">
                <a:latin typeface="Tahoma" pitchFamily="34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9663"/>
              <a:endParaRPr lang="ru-RU" sz="1300" dirty="0">
                <a:latin typeface="Tahoma" pitchFamily="34" charset="0"/>
              </a:endParaRPr>
            </a:p>
          </p:txBody>
        </p:sp>
      </p:grpSp>
      <p:graphicFrame>
        <p:nvGraphicFramePr>
          <p:cNvPr id="64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p:oleObj spid="_x0000_s1026" name="CorelDRAW" r:id="rId3" imgW="810360" imgH="951480" progId="">
              <p:embed/>
            </p:oleObj>
          </a:graphicData>
        </a:graphic>
      </p:graphicFrame>
      <p:graphicFrame>
        <p:nvGraphicFramePr>
          <p:cNvPr id="65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1027" name="CorelDRAW" r:id="rId4" imgW="810360" imgH="951480" progId="">
              <p:embed/>
            </p:oleObj>
          </a:graphicData>
        </a:graphic>
      </p:graphicFrame>
      <p:pic>
        <p:nvPicPr>
          <p:cNvPr id="1031" name="Picture 2" descr="заставка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354920" y="2554742"/>
            <a:ext cx="8532812" cy="197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82" tIns="32641" rIns="65282" bIns="32641">
            <a:spAutoFit/>
          </a:bodyPr>
          <a:lstStyle/>
          <a:p>
            <a:pPr algn="ctr" defTabSz="913617">
              <a:defRPr/>
            </a:pPr>
            <a:endParaRPr lang="ru-RU" sz="31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913617">
              <a:defRPr/>
            </a:pP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ПАСПОРТ </a:t>
            </a:r>
            <a:r>
              <a:rPr lang="ru-R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ТЕРРИТОРИИ СЕЛЬСКОГО </a:t>
            </a: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ПОСЕЛЕНИЯ</a:t>
            </a:r>
          </a:p>
          <a:p>
            <a:pPr algn="ctr" defTabSz="913617">
              <a:defRPr/>
            </a:pP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СЕЛО БАРАБО-ЮДИНО ЧИСТООЗЕРНОГО РАЙОНА</a:t>
            </a:r>
          </a:p>
          <a:p>
            <a:pPr algn="ctr" defTabSz="913617">
              <a:defRPr/>
            </a:pP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НОВОСИБИРСКОЙ ОБЛАСТИ</a:t>
            </a:r>
            <a:endParaRPr lang="ru-RU" sz="31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defTabSz="1276350">
              <a:lnSpc>
                <a:spcPct val="90000"/>
              </a:lnSpc>
            </a:pPr>
            <a:r>
              <a:rPr lang="ru-RU" sz="2000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обзорная карта наиболее значимых объектов прилегающих к сельскому поселению в границах пятикилометровой зоны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858312" cy="514353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14876" y="4106110"/>
            <a:ext cx="12858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с.Барабо-Юдино</a:t>
            </a:r>
            <a:endParaRPr lang="ru-RU" sz="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4357694"/>
            <a:ext cx="13573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с. Шипицыно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 rot="164787">
            <a:off x="3969654" y="4297066"/>
            <a:ext cx="6030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Олтарь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571876"/>
            <a:ext cx="824803" cy="21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с. Журавка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943462" y="4752442"/>
            <a:ext cx="9142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д. Орловка</a:t>
            </a:r>
            <a:endParaRPr lang="ru-RU" sz="800" dirty="0"/>
          </a:p>
        </p:txBody>
      </p:sp>
      <p:sp>
        <p:nvSpPr>
          <p:cNvPr id="13" name="Дуга 12"/>
          <p:cNvSpPr/>
          <p:nvPr/>
        </p:nvSpPr>
        <p:spPr>
          <a:xfrm>
            <a:off x="4429124" y="4143380"/>
            <a:ext cx="428628" cy="285752"/>
          </a:xfrm>
          <a:prstGeom prst="arc">
            <a:avLst>
              <a:gd name="adj1" fmla="val 306049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Сведения о наличии средств массовой информации на территории с.Барабо-Юдино </a:t>
            </a:r>
            <a:r>
              <a:rPr lang="ru-RU" sz="2000" dirty="0" err="1" smtClean="0"/>
              <a:t>Чистоозрного</a:t>
            </a:r>
            <a:r>
              <a:rPr lang="ru-RU" sz="2000" dirty="0" smtClean="0"/>
              <a:t> района Новосибирской области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43932" cy="5214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4106110"/>
            <a:ext cx="13573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с.Барабо-Юдино</a:t>
            </a:r>
            <a:endParaRPr lang="ru-RU" sz="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417535"/>
          <a:ext cx="2286016" cy="1676746"/>
        </p:xfrm>
        <a:graphic>
          <a:graphicData uri="http://schemas.openxmlformats.org/drawingml/2006/table">
            <a:tbl>
              <a:tblPr/>
              <a:tblGrid>
                <a:gridCol w="1200449"/>
                <a:gridCol w="1085567"/>
              </a:tblGrid>
              <a:tr h="587796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СОТОВЫЕ ОПЕРАТОРЫ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39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оператора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78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BEELINE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78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MEGAFON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78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MTC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86379" y="1397000"/>
          <a:ext cx="3357586" cy="1500198"/>
        </p:xfrm>
        <a:graphic>
          <a:graphicData uri="http://schemas.openxmlformats.org/drawingml/2006/table">
            <a:tbl>
              <a:tblPr/>
              <a:tblGrid>
                <a:gridCol w="961529"/>
                <a:gridCol w="869510"/>
                <a:gridCol w="907991"/>
                <a:gridCol w="618556"/>
              </a:tblGrid>
              <a:tr h="401913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ТЕЛЕВИДЕНИЕ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9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телеканала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РОССИЯ-1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57818" y="3000371"/>
          <a:ext cx="3286148" cy="1500199"/>
        </p:xfrm>
        <a:graphic>
          <a:graphicData uri="http://schemas.openxmlformats.org/drawingml/2006/table">
            <a:tbl>
              <a:tblPr/>
              <a:tblGrid>
                <a:gridCol w="941070"/>
                <a:gridCol w="851011"/>
                <a:gridCol w="888672"/>
                <a:gridCol w="605395"/>
              </a:tblGrid>
              <a:tr h="378137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РАДИОВЕЩАНИЕ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63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радиостанции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14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МАЯК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142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Ретро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FM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6142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Звезда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286380" y="5143511"/>
          <a:ext cx="3357586" cy="1582926"/>
        </p:xfrm>
        <a:graphic>
          <a:graphicData uri="http://schemas.openxmlformats.org/drawingml/2006/table">
            <a:tbl>
              <a:tblPr/>
              <a:tblGrid>
                <a:gridCol w="1763160"/>
                <a:gridCol w="1594426"/>
              </a:tblGrid>
              <a:tr h="389139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13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474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Выделенная линия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474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Через оператора сотовой связи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386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Общественные пункты доступа в интернет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4786321"/>
          <a:ext cx="3071834" cy="1928827"/>
        </p:xfrm>
        <a:graphic>
          <a:graphicData uri="http://schemas.openxmlformats.org/drawingml/2006/table">
            <a:tbl>
              <a:tblPr/>
              <a:tblGrid>
                <a:gridCol w="879696"/>
                <a:gridCol w="795510"/>
                <a:gridCol w="830716"/>
                <a:gridCol w="565912"/>
              </a:tblGrid>
              <a:tr h="414713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ПЕЧАТНЫЕ СМИ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7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46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Российская газета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46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Московский комсомолец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46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Кулундинская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Новь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607" y="-13607"/>
            <a:ext cx="9166679" cy="6880679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ЧС</a:t>
            </a:r>
            <a:b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ТРАНСПОРТЕ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429684" cy="10112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defTabSz="1276350">
              <a:lnSpc>
                <a:spcPct val="90000"/>
              </a:lnSpc>
            </a:pPr>
            <a:r>
              <a:rPr lang="ru-RU" sz="2000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/>
              <a:t>Риски возникновения ЧС на объектах автомобильного транспорта </a:t>
            </a:r>
            <a:br>
              <a:rPr lang="ru-RU" sz="2000" dirty="0" smtClean="0"/>
            </a:br>
            <a:r>
              <a:rPr lang="ru-RU" sz="2000" dirty="0" smtClean="0"/>
              <a:t>на территории села </a:t>
            </a:r>
            <a:r>
              <a:rPr lang="ru-RU" sz="2000" dirty="0" err="1" smtClean="0"/>
              <a:t>Барабо-Юдино</a:t>
            </a:r>
            <a:r>
              <a:rPr lang="ru-RU" sz="2000" dirty="0" smtClean="0"/>
              <a:t> Чистоозерного района </a:t>
            </a:r>
            <a:r>
              <a:rPr lang="ru-RU" sz="2000" dirty="0" err="1" smtClean="0"/>
              <a:t>района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571999" y="3813650"/>
            <a:ext cx="11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С.Барабо-Юдино </a:t>
            </a:r>
            <a:endParaRPr lang="ru-RU" sz="900" dirty="0"/>
          </a:p>
        </p:txBody>
      </p:sp>
      <p:grpSp>
        <p:nvGrpSpPr>
          <p:cNvPr id="11" name="Группа 3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228601" y="380996"/>
            <a:chExt cx="8915417" cy="6500720"/>
          </a:xfrm>
        </p:grpSpPr>
        <p:sp>
          <p:nvSpPr>
            <p:cNvPr id="12" name="Rectangle 65"/>
            <p:cNvSpPr>
              <a:spLocks noChangeArrowheads="1"/>
            </p:cNvSpPr>
            <p:nvPr/>
          </p:nvSpPr>
          <p:spPr bwMode="auto">
            <a:xfrm>
              <a:off x="228601" y="557163"/>
              <a:ext cx="8915417" cy="632455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912813"/>
              <a:r>
                <a:rPr lang="ru-RU" sz="2000" b="1">
                  <a:latin typeface="Calibri" pitchFamily="34" charset="0"/>
                </a:rPr>
                <a:t> </a:t>
              </a:r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2133605" y="533396"/>
              <a:ext cx="22098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4343409" y="533396"/>
              <a:ext cx="0" cy="1066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139298" y="733312"/>
              <a:ext cx="20570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4191008" y="685794"/>
              <a:ext cx="0" cy="914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609602" y="1600188"/>
              <a:ext cx="3581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4343409" y="1600188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609602" y="1752587"/>
              <a:ext cx="11430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17526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19050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1970707" y="179026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4343409" y="1752587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4191008" y="1752587"/>
              <a:ext cx="0" cy="533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4343409" y="1752587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2667006" y="2285982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667006" y="2438381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4191008" y="2438381"/>
              <a:ext cx="0" cy="1219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4343409" y="3657572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4387224" y="3845623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4343409" y="3809970"/>
              <a:ext cx="0" cy="990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4191008" y="3809970"/>
              <a:ext cx="0" cy="28955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343409" y="4800563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4343409" y="4952962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4343409" y="4952961"/>
              <a:ext cx="0" cy="1752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H="1">
              <a:off x="228601" y="3657571"/>
              <a:ext cx="3962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H="1">
              <a:off x="1905004" y="380997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19050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16764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H="1">
              <a:off x="762002" y="3809970"/>
              <a:ext cx="914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7620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6096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H="1">
              <a:off x="228601" y="3809970"/>
              <a:ext cx="3810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2364086" y="557154"/>
              <a:ext cx="1362078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Verdana" pitchFamily="34" charset="0"/>
                </a:rPr>
                <a:t>Ул.Молодёжная</a:t>
              </a: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826772" y="1537970"/>
              <a:ext cx="1220790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в  Чистоозёрное</a:t>
              </a:r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 flipH="1" flipV="1">
              <a:off x="228601" y="1676387"/>
              <a:ext cx="6096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2971807" y="2209783"/>
              <a:ext cx="935040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Ул. Зелёная</a:t>
              </a:r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 rot="-5400000">
              <a:off x="3475053" y="3459134"/>
              <a:ext cx="15239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/>
                <a:t>Ул. Центральная</a:t>
              </a:r>
            </a:p>
          </p:txBody>
        </p:sp>
        <p:sp>
          <p:nvSpPr>
            <p:cNvPr id="49" name="Text Box 46"/>
            <p:cNvSpPr txBox="1">
              <a:spLocks noChangeArrowheads="1"/>
            </p:cNvSpPr>
            <p:nvPr/>
          </p:nvSpPr>
          <p:spPr bwMode="auto">
            <a:xfrm>
              <a:off x="4953010" y="3581372"/>
              <a:ext cx="1062040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Ул. Школьная</a:t>
              </a:r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4648210" y="4724364"/>
              <a:ext cx="857251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Ул. Южная</a:t>
              </a: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 rot="-5400000">
              <a:off x="223844" y="4424326"/>
              <a:ext cx="86359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Ул. Лесная</a:t>
              </a: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 rot="-5400000">
              <a:off x="1348589" y="4366384"/>
              <a:ext cx="900106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Ул.Степная</a:t>
              </a:r>
            </a:p>
          </p:txBody>
        </p:sp>
        <p:sp>
          <p:nvSpPr>
            <p:cNvPr id="53" name="Rectangle 60"/>
            <p:cNvSpPr>
              <a:spLocks noChangeArrowheads="1"/>
            </p:cNvSpPr>
            <p:nvPr/>
          </p:nvSpPr>
          <p:spPr bwMode="auto">
            <a:xfrm>
              <a:off x="39624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Rectangle 61"/>
            <p:cNvSpPr>
              <a:spLocks noChangeArrowheads="1"/>
            </p:cNvSpPr>
            <p:nvPr/>
          </p:nvSpPr>
          <p:spPr bwMode="auto">
            <a:xfrm>
              <a:off x="38862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Rectangle 62"/>
            <p:cNvSpPr>
              <a:spLocks noChangeArrowheads="1"/>
            </p:cNvSpPr>
            <p:nvPr/>
          </p:nvSpPr>
          <p:spPr bwMode="auto">
            <a:xfrm>
              <a:off x="36576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Rectangle 63"/>
            <p:cNvSpPr>
              <a:spLocks noChangeArrowheads="1"/>
            </p:cNvSpPr>
            <p:nvPr/>
          </p:nvSpPr>
          <p:spPr bwMode="auto">
            <a:xfrm>
              <a:off x="34290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Rectangle 64"/>
            <p:cNvSpPr>
              <a:spLocks noChangeArrowheads="1"/>
            </p:cNvSpPr>
            <p:nvPr/>
          </p:nvSpPr>
          <p:spPr bwMode="auto">
            <a:xfrm>
              <a:off x="33528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Rectangle 65"/>
            <p:cNvSpPr>
              <a:spLocks noChangeArrowheads="1"/>
            </p:cNvSpPr>
            <p:nvPr/>
          </p:nvSpPr>
          <p:spPr bwMode="auto">
            <a:xfrm>
              <a:off x="3124206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Rectangle 66"/>
            <p:cNvSpPr>
              <a:spLocks noChangeArrowheads="1"/>
            </p:cNvSpPr>
            <p:nvPr/>
          </p:nvSpPr>
          <p:spPr bwMode="auto">
            <a:xfrm>
              <a:off x="3048007" y="38099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Rectangle 67"/>
            <p:cNvSpPr>
              <a:spLocks noChangeArrowheads="1"/>
            </p:cNvSpPr>
            <p:nvPr/>
          </p:nvSpPr>
          <p:spPr bwMode="auto">
            <a:xfrm>
              <a:off x="38100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Rectangle 68"/>
            <p:cNvSpPr>
              <a:spLocks noChangeArrowheads="1"/>
            </p:cNvSpPr>
            <p:nvPr/>
          </p:nvSpPr>
          <p:spPr bwMode="auto">
            <a:xfrm>
              <a:off x="37338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Rectangle 69"/>
            <p:cNvSpPr>
              <a:spLocks noChangeArrowheads="1"/>
            </p:cNvSpPr>
            <p:nvPr/>
          </p:nvSpPr>
          <p:spPr bwMode="auto">
            <a:xfrm>
              <a:off x="3429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Rectangle 70"/>
            <p:cNvSpPr>
              <a:spLocks noChangeArrowheads="1"/>
            </p:cNvSpPr>
            <p:nvPr/>
          </p:nvSpPr>
          <p:spPr bwMode="auto">
            <a:xfrm>
              <a:off x="33528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Rectangle 71"/>
            <p:cNvSpPr>
              <a:spLocks noChangeArrowheads="1"/>
            </p:cNvSpPr>
            <p:nvPr/>
          </p:nvSpPr>
          <p:spPr bwMode="auto">
            <a:xfrm>
              <a:off x="3124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Rectangle 72"/>
            <p:cNvSpPr>
              <a:spLocks noChangeArrowheads="1"/>
            </p:cNvSpPr>
            <p:nvPr/>
          </p:nvSpPr>
          <p:spPr bwMode="auto">
            <a:xfrm>
              <a:off x="3048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Rectangle 73"/>
            <p:cNvSpPr>
              <a:spLocks noChangeArrowheads="1"/>
            </p:cNvSpPr>
            <p:nvPr/>
          </p:nvSpPr>
          <p:spPr bwMode="auto">
            <a:xfrm>
              <a:off x="2743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Rectangle 74"/>
            <p:cNvSpPr>
              <a:spLocks noChangeArrowheads="1"/>
            </p:cNvSpPr>
            <p:nvPr/>
          </p:nvSpPr>
          <p:spPr bwMode="auto">
            <a:xfrm>
              <a:off x="26670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Rectangle 75"/>
            <p:cNvSpPr>
              <a:spLocks noChangeArrowheads="1"/>
            </p:cNvSpPr>
            <p:nvPr/>
          </p:nvSpPr>
          <p:spPr bwMode="auto">
            <a:xfrm>
              <a:off x="4495810" y="13715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Rectangle 76"/>
            <p:cNvSpPr>
              <a:spLocks noChangeArrowheads="1"/>
            </p:cNvSpPr>
            <p:nvPr/>
          </p:nvSpPr>
          <p:spPr bwMode="auto">
            <a:xfrm>
              <a:off x="4495810" y="14477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Rectangle 77"/>
            <p:cNvSpPr>
              <a:spLocks noChangeArrowheads="1"/>
            </p:cNvSpPr>
            <p:nvPr/>
          </p:nvSpPr>
          <p:spPr bwMode="auto">
            <a:xfrm>
              <a:off x="4495810" y="11429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Rectangle 78"/>
            <p:cNvSpPr>
              <a:spLocks noChangeArrowheads="1"/>
            </p:cNvSpPr>
            <p:nvPr/>
          </p:nvSpPr>
          <p:spPr bwMode="auto">
            <a:xfrm>
              <a:off x="4495810" y="12191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Rectangle 79"/>
            <p:cNvSpPr>
              <a:spLocks noChangeArrowheads="1"/>
            </p:cNvSpPr>
            <p:nvPr/>
          </p:nvSpPr>
          <p:spPr bwMode="auto">
            <a:xfrm>
              <a:off x="4495810" y="91439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Rectangle 81"/>
            <p:cNvSpPr>
              <a:spLocks noChangeArrowheads="1"/>
            </p:cNvSpPr>
            <p:nvPr/>
          </p:nvSpPr>
          <p:spPr bwMode="auto">
            <a:xfrm>
              <a:off x="4495810" y="99059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Rectangle 82"/>
            <p:cNvSpPr>
              <a:spLocks noChangeArrowheads="1"/>
            </p:cNvSpPr>
            <p:nvPr/>
          </p:nvSpPr>
          <p:spPr bwMode="auto">
            <a:xfrm>
              <a:off x="4495810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Rectangle 83"/>
            <p:cNvSpPr>
              <a:spLocks noChangeArrowheads="1"/>
            </p:cNvSpPr>
            <p:nvPr/>
          </p:nvSpPr>
          <p:spPr bwMode="auto">
            <a:xfrm>
              <a:off x="4495810" y="6857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Rectangle 84"/>
            <p:cNvSpPr>
              <a:spLocks noChangeArrowheads="1"/>
            </p:cNvSpPr>
            <p:nvPr/>
          </p:nvSpPr>
          <p:spPr bwMode="auto">
            <a:xfrm>
              <a:off x="2667006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Rectangle 85"/>
            <p:cNvSpPr>
              <a:spLocks noChangeArrowheads="1"/>
            </p:cNvSpPr>
            <p:nvPr/>
          </p:nvSpPr>
          <p:spPr bwMode="auto">
            <a:xfrm rot="5400000">
              <a:off x="2874357" y="1981585"/>
              <a:ext cx="398102" cy="1458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Rectangle 86"/>
            <p:cNvSpPr>
              <a:spLocks noChangeArrowheads="1"/>
            </p:cNvSpPr>
            <p:nvPr/>
          </p:nvSpPr>
          <p:spPr bwMode="auto">
            <a:xfrm>
              <a:off x="3581408" y="2057384"/>
              <a:ext cx="381001" cy="152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Rectangle 88"/>
            <p:cNvSpPr>
              <a:spLocks noChangeArrowheads="1"/>
            </p:cNvSpPr>
            <p:nvPr/>
          </p:nvSpPr>
          <p:spPr bwMode="auto">
            <a:xfrm>
              <a:off x="1219203" y="2819377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89"/>
            <p:cNvSpPr>
              <a:spLocks noChangeArrowheads="1"/>
            </p:cNvSpPr>
            <p:nvPr/>
          </p:nvSpPr>
          <p:spPr bwMode="auto">
            <a:xfrm>
              <a:off x="1219203" y="2362181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Rectangle 91"/>
            <p:cNvSpPr>
              <a:spLocks noChangeArrowheads="1"/>
            </p:cNvSpPr>
            <p:nvPr/>
          </p:nvSpPr>
          <p:spPr bwMode="auto">
            <a:xfrm>
              <a:off x="685802" y="2133583"/>
              <a:ext cx="228601" cy="533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Rectangle 92"/>
            <p:cNvSpPr>
              <a:spLocks noChangeArrowheads="1"/>
            </p:cNvSpPr>
            <p:nvPr/>
          </p:nvSpPr>
          <p:spPr bwMode="auto">
            <a:xfrm>
              <a:off x="28194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Rectangle 93"/>
            <p:cNvSpPr>
              <a:spLocks noChangeArrowheads="1"/>
            </p:cNvSpPr>
            <p:nvPr/>
          </p:nvSpPr>
          <p:spPr bwMode="auto">
            <a:xfrm>
              <a:off x="28956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Rectangle 94"/>
            <p:cNvSpPr>
              <a:spLocks noChangeArrowheads="1"/>
            </p:cNvSpPr>
            <p:nvPr/>
          </p:nvSpPr>
          <p:spPr bwMode="auto">
            <a:xfrm>
              <a:off x="31242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5"/>
            <p:cNvSpPr>
              <a:spLocks noChangeArrowheads="1"/>
            </p:cNvSpPr>
            <p:nvPr/>
          </p:nvSpPr>
          <p:spPr bwMode="auto">
            <a:xfrm>
              <a:off x="33528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Rectangle 96"/>
            <p:cNvSpPr>
              <a:spLocks noChangeArrowheads="1"/>
            </p:cNvSpPr>
            <p:nvPr/>
          </p:nvSpPr>
          <p:spPr bwMode="auto">
            <a:xfrm>
              <a:off x="4038608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Rectangle 97"/>
            <p:cNvSpPr>
              <a:spLocks noChangeArrowheads="1"/>
            </p:cNvSpPr>
            <p:nvPr/>
          </p:nvSpPr>
          <p:spPr bwMode="auto">
            <a:xfrm>
              <a:off x="4038608" y="25145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Text Box 99"/>
            <p:cNvSpPr txBox="1">
              <a:spLocks noChangeArrowheads="1"/>
            </p:cNvSpPr>
            <p:nvPr/>
          </p:nvSpPr>
          <p:spPr bwMode="auto">
            <a:xfrm>
              <a:off x="3352807" y="1828785"/>
              <a:ext cx="900115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Клуб (разв)</a:t>
              </a:r>
            </a:p>
          </p:txBody>
        </p:sp>
        <p:sp>
          <p:nvSpPr>
            <p:cNvPr id="89" name="Text Box 102"/>
            <p:cNvSpPr txBox="1">
              <a:spLocks noChangeArrowheads="1"/>
            </p:cNvSpPr>
            <p:nvPr/>
          </p:nvSpPr>
          <p:spPr bwMode="auto">
            <a:xfrm rot="-5400000">
              <a:off x="1258894" y="2627290"/>
              <a:ext cx="62229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гаражи</a:t>
              </a:r>
            </a:p>
          </p:txBody>
        </p:sp>
        <p:sp>
          <p:nvSpPr>
            <p:cNvPr id="90" name="Text Box 103"/>
            <p:cNvSpPr txBox="1">
              <a:spLocks noChangeArrowheads="1"/>
            </p:cNvSpPr>
            <p:nvPr/>
          </p:nvSpPr>
          <p:spPr bwMode="auto">
            <a:xfrm rot="-5400000">
              <a:off x="533404" y="2285981"/>
              <a:ext cx="549271" cy="2444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склад</a:t>
              </a:r>
            </a:p>
          </p:txBody>
        </p:sp>
        <p:sp>
          <p:nvSpPr>
            <p:cNvPr id="91" name="Text Box 104"/>
            <p:cNvSpPr txBox="1">
              <a:spLocks noChangeArrowheads="1"/>
            </p:cNvSpPr>
            <p:nvPr/>
          </p:nvSpPr>
          <p:spPr bwMode="auto">
            <a:xfrm rot="-5400000">
              <a:off x="1123955" y="1924034"/>
              <a:ext cx="465135" cy="274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ртм</a:t>
              </a:r>
            </a:p>
          </p:txBody>
        </p:sp>
        <p:sp>
          <p:nvSpPr>
            <p:cNvPr id="92" name="Rectangle 105"/>
            <p:cNvSpPr>
              <a:spLocks noChangeArrowheads="1"/>
            </p:cNvSpPr>
            <p:nvPr/>
          </p:nvSpPr>
          <p:spPr bwMode="auto">
            <a:xfrm>
              <a:off x="4038608" y="27431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Rectangle 106"/>
            <p:cNvSpPr>
              <a:spLocks noChangeArrowheads="1"/>
            </p:cNvSpPr>
            <p:nvPr/>
          </p:nvSpPr>
          <p:spPr bwMode="auto">
            <a:xfrm>
              <a:off x="4038608" y="28955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Rectangle 107"/>
            <p:cNvSpPr>
              <a:spLocks noChangeArrowheads="1"/>
            </p:cNvSpPr>
            <p:nvPr/>
          </p:nvSpPr>
          <p:spPr bwMode="auto">
            <a:xfrm>
              <a:off x="4038608" y="30479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08"/>
            <p:cNvSpPr>
              <a:spLocks noChangeArrowheads="1"/>
            </p:cNvSpPr>
            <p:nvPr/>
          </p:nvSpPr>
          <p:spPr bwMode="auto">
            <a:xfrm>
              <a:off x="4038608" y="32003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Rectangle 109"/>
            <p:cNvSpPr>
              <a:spLocks noChangeArrowheads="1"/>
            </p:cNvSpPr>
            <p:nvPr/>
          </p:nvSpPr>
          <p:spPr bwMode="auto">
            <a:xfrm>
              <a:off x="4572010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Rectangle 110"/>
            <p:cNvSpPr>
              <a:spLocks noChangeArrowheads="1"/>
            </p:cNvSpPr>
            <p:nvPr/>
          </p:nvSpPr>
          <p:spPr bwMode="auto">
            <a:xfrm>
              <a:off x="4572010" y="22097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Rectangle 111"/>
            <p:cNvSpPr>
              <a:spLocks noChangeArrowheads="1"/>
            </p:cNvSpPr>
            <p:nvPr/>
          </p:nvSpPr>
          <p:spPr bwMode="auto">
            <a:xfrm>
              <a:off x="4572010" y="243838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Rectangle 112"/>
            <p:cNvSpPr>
              <a:spLocks noChangeArrowheads="1"/>
            </p:cNvSpPr>
            <p:nvPr/>
          </p:nvSpPr>
          <p:spPr bwMode="auto">
            <a:xfrm>
              <a:off x="4572010" y="251458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113"/>
            <p:cNvSpPr>
              <a:spLocks noChangeArrowheads="1"/>
            </p:cNvSpPr>
            <p:nvPr/>
          </p:nvSpPr>
          <p:spPr bwMode="auto">
            <a:xfrm>
              <a:off x="4572010" y="26669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Rectangle 114"/>
            <p:cNvSpPr>
              <a:spLocks noChangeArrowheads="1"/>
            </p:cNvSpPr>
            <p:nvPr/>
          </p:nvSpPr>
          <p:spPr bwMode="auto">
            <a:xfrm>
              <a:off x="4572010" y="27431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Rectangle 115"/>
            <p:cNvSpPr>
              <a:spLocks noChangeArrowheads="1"/>
            </p:cNvSpPr>
            <p:nvPr/>
          </p:nvSpPr>
          <p:spPr bwMode="auto">
            <a:xfrm>
              <a:off x="4572010" y="28955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Rectangle 116"/>
            <p:cNvSpPr>
              <a:spLocks noChangeArrowheads="1"/>
            </p:cNvSpPr>
            <p:nvPr/>
          </p:nvSpPr>
          <p:spPr bwMode="auto">
            <a:xfrm>
              <a:off x="4572010" y="29717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Rectangle 117"/>
            <p:cNvSpPr>
              <a:spLocks noChangeArrowheads="1"/>
            </p:cNvSpPr>
            <p:nvPr/>
          </p:nvSpPr>
          <p:spPr bwMode="auto">
            <a:xfrm>
              <a:off x="4572010" y="31241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Rectangle 118"/>
            <p:cNvSpPr>
              <a:spLocks noChangeArrowheads="1"/>
            </p:cNvSpPr>
            <p:nvPr/>
          </p:nvSpPr>
          <p:spPr bwMode="auto">
            <a:xfrm>
              <a:off x="4572010" y="32003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Rectangle 120"/>
            <p:cNvSpPr>
              <a:spLocks noChangeArrowheads="1"/>
            </p:cNvSpPr>
            <p:nvPr/>
          </p:nvSpPr>
          <p:spPr bwMode="auto">
            <a:xfrm>
              <a:off x="48006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Rectangle 121"/>
            <p:cNvSpPr>
              <a:spLocks noChangeArrowheads="1"/>
            </p:cNvSpPr>
            <p:nvPr/>
          </p:nvSpPr>
          <p:spPr bwMode="auto">
            <a:xfrm>
              <a:off x="48768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Rectangle 122"/>
            <p:cNvSpPr>
              <a:spLocks noChangeArrowheads="1"/>
            </p:cNvSpPr>
            <p:nvPr/>
          </p:nvSpPr>
          <p:spPr bwMode="auto">
            <a:xfrm>
              <a:off x="50292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Rectangle 123"/>
            <p:cNvSpPr>
              <a:spLocks noChangeArrowheads="1"/>
            </p:cNvSpPr>
            <p:nvPr/>
          </p:nvSpPr>
          <p:spPr bwMode="auto">
            <a:xfrm>
              <a:off x="51054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Rectangle 124"/>
            <p:cNvSpPr>
              <a:spLocks noChangeArrowheads="1"/>
            </p:cNvSpPr>
            <p:nvPr/>
          </p:nvSpPr>
          <p:spPr bwMode="auto">
            <a:xfrm>
              <a:off x="5257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125"/>
            <p:cNvSpPr>
              <a:spLocks noChangeArrowheads="1"/>
            </p:cNvSpPr>
            <p:nvPr/>
          </p:nvSpPr>
          <p:spPr bwMode="auto">
            <a:xfrm>
              <a:off x="5334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126"/>
            <p:cNvSpPr>
              <a:spLocks noChangeArrowheads="1"/>
            </p:cNvSpPr>
            <p:nvPr/>
          </p:nvSpPr>
          <p:spPr bwMode="auto">
            <a:xfrm>
              <a:off x="5486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Rectangle 127"/>
            <p:cNvSpPr>
              <a:spLocks noChangeArrowheads="1"/>
            </p:cNvSpPr>
            <p:nvPr/>
          </p:nvSpPr>
          <p:spPr bwMode="auto">
            <a:xfrm>
              <a:off x="5638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Rectangle 128"/>
            <p:cNvSpPr>
              <a:spLocks noChangeArrowheads="1"/>
            </p:cNvSpPr>
            <p:nvPr/>
          </p:nvSpPr>
          <p:spPr bwMode="auto">
            <a:xfrm>
              <a:off x="5715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" name="Rectangle 129"/>
            <p:cNvSpPr>
              <a:spLocks noChangeArrowheads="1"/>
            </p:cNvSpPr>
            <p:nvPr/>
          </p:nvSpPr>
          <p:spPr bwMode="auto">
            <a:xfrm>
              <a:off x="5867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Rectangle 130"/>
            <p:cNvSpPr>
              <a:spLocks noChangeArrowheads="1"/>
            </p:cNvSpPr>
            <p:nvPr/>
          </p:nvSpPr>
          <p:spPr bwMode="auto">
            <a:xfrm>
              <a:off x="60198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Rectangle 131"/>
            <p:cNvSpPr>
              <a:spLocks noChangeArrowheads="1"/>
            </p:cNvSpPr>
            <p:nvPr/>
          </p:nvSpPr>
          <p:spPr bwMode="auto">
            <a:xfrm>
              <a:off x="61722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" name="Rectangle 132"/>
            <p:cNvSpPr>
              <a:spLocks noChangeArrowheads="1"/>
            </p:cNvSpPr>
            <p:nvPr/>
          </p:nvSpPr>
          <p:spPr bwMode="auto">
            <a:xfrm>
              <a:off x="6248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Rectangle 133"/>
            <p:cNvSpPr>
              <a:spLocks noChangeArrowheads="1"/>
            </p:cNvSpPr>
            <p:nvPr/>
          </p:nvSpPr>
          <p:spPr bwMode="auto">
            <a:xfrm>
              <a:off x="64008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Rectangle 134"/>
            <p:cNvSpPr>
              <a:spLocks noChangeArrowheads="1"/>
            </p:cNvSpPr>
            <p:nvPr/>
          </p:nvSpPr>
          <p:spPr bwMode="auto">
            <a:xfrm>
              <a:off x="64770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" name="Rectangle 135"/>
            <p:cNvSpPr>
              <a:spLocks noChangeArrowheads="1"/>
            </p:cNvSpPr>
            <p:nvPr/>
          </p:nvSpPr>
          <p:spPr bwMode="auto">
            <a:xfrm>
              <a:off x="6629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Rectangle 136"/>
            <p:cNvSpPr>
              <a:spLocks noChangeArrowheads="1"/>
            </p:cNvSpPr>
            <p:nvPr/>
          </p:nvSpPr>
          <p:spPr bwMode="auto">
            <a:xfrm>
              <a:off x="6781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Rectangle 137"/>
            <p:cNvSpPr>
              <a:spLocks noChangeArrowheads="1"/>
            </p:cNvSpPr>
            <p:nvPr/>
          </p:nvSpPr>
          <p:spPr bwMode="auto">
            <a:xfrm>
              <a:off x="68580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Rectangle 138"/>
            <p:cNvSpPr>
              <a:spLocks noChangeArrowheads="1"/>
            </p:cNvSpPr>
            <p:nvPr/>
          </p:nvSpPr>
          <p:spPr bwMode="auto">
            <a:xfrm>
              <a:off x="70104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Rectangle 139"/>
            <p:cNvSpPr>
              <a:spLocks noChangeArrowheads="1"/>
            </p:cNvSpPr>
            <p:nvPr/>
          </p:nvSpPr>
          <p:spPr bwMode="auto">
            <a:xfrm>
              <a:off x="7162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" name="Rectangle 140"/>
            <p:cNvSpPr>
              <a:spLocks noChangeArrowheads="1"/>
            </p:cNvSpPr>
            <p:nvPr/>
          </p:nvSpPr>
          <p:spPr bwMode="auto">
            <a:xfrm>
              <a:off x="73152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" name="Rectangle 141"/>
            <p:cNvSpPr>
              <a:spLocks noChangeArrowheads="1"/>
            </p:cNvSpPr>
            <p:nvPr/>
          </p:nvSpPr>
          <p:spPr bwMode="auto">
            <a:xfrm>
              <a:off x="74676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Rectangle 142"/>
            <p:cNvSpPr>
              <a:spLocks noChangeArrowheads="1"/>
            </p:cNvSpPr>
            <p:nvPr/>
          </p:nvSpPr>
          <p:spPr bwMode="auto">
            <a:xfrm>
              <a:off x="76200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143"/>
            <p:cNvSpPr>
              <a:spLocks noChangeArrowheads="1"/>
            </p:cNvSpPr>
            <p:nvPr/>
          </p:nvSpPr>
          <p:spPr bwMode="auto">
            <a:xfrm>
              <a:off x="48006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" name="Rectangle 146"/>
            <p:cNvSpPr>
              <a:spLocks noChangeArrowheads="1"/>
            </p:cNvSpPr>
            <p:nvPr/>
          </p:nvSpPr>
          <p:spPr bwMode="auto">
            <a:xfrm>
              <a:off x="4495810" y="3886172"/>
              <a:ext cx="76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Rectangle 147"/>
            <p:cNvSpPr>
              <a:spLocks noChangeArrowheads="1"/>
            </p:cNvSpPr>
            <p:nvPr/>
          </p:nvSpPr>
          <p:spPr bwMode="auto">
            <a:xfrm>
              <a:off x="4419609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148"/>
            <p:cNvSpPr>
              <a:spLocks noChangeArrowheads="1"/>
            </p:cNvSpPr>
            <p:nvPr/>
          </p:nvSpPr>
          <p:spPr bwMode="auto">
            <a:xfrm>
              <a:off x="84582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" name="Rectangle 149"/>
            <p:cNvSpPr>
              <a:spLocks noChangeArrowheads="1"/>
            </p:cNvSpPr>
            <p:nvPr/>
          </p:nvSpPr>
          <p:spPr bwMode="auto">
            <a:xfrm>
              <a:off x="83820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Rectangle 150"/>
            <p:cNvSpPr>
              <a:spLocks noChangeArrowheads="1"/>
            </p:cNvSpPr>
            <p:nvPr/>
          </p:nvSpPr>
          <p:spPr bwMode="auto">
            <a:xfrm>
              <a:off x="8229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" name="Rectangle 151"/>
            <p:cNvSpPr>
              <a:spLocks noChangeArrowheads="1"/>
            </p:cNvSpPr>
            <p:nvPr/>
          </p:nvSpPr>
          <p:spPr bwMode="auto">
            <a:xfrm>
              <a:off x="80772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" name="Rectangle 152"/>
            <p:cNvSpPr>
              <a:spLocks noChangeArrowheads="1"/>
            </p:cNvSpPr>
            <p:nvPr/>
          </p:nvSpPr>
          <p:spPr bwMode="auto">
            <a:xfrm>
              <a:off x="80010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" name="Rectangle 153"/>
            <p:cNvSpPr>
              <a:spLocks noChangeArrowheads="1"/>
            </p:cNvSpPr>
            <p:nvPr/>
          </p:nvSpPr>
          <p:spPr bwMode="auto">
            <a:xfrm>
              <a:off x="7848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" name="Rectangle 154"/>
            <p:cNvSpPr>
              <a:spLocks noChangeArrowheads="1"/>
            </p:cNvSpPr>
            <p:nvPr/>
          </p:nvSpPr>
          <p:spPr bwMode="auto">
            <a:xfrm>
              <a:off x="77724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" name="Rectangle 155"/>
            <p:cNvSpPr>
              <a:spLocks noChangeArrowheads="1"/>
            </p:cNvSpPr>
            <p:nvPr/>
          </p:nvSpPr>
          <p:spPr bwMode="auto">
            <a:xfrm>
              <a:off x="48768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" name="Rectangle 156"/>
            <p:cNvSpPr>
              <a:spLocks noChangeArrowheads="1"/>
            </p:cNvSpPr>
            <p:nvPr/>
          </p:nvSpPr>
          <p:spPr bwMode="auto">
            <a:xfrm>
              <a:off x="76962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Rectangle 157"/>
            <p:cNvSpPr>
              <a:spLocks noChangeArrowheads="1"/>
            </p:cNvSpPr>
            <p:nvPr/>
          </p:nvSpPr>
          <p:spPr bwMode="auto">
            <a:xfrm>
              <a:off x="76200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" name="Rectangle 158"/>
            <p:cNvSpPr>
              <a:spLocks noChangeArrowheads="1"/>
            </p:cNvSpPr>
            <p:nvPr/>
          </p:nvSpPr>
          <p:spPr bwMode="auto">
            <a:xfrm>
              <a:off x="74676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" name="Rectangle 159"/>
            <p:cNvSpPr>
              <a:spLocks noChangeArrowheads="1"/>
            </p:cNvSpPr>
            <p:nvPr/>
          </p:nvSpPr>
          <p:spPr bwMode="auto">
            <a:xfrm>
              <a:off x="7315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" name="Rectangle 160"/>
            <p:cNvSpPr>
              <a:spLocks noChangeArrowheads="1"/>
            </p:cNvSpPr>
            <p:nvPr/>
          </p:nvSpPr>
          <p:spPr bwMode="auto">
            <a:xfrm>
              <a:off x="71628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Rectangle 161"/>
            <p:cNvSpPr>
              <a:spLocks noChangeArrowheads="1"/>
            </p:cNvSpPr>
            <p:nvPr/>
          </p:nvSpPr>
          <p:spPr bwMode="auto">
            <a:xfrm>
              <a:off x="70104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" name="Rectangle 162"/>
            <p:cNvSpPr>
              <a:spLocks noChangeArrowheads="1"/>
            </p:cNvSpPr>
            <p:nvPr/>
          </p:nvSpPr>
          <p:spPr bwMode="auto">
            <a:xfrm>
              <a:off x="6934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" name="Rectangle 163"/>
            <p:cNvSpPr>
              <a:spLocks noChangeArrowheads="1"/>
            </p:cNvSpPr>
            <p:nvPr/>
          </p:nvSpPr>
          <p:spPr bwMode="auto">
            <a:xfrm>
              <a:off x="67056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Rectangle 164"/>
            <p:cNvSpPr>
              <a:spLocks noChangeArrowheads="1"/>
            </p:cNvSpPr>
            <p:nvPr/>
          </p:nvSpPr>
          <p:spPr bwMode="auto">
            <a:xfrm>
              <a:off x="66294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" name="Rectangle 166"/>
            <p:cNvSpPr>
              <a:spLocks noChangeArrowheads="1"/>
            </p:cNvSpPr>
            <p:nvPr/>
          </p:nvSpPr>
          <p:spPr bwMode="auto">
            <a:xfrm>
              <a:off x="4495810" y="4267169"/>
              <a:ext cx="228601" cy="38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" name="Rectangle 167"/>
            <p:cNvSpPr>
              <a:spLocks noChangeArrowheads="1"/>
            </p:cNvSpPr>
            <p:nvPr/>
          </p:nvSpPr>
          <p:spPr bwMode="auto">
            <a:xfrm>
              <a:off x="5181611" y="4038570"/>
              <a:ext cx="533401" cy="30479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Text Box 168"/>
            <p:cNvSpPr txBox="1">
              <a:spLocks noChangeArrowheads="1"/>
            </p:cNvSpPr>
            <p:nvPr/>
          </p:nvSpPr>
          <p:spPr bwMode="auto">
            <a:xfrm>
              <a:off x="5105410" y="3809972"/>
              <a:ext cx="661989" cy="274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школа</a:t>
              </a:r>
            </a:p>
          </p:txBody>
        </p:sp>
        <p:sp>
          <p:nvSpPr>
            <p:cNvPr id="152" name="Text Box 169"/>
            <p:cNvSpPr txBox="1">
              <a:spLocks noChangeArrowheads="1"/>
            </p:cNvSpPr>
            <p:nvPr/>
          </p:nvSpPr>
          <p:spPr bwMode="auto">
            <a:xfrm rot="-5400000">
              <a:off x="4249434" y="4292867"/>
              <a:ext cx="767388" cy="35182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КЛУБ</a:t>
              </a:r>
            </a:p>
          </p:txBody>
        </p:sp>
        <p:sp>
          <p:nvSpPr>
            <p:cNvPr id="153" name="Rectangle 171"/>
            <p:cNvSpPr>
              <a:spLocks noChangeArrowheads="1"/>
            </p:cNvSpPr>
            <p:nvPr/>
          </p:nvSpPr>
          <p:spPr bwMode="auto">
            <a:xfrm>
              <a:off x="4495810" y="624835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" name="Rectangle 172"/>
            <p:cNvSpPr>
              <a:spLocks noChangeArrowheads="1"/>
            </p:cNvSpPr>
            <p:nvPr/>
          </p:nvSpPr>
          <p:spPr bwMode="auto">
            <a:xfrm>
              <a:off x="4495810" y="617215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" name="Rectangle 173"/>
            <p:cNvSpPr>
              <a:spLocks noChangeArrowheads="1"/>
            </p:cNvSpPr>
            <p:nvPr/>
          </p:nvSpPr>
          <p:spPr bwMode="auto">
            <a:xfrm>
              <a:off x="4495810" y="60197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6" name="Rectangle 174"/>
            <p:cNvSpPr>
              <a:spLocks noChangeArrowheads="1"/>
            </p:cNvSpPr>
            <p:nvPr/>
          </p:nvSpPr>
          <p:spPr bwMode="auto">
            <a:xfrm>
              <a:off x="4495810" y="59435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" name="Rectangle 175"/>
            <p:cNvSpPr>
              <a:spLocks noChangeArrowheads="1"/>
            </p:cNvSpPr>
            <p:nvPr/>
          </p:nvSpPr>
          <p:spPr bwMode="auto">
            <a:xfrm>
              <a:off x="4495810" y="579115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8" name="Rectangle 176"/>
            <p:cNvSpPr>
              <a:spLocks noChangeArrowheads="1"/>
            </p:cNvSpPr>
            <p:nvPr/>
          </p:nvSpPr>
          <p:spPr bwMode="auto">
            <a:xfrm>
              <a:off x="4495810" y="563875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9" name="Rectangle 177"/>
            <p:cNvSpPr>
              <a:spLocks noChangeArrowheads="1"/>
            </p:cNvSpPr>
            <p:nvPr/>
          </p:nvSpPr>
          <p:spPr bwMode="auto">
            <a:xfrm>
              <a:off x="4495810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Rectangle 178"/>
            <p:cNvSpPr>
              <a:spLocks noChangeArrowheads="1"/>
            </p:cNvSpPr>
            <p:nvPr/>
          </p:nvSpPr>
          <p:spPr bwMode="auto">
            <a:xfrm>
              <a:off x="5638811" y="5105362"/>
              <a:ext cx="76200" cy="76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1" name="Rectangle 179"/>
            <p:cNvSpPr>
              <a:spLocks noChangeArrowheads="1"/>
            </p:cNvSpPr>
            <p:nvPr/>
          </p:nvSpPr>
          <p:spPr bwMode="auto">
            <a:xfrm>
              <a:off x="5181611" y="51053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2" name="Rectangle 180"/>
            <p:cNvSpPr>
              <a:spLocks noChangeArrowheads="1"/>
            </p:cNvSpPr>
            <p:nvPr/>
          </p:nvSpPr>
          <p:spPr bwMode="auto">
            <a:xfrm>
              <a:off x="4495810" y="5105362"/>
              <a:ext cx="228601" cy="3047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Rectangle 183"/>
            <p:cNvSpPr>
              <a:spLocks noChangeArrowheads="1"/>
            </p:cNvSpPr>
            <p:nvPr/>
          </p:nvSpPr>
          <p:spPr bwMode="auto">
            <a:xfrm>
              <a:off x="792481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Text Box 186"/>
            <p:cNvSpPr txBox="1">
              <a:spLocks noChangeArrowheads="1"/>
            </p:cNvSpPr>
            <p:nvPr/>
          </p:nvSpPr>
          <p:spPr bwMode="auto">
            <a:xfrm>
              <a:off x="8278829" y="2819379"/>
              <a:ext cx="865189" cy="274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телятник</a:t>
              </a:r>
            </a:p>
          </p:txBody>
        </p:sp>
        <p:sp>
          <p:nvSpPr>
            <p:cNvPr id="165" name="Text Box 187"/>
            <p:cNvSpPr txBox="1">
              <a:spLocks noChangeArrowheads="1"/>
            </p:cNvSpPr>
            <p:nvPr/>
          </p:nvSpPr>
          <p:spPr bwMode="auto">
            <a:xfrm>
              <a:off x="8247079" y="4114770"/>
              <a:ext cx="896938" cy="274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коровник</a:t>
              </a:r>
            </a:p>
          </p:txBody>
        </p:sp>
        <p:sp>
          <p:nvSpPr>
            <p:cNvPr id="166" name="Text Box 188"/>
            <p:cNvSpPr txBox="1">
              <a:spLocks noChangeArrowheads="1"/>
            </p:cNvSpPr>
            <p:nvPr/>
          </p:nvSpPr>
          <p:spPr bwMode="auto">
            <a:xfrm rot="-5400000">
              <a:off x="4463600" y="5289999"/>
              <a:ext cx="643855" cy="18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Баня(разв)</a:t>
              </a:r>
            </a:p>
          </p:txBody>
        </p:sp>
        <p:sp>
          <p:nvSpPr>
            <p:cNvPr id="167" name="Rectangle 189"/>
            <p:cNvSpPr>
              <a:spLocks noChangeArrowheads="1"/>
            </p:cNvSpPr>
            <p:nvPr/>
          </p:nvSpPr>
          <p:spPr bwMode="auto">
            <a:xfrm>
              <a:off x="3124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" name="Rectangle 190"/>
            <p:cNvSpPr>
              <a:spLocks noChangeArrowheads="1"/>
            </p:cNvSpPr>
            <p:nvPr/>
          </p:nvSpPr>
          <p:spPr bwMode="auto">
            <a:xfrm>
              <a:off x="32004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" name="Rectangle 191"/>
            <p:cNvSpPr>
              <a:spLocks noChangeArrowheads="1"/>
            </p:cNvSpPr>
            <p:nvPr/>
          </p:nvSpPr>
          <p:spPr bwMode="auto">
            <a:xfrm>
              <a:off x="3352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0" name="Rectangle 192"/>
            <p:cNvSpPr>
              <a:spLocks noChangeArrowheads="1"/>
            </p:cNvSpPr>
            <p:nvPr/>
          </p:nvSpPr>
          <p:spPr bwMode="auto">
            <a:xfrm>
              <a:off x="35052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" name="Rectangle 193"/>
            <p:cNvSpPr>
              <a:spLocks noChangeArrowheads="1"/>
            </p:cNvSpPr>
            <p:nvPr/>
          </p:nvSpPr>
          <p:spPr bwMode="auto">
            <a:xfrm>
              <a:off x="3581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" name="Rectangle 194"/>
            <p:cNvSpPr>
              <a:spLocks noChangeArrowheads="1"/>
            </p:cNvSpPr>
            <p:nvPr/>
          </p:nvSpPr>
          <p:spPr bwMode="auto">
            <a:xfrm>
              <a:off x="38100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" name="Rectangle 195"/>
            <p:cNvSpPr>
              <a:spLocks noChangeArrowheads="1"/>
            </p:cNvSpPr>
            <p:nvPr/>
          </p:nvSpPr>
          <p:spPr bwMode="auto">
            <a:xfrm>
              <a:off x="38862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Rectangle 196"/>
            <p:cNvSpPr>
              <a:spLocks noChangeArrowheads="1"/>
            </p:cNvSpPr>
            <p:nvPr/>
          </p:nvSpPr>
          <p:spPr bwMode="auto">
            <a:xfrm>
              <a:off x="3962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" name="Rectangle 199"/>
            <p:cNvSpPr>
              <a:spLocks noChangeArrowheads="1"/>
            </p:cNvSpPr>
            <p:nvPr/>
          </p:nvSpPr>
          <p:spPr bwMode="auto">
            <a:xfrm>
              <a:off x="4495809" y="647695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" name="Rectangle 200"/>
            <p:cNvSpPr>
              <a:spLocks noChangeArrowheads="1"/>
            </p:cNvSpPr>
            <p:nvPr/>
          </p:nvSpPr>
          <p:spPr bwMode="auto">
            <a:xfrm>
              <a:off x="4495809" y="640075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" name="Rectangle 203"/>
            <p:cNvSpPr>
              <a:spLocks noChangeArrowheads="1"/>
            </p:cNvSpPr>
            <p:nvPr/>
          </p:nvSpPr>
          <p:spPr bwMode="auto">
            <a:xfrm>
              <a:off x="1981205" y="411477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" name="Rectangle 204"/>
            <p:cNvSpPr>
              <a:spLocks noChangeArrowheads="1"/>
            </p:cNvSpPr>
            <p:nvPr/>
          </p:nvSpPr>
          <p:spPr bwMode="auto">
            <a:xfrm>
              <a:off x="1981205" y="419096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" name="Rectangle 205"/>
            <p:cNvSpPr>
              <a:spLocks noChangeArrowheads="1"/>
            </p:cNvSpPr>
            <p:nvPr/>
          </p:nvSpPr>
          <p:spPr bwMode="auto">
            <a:xfrm>
              <a:off x="19812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" name="Rectangle 206"/>
            <p:cNvSpPr>
              <a:spLocks noChangeArrowheads="1"/>
            </p:cNvSpPr>
            <p:nvPr/>
          </p:nvSpPr>
          <p:spPr bwMode="auto">
            <a:xfrm>
              <a:off x="20574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" name="Rectangle 207"/>
            <p:cNvSpPr>
              <a:spLocks noChangeArrowheads="1"/>
            </p:cNvSpPr>
            <p:nvPr/>
          </p:nvSpPr>
          <p:spPr bwMode="auto">
            <a:xfrm>
              <a:off x="22098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" name="Rectangle 208"/>
            <p:cNvSpPr>
              <a:spLocks noChangeArrowheads="1"/>
            </p:cNvSpPr>
            <p:nvPr/>
          </p:nvSpPr>
          <p:spPr bwMode="auto">
            <a:xfrm>
              <a:off x="22860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" name="Rectangle 209"/>
            <p:cNvSpPr>
              <a:spLocks noChangeArrowheads="1"/>
            </p:cNvSpPr>
            <p:nvPr/>
          </p:nvSpPr>
          <p:spPr bwMode="auto">
            <a:xfrm>
              <a:off x="24384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" name="Rectangle 210"/>
            <p:cNvSpPr>
              <a:spLocks noChangeArrowheads="1"/>
            </p:cNvSpPr>
            <p:nvPr/>
          </p:nvSpPr>
          <p:spPr bwMode="auto">
            <a:xfrm>
              <a:off x="25146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" name="Rectangle 211"/>
            <p:cNvSpPr>
              <a:spLocks noChangeArrowheads="1"/>
            </p:cNvSpPr>
            <p:nvPr/>
          </p:nvSpPr>
          <p:spPr bwMode="auto">
            <a:xfrm>
              <a:off x="26670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" name="Rectangle 212"/>
            <p:cNvSpPr>
              <a:spLocks noChangeArrowheads="1"/>
            </p:cNvSpPr>
            <p:nvPr/>
          </p:nvSpPr>
          <p:spPr bwMode="auto">
            <a:xfrm>
              <a:off x="2743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7" name="Rectangle 213"/>
            <p:cNvSpPr>
              <a:spLocks noChangeArrowheads="1"/>
            </p:cNvSpPr>
            <p:nvPr/>
          </p:nvSpPr>
          <p:spPr bwMode="auto">
            <a:xfrm>
              <a:off x="28956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8" name="Rectangle 214"/>
            <p:cNvSpPr>
              <a:spLocks noChangeArrowheads="1"/>
            </p:cNvSpPr>
            <p:nvPr/>
          </p:nvSpPr>
          <p:spPr bwMode="auto">
            <a:xfrm>
              <a:off x="2971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" name="Rectangle 215"/>
            <p:cNvSpPr>
              <a:spLocks noChangeArrowheads="1"/>
            </p:cNvSpPr>
            <p:nvPr/>
          </p:nvSpPr>
          <p:spPr bwMode="auto">
            <a:xfrm>
              <a:off x="1981205" y="434336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0" name="Rectangle 216"/>
            <p:cNvSpPr>
              <a:spLocks noChangeArrowheads="1"/>
            </p:cNvSpPr>
            <p:nvPr/>
          </p:nvSpPr>
          <p:spPr bwMode="auto">
            <a:xfrm>
              <a:off x="1981205" y="449576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1" name="Rectangle 217"/>
            <p:cNvSpPr>
              <a:spLocks noChangeArrowheads="1"/>
            </p:cNvSpPr>
            <p:nvPr/>
          </p:nvSpPr>
          <p:spPr bwMode="auto">
            <a:xfrm>
              <a:off x="1981205" y="464816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2" name="Rectangle 218"/>
            <p:cNvSpPr>
              <a:spLocks noChangeArrowheads="1"/>
            </p:cNvSpPr>
            <p:nvPr/>
          </p:nvSpPr>
          <p:spPr bwMode="auto">
            <a:xfrm>
              <a:off x="1981205" y="487676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3" name="Rectangle 219"/>
            <p:cNvSpPr>
              <a:spLocks noChangeArrowheads="1"/>
            </p:cNvSpPr>
            <p:nvPr/>
          </p:nvSpPr>
          <p:spPr bwMode="auto">
            <a:xfrm>
              <a:off x="1981205" y="502916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" name="Rectangle 220"/>
            <p:cNvSpPr>
              <a:spLocks noChangeArrowheads="1"/>
            </p:cNvSpPr>
            <p:nvPr/>
          </p:nvSpPr>
          <p:spPr bwMode="auto">
            <a:xfrm>
              <a:off x="1981205" y="51815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" name="Rectangle 221"/>
            <p:cNvSpPr>
              <a:spLocks noChangeArrowheads="1"/>
            </p:cNvSpPr>
            <p:nvPr/>
          </p:nvSpPr>
          <p:spPr bwMode="auto">
            <a:xfrm>
              <a:off x="1981205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Rectangle 222"/>
            <p:cNvSpPr>
              <a:spLocks noChangeArrowheads="1"/>
            </p:cNvSpPr>
            <p:nvPr/>
          </p:nvSpPr>
          <p:spPr bwMode="auto">
            <a:xfrm>
              <a:off x="1981205" y="55625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7" name="Rectangle 223"/>
            <p:cNvSpPr>
              <a:spLocks noChangeArrowheads="1"/>
            </p:cNvSpPr>
            <p:nvPr/>
          </p:nvSpPr>
          <p:spPr bwMode="auto">
            <a:xfrm>
              <a:off x="1447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8" name="Rectangle 224"/>
            <p:cNvSpPr>
              <a:spLocks noChangeArrowheads="1"/>
            </p:cNvSpPr>
            <p:nvPr/>
          </p:nvSpPr>
          <p:spPr bwMode="auto">
            <a:xfrm>
              <a:off x="137160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Rectangle 225"/>
            <p:cNvSpPr>
              <a:spLocks noChangeArrowheads="1"/>
            </p:cNvSpPr>
            <p:nvPr/>
          </p:nvSpPr>
          <p:spPr bwMode="auto">
            <a:xfrm>
              <a:off x="11430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" name="Rectangle 226"/>
            <p:cNvSpPr>
              <a:spLocks noChangeArrowheads="1"/>
            </p:cNvSpPr>
            <p:nvPr/>
          </p:nvSpPr>
          <p:spPr bwMode="auto">
            <a:xfrm>
              <a:off x="1066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" name="Rectangle 227"/>
            <p:cNvSpPr>
              <a:spLocks noChangeArrowheads="1"/>
            </p:cNvSpPr>
            <p:nvPr/>
          </p:nvSpPr>
          <p:spPr bwMode="auto">
            <a:xfrm>
              <a:off x="9144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Rectangle 228"/>
            <p:cNvSpPr>
              <a:spLocks noChangeArrowheads="1"/>
            </p:cNvSpPr>
            <p:nvPr/>
          </p:nvSpPr>
          <p:spPr bwMode="auto">
            <a:xfrm>
              <a:off x="838202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" name="Rectangle 229"/>
            <p:cNvSpPr>
              <a:spLocks noChangeArrowheads="1"/>
            </p:cNvSpPr>
            <p:nvPr/>
          </p:nvSpPr>
          <p:spPr bwMode="auto">
            <a:xfrm>
              <a:off x="114300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" name="Rectangle 230"/>
            <p:cNvSpPr>
              <a:spLocks noChangeArrowheads="1"/>
            </p:cNvSpPr>
            <p:nvPr/>
          </p:nvSpPr>
          <p:spPr bwMode="auto">
            <a:xfrm>
              <a:off x="76200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" name="Rectangle 233"/>
            <p:cNvSpPr>
              <a:spLocks noChangeArrowheads="1"/>
            </p:cNvSpPr>
            <p:nvPr/>
          </p:nvSpPr>
          <p:spPr bwMode="auto">
            <a:xfrm>
              <a:off x="509586" y="437391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" name="Rectangle 234"/>
            <p:cNvSpPr>
              <a:spLocks noChangeArrowheads="1"/>
            </p:cNvSpPr>
            <p:nvPr/>
          </p:nvSpPr>
          <p:spPr bwMode="auto">
            <a:xfrm>
              <a:off x="457202" y="396237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" name="Rectangle 235"/>
            <p:cNvSpPr>
              <a:spLocks noChangeArrowheads="1"/>
            </p:cNvSpPr>
            <p:nvPr/>
          </p:nvSpPr>
          <p:spPr bwMode="auto">
            <a:xfrm>
              <a:off x="457202" y="40385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" name="Rectangle 236"/>
            <p:cNvSpPr>
              <a:spLocks noChangeArrowheads="1"/>
            </p:cNvSpPr>
            <p:nvPr/>
          </p:nvSpPr>
          <p:spPr bwMode="auto">
            <a:xfrm>
              <a:off x="838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" name="Rectangle 240"/>
            <p:cNvSpPr>
              <a:spLocks noChangeArrowheads="1"/>
            </p:cNvSpPr>
            <p:nvPr/>
          </p:nvSpPr>
          <p:spPr bwMode="auto">
            <a:xfrm>
              <a:off x="1219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" name="Rectangle 241"/>
            <p:cNvSpPr>
              <a:spLocks noChangeArrowheads="1"/>
            </p:cNvSpPr>
            <p:nvPr/>
          </p:nvSpPr>
          <p:spPr bwMode="auto">
            <a:xfrm>
              <a:off x="13716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" name="Rectangle 242"/>
            <p:cNvSpPr>
              <a:spLocks noChangeArrowheads="1"/>
            </p:cNvSpPr>
            <p:nvPr/>
          </p:nvSpPr>
          <p:spPr bwMode="auto">
            <a:xfrm>
              <a:off x="1447802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" name="Rectangle 243"/>
            <p:cNvSpPr>
              <a:spLocks noChangeArrowheads="1"/>
            </p:cNvSpPr>
            <p:nvPr/>
          </p:nvSpPr>
          <p:spPr bwMode="auto">
            <a:xfrm>
              <a:off x="2590805" y="3352776"/>
              <a:ext cx="381001" cy="228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" name="Rectangle 244"/>
            <p:cNvSpPr>
              <a:spLocks noChangeArrowheads="1"/>
            </p:cNvSpPr>
            <p:nvPr/>
          </p:nvSpPr>
          <p:spPr bwMode="auto">
            <a:xfrm>
              <a:off x="3200405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" name="Rectangle 245"/>
            <p:cNvSpPr>
              <a:spLocks noChangeArrowheads="1"/>
            </p:cNvSpPr>
            <p:nvPr/>
          </p:nvSpPr>
          <p:spPr bwMode="auto">
            <a:xfrm>
              <a:off x="32766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" name="Rectangle 246"/>
            <p:cNvSpPr>
              <a:spLocks noChangeArrowheads="1"/>
            </p:cNvSpPr>
            <p:nvPr/>
          </p:nvSpPr>
          <p:spPr bwMode="auto">
            <a:xfrm>
              <a:off x="34290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" name="Rectangle 247"/>
            <p:cNvSpPr>
              <a:spLocks noChangeArrowheads="1"/>
            </p:cNvSpPr>
            <p:nvPr/>
          </p:nvSpPr>
          <p:spPr bwMode="auto">
            <a:xfrm>
              <a:off x="35052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" name="Rectangle 248"/>
            <p:cNvSpPr>
              <a:spLocks noChangeArrowheads="1"/>
            </p:cNvSpPr>
            <p:nvPr/>
          </p:nvSpPr>
          <p:spPr bwMode="auto">
            <a:xfrm>
              <a:off x="3810007" y="3352776"/>
              <a:ext cx="304801" cy="2285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" name="Text Box 249"/>
            <p:cNvSpPr txBox="1">
              <a:spLocks noChangeArrowheads="1"/>
            </p:cNvSpPr>
            <p:nvPr/>
          </p:nvSpPr>
          <p:spPr bwMode="auto">
            <a:xfrm>
              <a:off x="3749047" y="3358369"/>
              <a:ext cx="571501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Склад</a:t>
              </a:r>
            </a:p>
          </p:txBody>
        </p:sp>
        <p:sp>
          <p:nvSpPr>
            <p:cNvPr id="219" name="Text Box 250"/>
            <p:cNvSpPr txBox="1">
              <a:spLocks noChangeArrowheads="1"/>
            </p:cNvSpPr>
            <p:nvPr/>
          </p:nvSpPr>
          <p:spPr bwMode="auto">
            <a:xfrm>
              <a:off x="2362204" y="3124178"/>
              <a:ext cx="796926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Столовая</a:t>
              </a:r>
            </a:p>
          </p:txBody>
        </p:sp>
        <p:pic>
          <p:nvPicPr>
            <p:cNvPr id="220" name="Группа 18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16890" y="5078543"/>
              <a:ext cx="342901" cy="44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1" name="Rectangle 147"/>
            <p:cNvSpPr>
              <a:spLocks noChangeArrowheads="1"/>
            </p:cNvSpPr>
            <p:nvPr/>
          </p:nvSpPr>
          <p:spPr bwMode="auto">
            <a:xfrm>
              <a:off x="4495800" y="388620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857752" y="2413338"/>
            <a:ext cx="4000528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787525"/>
            <a:r>
              <a:rPr lang="ru-RU" sz="1000" i="1" dirty="0" smtClean="0">
                <a:latin typeface="Calibri" pitchFamily="34" charset="0"/>
              </a:rPr>
              <a:t>Автотранспортная сеть территории развита удовлетворительно и состоит из дорог с твердым и грунтовым покрытием круглогодичного использования для всех видов транспорта. Протяженность дорог – 6 км., в т.ч. с твердым покрытием – 4км.</a:t>
            </a:r>
            <a:endParaRPr lang="ru-RU" sz="1000" i="1" dirty="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5" y="1285860"/>
          <a:ext cx="8429684" cy="1026225"/>
        </p:xfrm>
        <a:graphic>
          <a:graphicData uri="http://schemas.openxmlformats.org/drawingml/2006/table">
            <a:tbl>
              <a:tblPr/>
              <a:tblGrid>
                <a:gridCol w="676640"/>
                <a:gridCol w="674897"/>
                <a:gridCol w="676640"/>
                <a:gridCol w="674897"/>
                <a:gridCol w="703634"/>
                <a:gridCol w="703634"/>
                <a:gridCol w="703634"/>
                <a:gridCol w="3615708"/>
              </a:tblGrid>
              <a:tr h="240921">
                <a:tc gridSpan="5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822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173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нет 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следствии низкой интенсивности движения транспортных средств по территории села прогнозируется низкая вероятность возникновения ДТП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7" y="2357429"/>
          <a:ext cx="3429023" cy="1632524"/>
        </p:xfrm>
        <a:graphic>
          <a:graphicData uri="http://schemas.openxmlformats.org/drawingml/2006/table">
            <a:tbl>
              <a:tblPr/>
              <a:tblGrid>
                <a:gridCol w="1909402"/>
                <a:gridCol w="841454"/>
                <a:gridCol w="678167"/>
              </a:tblGrid>
              <a:tr h="486220">
                <a:tc grid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средства, привлекаемые к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ликвидации последствий ЧС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63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Формирования и подразделения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Л/состав,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Техника,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35515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  75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20275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20275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 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7" y="4000504"/>
          <a:ext cx="3429024" cy="1571636"/>
        </p:xfrm>
        <a:graphic>
          <a:graphicData uri="http://schemas.openxmlformats.org/drawingml/2006/table">
            <a:tbl>
              <a:tblPr/>
              <a:tblGrid>
                <a:gridCol w="1060207"/>
                <a:gridCol w="1377011"/>
                <a:gridCol w="991806"/>
              </a:tblGrid>
              <a:tr h="392909">
                <a:tc gridSpan="3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ПЧ  75   1 ОПС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Пивоваров С.И.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91-353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91-155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defTabSz="1276350">
              <a:lnSpc>
                <a:spcPct val="90000"/>
              </a:lnSpc>
            </a:pPr>
            <a:r>
              <a:rPr lang="ru-RU" sz="2000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/>
              <a:t>Риски возникновения ЧС на объектах железнодорожного транспорта</a:t>
            </a:r>
            <a:br>
              <a:rPr lang="ru-RU" sz="2000" dirty="0" smtClean="0"/>
            </a:br>
            <a:r>
              <a:rPr lang="ru-RU" sz="2000" dirty="0" smtClean="0"/>
              <a:t>на территории села </a:t>
            </a:r>
            <a:r>
              <a:rPr lang="ru-RU" sz="2000" dirty="0" err="1" smtClean="0"/>
              <a:t>Барабо-Юдино</a:t>
            </a:r>
            <a:r>
              <a:rPr lang="ru-RU" sz="2000" dirty="0" smtClean="0"/>
              <a:t> Чистоозерного  района</a:t>
            </a:r>
            <a:br>
              <a:rPr lang="ru-RU" sz="2000" dirty="0" smtClean="0"/>
            </a:br>
            <a:endParaRPr lang="ru-RU" sz="2000" dirty="0"/>
          </a:p>
        </p:txBody>
      </p:sp>
      <p:grpSp>
        <p:nvGrpSpPr>
          <p:cNvPr id="4" name="Содержимое 3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228601" y="380996"/>
            <a:chExt cx="8915417" cy="6500720"/>
          </a:xfrm>
        </p:grpSpPr>
        <p:sp>
          <p:nvSpPr>
            <p:cNvPr id="5" name="Rectangle 65"/>
            <p:cNvSpPr>
              <a:spLocks noChangeArrowheads="1"/>
            </p:cNvSpPr>
            <p:nvPr/>
          </p:nvSpPr>
          <p:spPr bwMode="auto">
            <a:xfrm>
              <a:off x="228601" y="557163"/>
              <a:ext cx="8915417" cy="632455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912813"/>
              <a:r>
                <a:rPr lang="ru-RU" sz="2000" b="1">
                  <a:latin typeface="Calibri" pitchFamily="34" charset="0"/>
                </a:rPr>
                <a:t> </a:t>
              </a: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133605" y="533396"/>
              <a:ext cx="22098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4343409" y="533396"/>
              <a:ext cx="0" cy="1066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139298" y="733312"/>
              <a:ext cx="20570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4191008" y="685794"/>
              <a:ext cx="0" cy="914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609602" y="1600188"/>
              <a:ext cx="3581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343409" y="1600188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609602" y="1752587"/>
              <a:ext cx="11430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7526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9050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1970707" y="179026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4343409" y="1752587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4191008" y="1752587"/>
              <a:ext cx="0" cy="533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4343409" y="1752587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>
              <a:off x="2667006" y="2285982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2667006" y="2438381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4191008" y="2438381"/>
              <a:ext cx="0" cy="1219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4343409" y="3657572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4387224" y="3845623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4343409" y="3809970"/>
              <a:ext cx="0" cy="990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4191008" y="3809970"/>
              <a:ext cx="0" cy="28955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4343409" y="4800563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4343409" y="4952962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4343409" y="4952961"/>
              <a:ext cx="0" cy="1752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flipH="1">
              <a:off x="228601" y="3657571"/>
              <a:ext cx="3962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 flipH="1">
              <a:off x="1905004" y="380997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19050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6764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 flipH="1">
              <a:off x="762002" y="3809970"/>
              <a:ext cx="914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7620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6096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H="1">
              <a:off x="228601" y="3809970"/>
              <a:ext cx="3810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auto">
            <a:xfrm>
              <a:off x="2364086" y="557154"/>
              <a:ext cx="1362078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Verdana" pitchFamily="34" charset="0"/>
                </a:rPr>
                <a:t>Ул.Молодёжная</a:t>
              </a:r>
            </a:p>
          </p:txBody>
        </p:sp>
        <p:sp>
          <p:nvSpPr>
            <p:cNvPr id="38" name="Text Box 42"/>
            <p:cNvSpPr txBox="1">
              <a:spLocks noChangeArrowheads="1"/>
            </p:cNvSpPr>
            <p:nvPr/>
          </p:nvSpPr>
          <p:spPr bwMode="auto">
            <a:xfrm>
              <a:off x="826772" y="1537970"/>
              <a:ext cx="1220790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в  Чистоозёрное</a:t>
              </a:r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H="1" flipV="1">
              <a:off x="228601" y="1676387"/>
              <a:ext cx="6096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Text Box 44"/>
            <p:cNvSpPr txBox="1">
              <a:spLocks noChangeArrowheads="1"/>
            </p:cNvSpPr>
            <p:nvPr/>
          </p:nvSpPr>
          <p:spPr bwMode="auto">
            <a:xfrm>
              <a:off x="2971807" y="2209783"/>
              <a:ext cx="935040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Ул. Зелёная</a:t>
              </a:r>
            </a:p>
          </p:txBody>
        </p:sp>
        <p:sp>
          <p:nvSpPr>
            <p:cNvPr id="41" name="Text Box 45"/>
            <p:cNvSpPr txBox="1">
              <a:spLocks noChangeArrowheads="1"/>
            </p:cNvSpPr>
            <p:nvPr/>
          </p:nvSpPr>
          <p:spPr bwMode="auto">
            <a:xfrm rot="-5400000">
              <a:off x="3475053" y="3459134"/>
              <a:ext cx="15239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/>
                <a:t>Ул. Центральная</a:t>
              </a:r>
            </a:p>
          </p:txBody>
        </p:sp>
        <p:sp>
          <p:nvSpPr>
            <p:cNvPr id="42" name="Text Box 46"/>
            <p:cNvSpPr txBox="1">
              <a:spLocks noChangeArrowheads="1"/>
            </p:cNvSpPr>
            <p:nvPr/>
          </p:nvSpPr>
          <p:spPr bwMode="auto">
            <a:xfrm>
              <a:off x="4953010" y="3581372"/>
              <a:ext cx="1062040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Ул. Школьная</a:t>
              </a:r>
            </a:p>
          </p:txBody>
        </p:sp>
        <p:sp>
          <p:nvSpPr>
            <p:cNvPr id="43" name="Text Box 47"/>
            <p:cNvSpPr txBox="1">
              <a:spLocks noChangeArrowheads="1"/>
            </p:cNvSpPr>
            <p:nvPr/>
          </p:nvSpPr>
          <p:spPr bwMode="auto">
            <a:xfrm>
              <a:off x="4648210" y="4724364"/>
              <a:ext cx="857251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Ул. Южная</a:t>
              </a:r>
            </a:p>
          </p:txBody>
        </p:sp>
        <p:sp>
          <p:nvSpPr>
            <p:cNvPr id="44" name="Text Box 48"/>
            <p:cNvSpPr txBox="1">
              <a:spLocks noChangeArrowheads="1"/>
            </p:cNvSpPr>
            <p:nvPr/>
          </p:nvSpPr>
          <p:spPr bwMode="auto">
            <a:xfrm rot="-5400000">
              <a:off x="223844" y="4424326"/>
              <a:ext cx="86359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Ул. Лесная</a:t>
              </a:r>
            </a:p>
          </p:txBody>
        </p:sp>
        <p:sp>
          <p:nvSpPr>
            <p:cNvPr id="45" name="Text Box 49"/>
            <p:cNvSpPr txBox="1">
              <a:spLocks noChangeArrowheads="1"/>
            </p:cNvSpPr>
            <p:nvPr/>
          </p:nvSpPr>
          <p:spPr bwMode="auto">
            <a:xfrm rot="-5400000">
              <a:off x="1348589" y="4366384"/>
              <a:ext cx="900106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Ул.Степная</a:t>
              </a:r>
            </a:p>
          </p:txBody>
        </p:sp>
        <p:sp>
          <p:nvSpPr>
            <p:cNvPr id="46" name="Rectangle 60"/>
            <p:cNvSpPr>
              <a:spLocks noChangeArrowheads="1"/>
            </p:cNvSpPr>
            <p:nvPr/>
          </p:nvSpPr>
          <p:spPr bwMode="auto">
            <a:xfrm>
              <a:off x="39624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Rectangle 61"/>
            <p:cNvSpPr>
              <a:spLocks noChangeArrowheads="1"/>
            </p:cNvSpPr>
            <p:nvPr/>
          </p:nvSpPr>
          <p:spPr bwMode="auto">
            <a:xfrm>
              <a:off x="38862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Rectangle 62"/>
            <p:cNvSpPr>
              <a:spLocks noChangeArrowheads="1"/>
            </p:cNvSpPr>
            <p:nvPr/>
          </p:nvSpPr>
          <p:spPr bwMode="auto">
            <a:xfrm>
              <a:off x="36576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Rectangle 63"/>
            <p:cNvSpPr>
              <a:spLocks noChangeArrowheads="1"/>
            </p:cNvSpPr>
            <p:nvPr/>
          </p:nvSpPr>
          <p:spPr bwMode="auto">
            <a:xfrm>
              <a:off x="34290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Rectangle 64"/>
            <p:cNvSpPr>
              <a:spLocks noChangeArrowheads="1"/>
            </p:cNvSpPr>
            <p:nvPr/>
          </p:nvSpPr>
          <p:spPr bwMode="auto">
            <a:xfrm>
              <a:off x="33528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Rectangle 65"/>
            <p:cNvSpPr>
              <a:spLocks noChangeArrowheads="1"/>
            </p:cNvSpPr>
            <p:nvPr/>
          </p:nvSpPr>
          <p:spPr bwMode="auto">
            <a:xfrm>
              <a:off x="3124206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Rectangle 66"/>
            <p:cNvSpPr>
              <a:spLocks noChangeArrowheads="1"/>
            </p:cNvSpPr>
            <p:nvPr/>
          </p:nvSpPr>
          <p:spPr bwMode="auto">
            <a:xfrm>
              <a:off x="3048007" y="38099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Rectangle 67"/>
            <p:cNvSpPr>
              <a:spLocks noChangeArrowheads="1"/>
            </p:cNvSpPr>
            <p:nvPr/>
          </p:nvSpPr>
          <p:spPr bwMode="auto">
            <a:xfrm>
              <a:off x="38100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Rectangle 68"/>
            <p:cNvSpPr>
              <a:spLocks noChangeArrowheads="1"/>
            </p:cNvSpPr>
            <p:nvPr/>
          </p:nvSpPr>
          <p:spPr bwMode="auto">
            <a:xfrm>
              <a:off x="37338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Rectangle 69"/>
            <p:cNvSpPr>
              <a:spLocks noChangeArrowheads="1"/>
            </p:cNvSpPr>
            <p:nvPr/>
          </p:nvSpPr>
          <p:spPr bwMode="auto">
            <a:xfrm>
              <a:off x="3429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Rectangle 70"/>
            <p:cNvSpPr>
              <a:spLocks noChangeArrowheads="1"/>
            </p:cNvSpPr>
            <p:nvPr/>
          </p:nvSpPr>
          <p:spPr bwMode="auto">
            <a:xfrm>
              <a:off x="33528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Rectangle 71"/>
            <p:cNvSpPr>
              <a:spLocks noChangeArrowheads="1"/>
            </p:cNvSpPr>
            <p:nvPr/>
          </p:nvSpPr>
          <p:spPr bwMode="auto">
            <a:xfrm>
              <a:off x="3124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Rectangle 72"/>
            <p:cNvSpPr>
              <a:spLocks noChangeArrowheads="1"/>
            </p:cNvSpPr>
            <p:nvPr/>
          </p:nvSpPr>
          <p:spPr bwMode="auto">
            <a:xfrm>
              <a:off x="3048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Rectangle 73"/>
            <p:cNvSpPr>
              <a:spLocks noChangeArrowheads="1"/>
            </p:cNvSpPr>
            <p:nvPr/>
          </p:nvSpPr>
          <p:spPr bwMode="auto">
            <a:xfrm>
              <a:off x="2743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Rectangle 74"/>
            <p:cNvSpPr>
              <a:spLocks noChangeArrowheads="1"/>
            </p:cNvSpPr>
            <p:nvPr/>
          </p:nvSpPr>
          <p:spPr bwMode="auto">
            <a:xfrm>
              <a:off x="26670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Rectangle 75"/>
            <p:cNvSpPr>
              <a:spLocks noChangeArrowheads="1"/>
            </p:cNvSpPr>
            <p:nvPr/>
          </p:nvSpPr>
          <p:spPr bwMode="auto">
            <a:xfrm>
              <a:off x="4495810" y="13715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Rectangle 76"/>
            <p:cNvSpPr>
              <a:spLocks noChangeArrowheads="1"/>
            </p:cNvSpPr>
            <p:nvPr/>
          </p:nvSpPr>
          <p:spPr bwMode="auto">
            <a:xfrm>
              <a:off x="4495810" y="14477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Rectangle 77"/>
            <p:cNvSpPr>
              <a:spLocks noChangeArrowheads="1"/>
            </p:cNvSpPr>
            <p:nvPr/>
          </p:nvSpPr>
          <p:spPr bwMode="auto">
            <a:xfrm>
              <a:off x="4495810" y="11429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Rectangle 78"/>
            <p:cNvSpPr>
              <a:spLocks noChangeArrowheads="1"/>
            </p:cNvSpPr>
            <p:nvPr/>
          </p:nvSpPr>
          <p:spPr bwMode="auto">
            <a:xfrm>
              <a:off x="4495810" y="12191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Rectangle 79"/>
            <p:cNvSpPr>
              <a:spLocks noChangeArrowheads="1"/>
            </p:cNvSpPr>
            <p:nvPr/>
          </p:nvSpPr>
          <p:spPr bwMode="auto">
            <a:xfrm>
              <a:off x="4495810" y="91439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Rectangle 81"/>
            <p:cNvSpPr>
              <a:spLocks noChangeArrowheads="1"/>
            </p:cNvSpPr>
            <p:nvPr/>
          </p:nvSpPr>
          <p:spPr bwMode="auto">
            <a:xfrm>
              <a:off x="4495810" y="99059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Rectangle 82"/>
            <p:cNvSpPr>
              <a:spLocks noChangeArrowheads="1"/>
            </p:cNvSpPr>
            <p:nvPr/>
          </p:nvSpPr>
          <p:spPr bwMode="auto">
            <a:xfrm>
              <a:off x="4495810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Rectangle 83"/>
            <p:cNvSpPr>
              <a:spLocks noChangeArrowheads="1"/>
            </p:cNvSpPr>
            <p:nvPr/>
          </p:nvSpPr>
          <p:spPr bwMode="auto">
            <a:xfrm>
              <a:off x="4495810" y="6857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2667006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Rectangle 85"/>
            <p:cNvSpPr>
              <a:spLocks noChangeArrowheads="1"/>
            </p:cNvSpPr>
            <p:nvPr/>
          </p:nvSpPr>
          <p:spPr bwMode="auto">
            <a:xfrm rot="5400000">
              <a:off x="2874357" y="1981585"/>
              <a:ext cx="398102" cy="1458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Rectangle 86"/>
            <p:cNvSpPr>
              <a:spLocks noChangeArrowheads="1"/>
            </p:cNvSpPr>
            <p:nvPr/>
          </p:nvSpPr>
          <p:spPr bwMode="auto">
            <a:xfrm>
              <a:off x="3581408" y="2057384"/>
              <a:ext cx="381001" cy="152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Rectangle 88"/>
            <p:cNvSpPr>
              <a:spLocks noChangeArrowheads="1"/>
            </p:cNvSpPr>
            <p:nvPr/>
          </p:nvSpPr>
          <p:spPr bwMode="auto">
            <a:xfrm>
              <a:off x="1219203" y="2819377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Rectangle 89"/>
            <p:cNvSpPr>
              <a:spLocks noChangeArrowheads="1"/>
            </p:cNvSpPr>
            <p:nvPr/>
          </p:nvSpPr>
          <p:spPr bwMode="auto">
            <a:xfrm>
              <a:off x="1219203" y="2362181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Rectangle 91"/>
            <p:cNvSpPr>
              <a:spLocks noChangeArrowheads="1"/>
            </p:cNvSpPr>
            <p:nvPr/>
          </p:nvSpPr>
          <p:spPr bwMode="auto">
            <a:xfrm>
              <a:off x="685802" y="2133583"/>
              <a:ext cx="228601" cy="533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Rectangle 92"/>
            <p:cNvSpPr>
              <a:spLocks noChangeArrowheads="1"/>
            </p:cNvSpPr>
            <p:nvPr/>
          </p:nvSpPr>
          <p:spPr bwMode="auto">
            <a:xfrm>
              <a:off x="28194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Rectangle 93"/>
            <p:cNvSpPr>
              <a:spLocks noChangeArrowheads="1"/>
            </p:cNvSpPr>
            <p:nvPr/>
          </p:nvSpPr>
          <p:spPr bwMode="auto">
            <a:xfrm>
              <a:off x="28956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Rectangle 94"/>
            <p:cNvSpPr>
              <a:spLocks noChangeArrowheads="1"/>
            </p:cNvSpPr>
            <p:nvPr/>
          </p:nvSpPr>
          <p:spPr bwMode="auto">
            <a:xfrm>
              <a:off x="31242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Rectangle 95"/>
            <p:cNvSpPr>
              <a:spLocks noChangeArrowheads="1"/>
            </p:cNvSpPr>
            <p:nvPr/>
          </p:nvSpPr>
          <p:spPr bwMode="auto">
            <a:xfrm>
              <a:off x="33528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Rectangle 96"/>
            <p:cNvSpPr>
              <a:spLocks noChangeArrowheads="1"/>
            </p:cNvSpPr>
            <p:nvPr/>
          </p:nvSpPr>
          <p:spPr bwMode="auto">
            <a:xfrm>
              <a:off x="4038608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97"/>
            <p:cNvSpPr>
              <a:spLocks noChangeArrowheads="1"/>
            </p:cNvSpPr>
            <p:nvPr/>
          </p:nvSpPr>
          <p:spPr bwMode="auto">
            <a:xfrm>
              <a:off x="4038608" y="25145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Text Box 99"/>
            <p:cNvSpPr txBox="1">
              <a:spLocks noChangeArrowheads="1"/>
            </p:cNvSpPr>
            <p:nvPr/>
          </p:nvSpPr>
          <p:spPr bwMode="auto">
            <a:xfrm>
              <a:off x="3352807" y="1828785"/>
              <a:ext cx="900115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Клуб (разв)</a:t>
              </a:r>
            </a:p>
          </p:txBody>
        </p:sp>
        <p:sp>
          <p:nvSpPr>
            <p:cNvPr id="82" name="Text Box 102"/>
            <p:cNvSpPr txBox="1">
              <a:spLocks noChangeArrowheads="1"/>
            </p:cNvSpPr>
            <p:nvPr/>
          </p:nvSpPr>
          <p:spPr bwMode="auto">
            <a:xfrm rot="-5400000">
              <a:off x="1258894" y="2627290"/>
              <a:ext cx="62229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гаражи</a:t>
              </a:r>
            </a:p>
          </p:txBody>
        </p:sp>
        <p:sp>
          <p:nvSpPr>
            <p:cNvPr id="83" name="Text Box 103"/>
            <p:cNvSpPr txBox="1">
              <a:spLocks noChangeArrowheads="1"/>
            </p:cNvSpPr>
            <p:nvPr/>
          </p:nvSpPr>
          <p:spPr bwMode="auto">
            <a:xfrm rot="-5400000">
              <a:off x="533404" y="2285981"/>
              <a:ext cx="549271" cy="2444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склад</a:t>
              </a:r>
            </a:p>
          </p:txBody>
        </p:sp>
        <p:sp>
          <p:nvSpPr>
            <p:cNvPr id="84" name="Text Box 104"/>
            <p:cNvSpPr txBox="1">
              <a:spLocks noChangeArrowheads="1"/>
            </p:cNvSpPr>
            <p:nvPr/>
          </p:nvSpPr>
          <p:spPr bwMode="auto">
            <a:xfrm rot="-5400000">
              <a:off x="1123955" y="1924034"/>
              <a:ext cx="465135" cy="274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ртм</a:t>
              </a:r>
            </a:p>
          </p:txBody>
        </p:sp>
        <p:sp>
          <p:nvSpPr>
            <p:cNvPr id="85" name="Rectangle 105"/>
            <p:cNvSpPr>
              <a:spLocks noChangeArrowheads="1"/>
            </p:cNvSpPr>
            <p:nvPr/>
          </p:nvSpPr>
          <p:spPr bwMode="auto">
            <a:xfrm>
              <a:off x="4038608" y="27431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Rectangle 106"/>
            <p:cNvSpPr>
              <a:spLocks noChangeArrowheads="1"/>
            </p:cNvSpPr>
            <p:nvPr/>
          </p:nvSpPr>
          <p:spPr bwMode="auto">
            <a:xfrm>
              <a:off x="4038608" y="28955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Rectangle 107"/>
            <p:cNvSpPr>
              <a:spLocks noChangeArrowheads="1"/>
            </p:cNvSpPr>
            <p:nvPr/>
          </p:nvSpPr>
          <p:spPr bwMode="auto">
            <a:xfrm>
              <a:off x="4038608" y="30479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Rectangle 108"/>
            <p:cNvSpPr>
              <a:spLocks noChangeArrowheads="1"/>
            </p:cNvSpPr>
            <p:nvPr/>
          </p:nvSpPr>
          <p:spPr bwMode="auto">
            <a:xfrm>
              <a:off x="4038608" y="32003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Rectangle 109"/>
            <p:cNvSpPr>
              <a:spLocks noChangeArrowheads="1"/>
            </p:cNvSpPr>
            <p:nvPr/>
          </p:nvSpPr>
          <p:spPr bwMode="auto">
            <a:xfrm>
              <a:off x="4572010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10"/>
            <p:cNvSpPr>
              <a:spLocks noChangeArrowheads="1"/>
            </p:cNvSpPr>
            <p:nvPr/>
          </p:nvSpPr>
          <p:spPr bwMode="auto">
            <a:xfrm>
              <a:off x="4572010" y="22097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Rectangle 111"/>
            <p:cNvSpPr>
              <a:spLocks noChangeArrowheads="1"/>
            </p:cNvSpPr>
            <p:nvPr/>
          </p:nvSpPr>
          <p:spPr bwMode="auto">
            <a:xfrm>
              <a:off x="4572010" y="243838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Rectangle 112"/>
            <p:cNvSpPr>
              <a:spLocks noChangeArrowheads="1"/>
            </p:cNvSpPr>
            <p:nvPr/>
          </p:nvSpPr>
          <p:spPr bwMode="auto">
            <a:xfrm>
              <a:off x="4572010" y="251458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Rectangle 113"/>
            <p:cNvSpPr>
              <a:spLocks noChangeArrowheads="1"/>
            </p:cNvSpPr>
            <p:nvPr/>
          </p:nvSpPr>
          <p:spPr bwMode="auto">
            <a:xfrm>
              <a:off x="4572010" y="26669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Rectangle 114"/>
            <p:cNvSpPr>
              <a:spLocks noChangeArrowheads="1"/>
            </p:cNvSpPr>
            <p:nvPr/>
          </p:nvSpPr>
          <p:spPr bwMode="auto">
            <a:xfrm>
              <a:off x="4572010" y="27431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15"/>
            <p:cNvSpPr>
              <a:spLocks noChangeArrowheads="1"/>
            </p:cNvSpPr>
            <p:nvPr/>
          </p:nvSpPr>
          <p:spPr bwMode="auto">
            <a:xfrm>
              <a:off x="4572010" y="28955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Rectangle 116"/>
            <p:cNvSpPr>
              <a:spLocks noChangeArrowheads="1"/>
            </p:cNvSpPr>
            <p:nvPr/>
          </p:nvSpPr>
          <p:spPr bwMode="auto">
            <a:xfrm>
              <a:off x="4572010" y="29717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Rectangle 117"/>
            <p:cNvSpPr>
              <a:spLocks noChangeArrowheads="1"/>
            </p:cNvSpPr>
            <p:nvPr/>
          </p:nvSpPr>
          <p:spPr bwMode="auto">
            <a:xfrm>
              <a:off x="4572010" y="31241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Rectangle 118"/>
            <p:cNvSpPr>
              <a:spLocks noChangeArrowheads="1"/>
            </p:cNvSpPr>
            <p:nvPr/>
          </p:nvSpPr>
          <p:spPr bwMode="auto">
            <a:xfrm>
              <a:off x="4572010" y="32003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Rectangle 120"/>
            <p:cNvSpPr>
              <a:spLocks noChangeArrowheads="1"/>
            </p:cNvSpPr>
            <p:nvPr/>
          </p:nvSpPr>
          <p:spPr bwMode="auto">
            <a:xfrm>
              <a:off x="48006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121"/>
            <p:cNvSpPr>
              <a:spLocks noChangeArrowheads="1"/>
            </p:cNvSpPr>
            <p:nvPr/>
          </p:nvSpPr>
          <p:spPr bwMode="auto">
            <a:xfrm>
              <a:off x="48768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Rectangle 122"/>
            <p:cNvSpPr>
              <a:spLocks noChangeArrowheads="1"/>
            </p:cNvSpPr>
            <p:nvPr/>
          </p:nvSpPr>
          <p:spPr bwMode="auto">
            <a:xfrm>
              <a:off x="50292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Rectangle 123"/>
            <p:cNvSpPr>
              <a:spLocks noChangeArrowheads="1"/>
            </p:cNvSpPr>
            <p:nvPr/>
          </p:nvSpPr>
          <p:spPr bwMode="auto">
            <a:xfrm>
              <a:off x="51054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Rectangle 124"/>
            <p:cNvSpPr>
              <a:spLocks noChangeArrowheads="1"/>
            </p:cNvSpPr>
            <p:nvPr/>
          </p:nvSpPr>
          <p:spPr bwMode="auto">
            <a:xfrm>
              <a:off x="5257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Rectangle 125"/>
            <p:cNvSpPr>
              <a:spLocks noChangeArrowheads="1"/>
            </p:cNvSpPr>
            <p:nvPr/>
          </p:nvSpPr>
          <p:spPr bwMode="auto">
            <a:xfrm>
              <a:off x="5334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Rectangle 126"/>
            <p:cNvSpPr>
              <a:spLocks noChangeArrowheads="1"/>
            </p:cNvSpPr>
            <p:nvPr/>
          </p:nvSpPr>
          <p:spPr bwMode="auto">
            <a:xfrm>
              <a:off x="5486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Rectangle 127"/>
            <p:cNvSpPr>
              <a:spLocks noChangeArrowheads="1"/>
            </p:cNvSpPr>
            <p:nvPr/>
          </p:nvSpPr>
          <p:spPr bwMode="auto">
            <a:xfrm>
              <a:off x="5638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Rectangle 128"/>
            <p:cNvSpPr>
              <a:spLocks noChangeArrowheads="1"/>
            </p:cNvSpPr>
            <p:nvPr/>
          </p:nvSpPr>
          <p:spPr bwMode="auto">
            <a:xfrm>
              <a:off x="5715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Rectangle 129"/>
            <p:cNvSpPr>
              <a:spLocks noChangeArrowheads="1"/>
            </p:cNvSpPr>
            <p:nvPr/>
          </p:nvSpPr>
          <p:spPr bwMode="auto">
            <a:xfrm>
              <a:off x="5867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Rectangle 130"/>
            <p:cNvSpPr>
              <a:spLocks noChangeArrowheads="1"/>
            </p:cNvSpPr>
            <p:nvPr/>
          </p:nvSpPr>
          <p:spPr bwMode="auto">
            <a:xfrm>
              <a:off x="60198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Rectangle 131"/>
            <p:cNvSpPr>
              <a:spLocks noChangeArrowheads="1"/>
            </p:cNvSpPr>
            <p:nvPr/>
          </p:nvSpPr>
          <p:spPr bwMode="auto">
            <a:xfrm>
              <a:off x="61722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132"/>
            <p:cNvSpPr>
              <a:spLocks noChangeArrowheads="1"/>
            </p:cNvSpPr>
            <p:nvPr/>
          </p:nvSpPr>
          <p:spPr bwMode="auto">
            <a:xfrm>
              <a:off x="6248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133"/>
            <p:cNvSpPr>
              <a:spLocks noChangeArrowheads="1"/>
            </p:cNvSpPr>
            <p:nvPr/>
          </p:nvSpPr>
          <p:spPr bwMode="auto">
            <a:xfrm>
              <a:off x="64008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Rectangle 134"/>
            <p:cNvSpPr>
              <a:spLocks noChangeArrowheads="1"/>
            </p:cNvSpPr>
            <p:nvPr/>
          </p:nvSpPr>
          <p:spPr bwMode="auto">
            <a:xfrm>
              <a:off x="64770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Rectangle 135"/>
            <p:cNvSpPr>
              <a:spLocks noChangeArrowheads="1"/>
            </p:cNvSpPr>
            <p:nvPr/>
          </p:nvSpPr>
          <p:spPr bwMode="auto">
            <a:xfrm>
              <a:off x="6629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" name="Rectangle 136"/>
            <p:cNvSpPr>
              <a:spLocks noChangeArrowheads="1"/>
            </p:cNvSpPr>
            <p:nvPr/>
          </p:nvSpPr>
          <p:spPr bwMode="auto">
            <a:xfrm>
              <a:off x="6781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Rectangle 137"/>
            <p:cNvSpPr>
              <a:spLocks noChangeArrowheads="1"/>
            </p:cNvSpPr>
            <p:nvPr/>
          </p:nvSpPr>
          <p:spPr bwMode="auto">
            <a:xfrm>
              <a:off x="68580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Rectangle 138"/>
            <p:cNvSpPr>
              <a:spLocks noChangeArrowheads="1"/>
            </p:cNvSpPr>
            <p:nvPr/>
          </p:nvSpPr>
          <p:spPr bwMode="auto">
            <a:xfrm>
              <a:off x="70104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" name="Rectangle 139"/>
            <p:cNvSpPr>
              <a:spLocks noChangeArrowheads="1"/>
            </p:cNvSpPr>
            <p:nvPr/>
          </p:nvSpPr>
          <p:spPr bwMode="auto">
            <a:xfrm>
              <a:off x="7162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Rectangle 140"/>
            <p:cNvSpPr>
              <a:spLocks noChangeArrowheads="1"/>
            </p:cNvSpPr>
            <p:nvPr/>
          </p:nvSpPr>
          <p:spPr bwMode="auto">
            <a:xfrm>
              <a:off x="73152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Rectangle 141"/>
            <p:cNvSpPr>
              <a:spLocks noChangeArrowheads="1"/>
            </p:cNvSpPr>
            <p:nvPr/>
          </p:nvSpPr>
          <p:spPr bwMode="auto">
            <a:xfrm>
              <a:off x="74676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" name="Rectangle 142"/>
            <p:cNvSpPr>
              <a:spLocks noChangeArrowheads="1"/>
            </p:cNvSpPr>
            <p:nvPr/>
          </p:nvSpPr>
          <p:spPr bwMode="auto">
            <a:xfrm>
              <a:off x="76200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Rectangle 143"/>
            <p:cNvSpPr>
              <a:spLocks noChangeArrowheads="1"/>
            </p:cNvSpPr>
            <p:nvPr/>
          </p:nvSpPr>
          <p:spPr bwMode="auto">
            <a:xfrm>
              <a:off x="48006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Rectangle 146"/>
            <p:cNvSpPr>
              <a:spLocks noChangeArrowheads="1"/>
            </p:cNvSpPr>
            <p:nvPr/>
          </p:nvSpPr>
          <p:spPr bwMode="auto">
            <a:xfrm>
              <a:off x="4495810" y="3886172"/>
              <a:ext cx="76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Rectangle 147"/>
            <p:cNvSpPr>
              <a:spLocks noChangeArrowheads="1"/>
            </p:cNvSpPr>
            <p:nvPr/>
          </p:nvSpPr>
          <p:spPr bwMode="auto">
            <a:xfrm>
              <a:off x="4419609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Rectangle 148"/>
            <p:cNvSpPr>
              <a:spLocks noChangeArrowheads="1"/>
            </p:cNvSpPr>
            <p:nvPr/>
          </p:nvSpPr>
          <p:spPr bwMode="auto">
            <a:xfrm>
              <a:off x="84582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" name="Rectangle 149"/>
            <p:cNvSpPr>
              <a:spLocks noChangeArrowheads="1"/>
            </p:cNvSpPr>
            <p:nvPr/>
          </p:nvSpPr>
          <p:spPr bwMode="auto">
            <a:xfrm>
              <a:off x="83820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" name="Rectangle 150"/>
            <p:cNvSpPr>
              <a:spLocks noChangeArrowheads="1"/>
            </p:cNvSpPr>
            <p:nvPr/>
          </p:nvSpPr>
          <p:spPr bwMode="auto">
            <a:xfrm>
              <a:off x="8229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Rectangle 151"/>
            <p:cNvSpPr>
              <a:spLocks noChangeArrowheads="1"/>
            </p:cNvSpPr>
            <p:nvPr/>
          </p:nvSpPr>
          <p:spPr bwMode="auto">
            <a:xfrm>
              <a:off x="80772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152"/>
            <p:cNvSpPr>
              <a:spLocks noChangeArrowheads="1"/>
            </p:cNvSpPr>
            <p:nvPr/>
          </p:nvSpPr>
          <p:spPr bwMode="auto">
            <a:xfrm>
              <a:off x="80010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" name="Rectangle 153"/>
            <p:cNvSpPr>
              <a:spLocks noChangeArrowheads="1"/>
            </p:cNvSpPr>
            <p:nvPr/>
          </p:nvSpPr>
          <p:spPr bwMode="auto">
            <a:xfrm>
              <a:off x="7848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Rectangle 154"/>
            <p:cNvSpPr>
              <a:spLocks noChangeArrowheads="1"/>
            </p:cNvSpPr>
            <p:nvPr/>
          </p:nvSpPr>
          <p:spPr bwMode="auto">
            <a:xfrm>
              <a:off x="77724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155"/>
            <p:cNvSpPr>
              <a:spLocks noChangeArrowheads="1"/>
            </p:cNvSpPr>
            <p:nvPr/>
          </p:nvSpPr>
          <p:spPr bwMode="auto">
            <a:xfrm>
              <a:off x="48768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" name="Rectangle 156"/>
            <p:cNvSpPr>
              <a:spLocks noChangeArrowheads="1"/>
            </p:cNvSpPr>
            <p:nvPr/>
          </p:nvSpPr>
          <p:spPr bwMode="auto">
            <a:xfrm>
              <a:off x="76962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Rectangle 157"/>
            <p:cNvSpPr>
              <a:spLocks noChangeArrowheads="1"/>
            </p:cNvSpPr>
            <p:nvPr/>
          </p:nvSpPr>
          <p:spPr bwMode="auto">
            <a:xfrm>
              <a:off x="76200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" name="Rectangle 158"/>
            <p:cNvSpPr>
              <a:spLocks noChangeArrowheads="1"/>
            </p:cNvSpPr>
            <p:nvPr/>
          </p:nvSpPr>
          <p:spPr bwMode="auto">
            <a:xfrm>
              <a:off x="74676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" name="Rectangle 159"/>
            <p:cNvSpPr>
              <a:spLocks noChangeArrowheads="1"/>
            </p:cNvSpPr>
            <p:nvPr/>
          </p:nvSpPr>
          <p:spPr bwMode="auto">
            <a:xfrm>
              <a:off x="7315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" name="Rectangle 160"/>
            <p:cNvSpPr>
              <a:spLocks noChangeArrowheads="1"/>
            </p:cNvSpPr>
            <p:nvPr/>
          </p:nvSpPr>
          <p:spPr bwMode="auto">
            <a:xfrm>
              <a:off x="71628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" name="Rectangle 161"/>
            <p:cNvSpPr>
              <a:spLocks noChangeArrowheads="1"/>
            </p:cNvSpPr>
            <p:nvPr/>
          </p:nvSpPr>
          <p:spPr bwMode="auto">
            <a:xfrm>
              <a:off x="70104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" name="Rectangle 162"/>
            <p:cNvSpPr>
              <a:spLocks noChangeArrowheads="1"/>
            </p:cNvSpPr>
            <p:nvPr/>
          </p:nvSpPr>
          <p:spPr bwMode="auto">
            <a:xfrm>
              <a:off x="6934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" name="Rectangle 163"/>
            <p:cNvSpPr>
              <a:spLocks noChangeArrowheads="1"/>
            </p:cNvSpPr>
            <p:nvPr/>
          </p:nvSpPr>
          <p:spPr bwMode="auto">
            <a:xfrm>
              <a:off x="67056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Rectangle 164"/>
            <p:cNvSpPr>
              <a:spLocks noChangeArrowheads="1"/>
            </p:cNvSpPr>
            <p:nvPr/>
          </p:nvSpPr>
          <p:spPr bwMode="auto">
            <a:xfrm>
              <a:off x="66294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" name="Rectangle 166"/>
            <p:cNvSpPr>
              <a:spLocks noChangeArrowheads="1"/>
            </p:cNvSpPr>
            <p:nvPr/>
          </p:nvSpPr>
          <p:spPr bwMode="auto">
            <a:xfrm>
              <a:off x="4495810" y="4267169"/>
              <a:ext cx="228601" cy="38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" name="Rectangle 167"/>
            <p:cNvSpPr>
              <a:spLocks noChangeArrowheads="1"/>
            </p:cNvSpPr>
            <p:nvPr/>
          </p:nvSpPr>
          <p:spPr bwMode="auto">
            <a:xfrm>
              <a:off x="5181611" y="4038570"/>
              <a:ext cx="533401" cy="30479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" name="Text Box 168"/>
            <p:cNvSpPr txBox="1">
              <a:spLocks noChangeArrowheads="1"/>
            </p:cNvSpPr>
            <p:nvPr/>
          </p:nvSpPr>
          <p:spPr bwMode="auto">
            <a:xfrm>
              <a:off x="5105410" y="3809972"/>
              <a:ext cx="661989" cy="274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школа</a:t>
              </a:r>
            </a:p>
          </p:txBody>
        </p:sp>
        <p:sp>
          <p:nvSpPr>
            <p:cNvPr id="145" name="Text Box 169"/>
            <p:cNvSpPr txBox="1">
              <a:spLocks noChangeArrowheads="1"/>
            </p:cNvSpPr>
            <p:nvPr/>
          </p:nvSpPr>
          <p:spPr bwMode="auto">
            <a:xfrm rot="-5400000">
              <a:off x="4249434" y="4292867"/>
              <a:ext cx="767388" cy="35182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КЛУБ</a:t>
              </a:r>
            </a:p>
          </p:txBody>
        </p:sp>
        <p:sp>
          <p:nvSpPr>
            <p:cNvPr id="146" name="Rectangle 171"/>
            <p:cNvSpPr>
              <a:spLocks noChangeArrowheads="1"/>
            </p:cNvSpPr>
            <p:nvPr/>
          </p:nvSpPr>
          <p:spPr bwMode="auto">
            <a:xfrm>
              <a:off x="4495810" y="624835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" name="Rectangle 172"/>
            <p:cNvSpPr>
              <a:spLocks noChangeArrowheads="1"/>
            </p:cNvSpPr>
            <p:nvPr/>
          </p:nvSpPr>
          <p:spPr bwMode="auto">
            <a:xfrm>
              <a:off x="4495810" y="617215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Rectangle 173"/>
            <p:cNvSpPr>
              <a:spLocks noChangeArrowheads="1"/>
            </p:cNvSpPr>
            <p:nvPr/>
          </p:nvSpPr>
          <p:spPr bwMode="auto">
            <a:xfrm>
              <a:off x="4495810" y="60197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" name="Rectangle 174"/>
            <p:cNvSpPr>
              <a:spLocks noChangeArrowheads="1"/>
            </p:cNvSpPr>
            <p:nvPr/>
          </p:nvSpPr>
          <p:spPr bwMode="auto">
            <a:xfrm>
              <a:off x="4495810" y="59435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" name="Rectangle 175"/>
            <p:cNvSpPr>
              <a:spLocks noChangeArrowheads="1"/>
            </p:cNvSpPr>
            <p:nvPr/>
          </p:nvSpPr>
          <p:spPr bwMode="auto">
            <a:xfrm>
              <a:off x="4495810" y="579115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Rectangle 176"/>
            <p:cNvSpPr>
              <a:spLocks noChangeArrowheads="1"/>
            </p:cNvSpPr>
            <p:nvPr/>
          </p:nvSpPr>
          <p:spPr bwMode="auto">
            <a:xfrm>
              <a:off x="4495810" y="563875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2" name="Rectangle 177"/>
            <p:cNvSpPr>
              <a:spLocks noChangeArrowheads="1"/>
            </p:cNvSpPr>
            <p:nvPr/>
          </p:nvSpPr>
          <p:spPr bwMode="auto">
            <a:xfrm>
              <a:off x="4495810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" name="Rectangle 178"/>
            <p:cNvSpPr>
              <a:spLocks noChangeArrowheads="1"/>
            </p:cNvSpPr>
            <p:nvPr/>
          </p:nvSpPr>
          <p:spPr bwMode="auto">
            <a:xfrm>
              <a:off x="5638811" y="5105362"/>
              <a:ext cx="76200" cy="76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" name="Rectangle 179"/>
            <p:cNvSpPr>
              <a:spLocks noChangeArrowheads="1"/>
            </p:cNvSpPr>
            <p:nvPr/>
          </p:nvSpPr>
          <p:spPr bwMode="auto">
            <a:xfrm>
              <a:off x="5181611" y="51053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" name="Rectangle 180"/>
            <p:cNvSpPr>
              <a:spLocks noChangeArrowheads="1"/>
            </p:cNvSpPr>
            <p:nvPr/>
          </p:nvSpPr>
          <p:spPr bwMode="auto">
            <a:xfrm>
              <a:off x="4495810" y="5105362"/>
              <a:ext cx="228601" cy="3047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6" name="Rectangle 183"/>
            <p:cNvSpPr>
              <a:spLocks noChangeArrowheads="1"/>
            </p:cNvSpPr>
            <p:nvPr/>
          </p:nvSpPr>
          <p:spPr bwMode="auto">
            <a:xfrm>
              <a:off x="792481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" name="Text Box 186"/>
            <p:cNvSpPr txBox="1">
              <a:spLocks noChangeArrowheads="1"/>
            </p:cNvSpPr>
            <p:nvPr/>
          </p:nvSpPr>
          <p:spPr bwMode="auto">
            <a:xfrm>
              <a:off x="8278829" y="2819379"/>
              <a:ext cx="865189" cy="274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телятник</a:t>
              </a:r>
            </a:p>
          </p:txBody>
        </p:sp>
        <p:sp>
          <p:nvSpPr>
            <p:cNvPr id="158" name="Text Box 187"/>
            <p:cNvSpPr txBox="1">
              <a:spLocks noChangeArrowheads="1"/>
            </p:cNvSpPr>
            <p:nvPr/>
          </p:nvSpPr>
          <p:spPr bwMode="auto">
            <a:xfrm>
              <a:off x="8247079" y="4114770"/>
              <a:ext cx="896938" cy="274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коровник</a:t>
              </a:r>
            </a:p>
          </p:txBody>
        </p:sp>
        <p:sp>
          <p:nvSpPr>
            <p:cNvPr id="159" name="Text Box 188"/>
            <p:cNvSpPr txBox="1">
              <a:spLocks noChangeArrowheads="1"/>
            </p:cNvSpPr>
            <p:nvPr/>
          </p:nvSpPr>
          <p:spPr bwMode="auto">
            <a:xfrm rot="-5400000">
              <a:off x="4463600" y="5289999"/>
              <a:ext cx="643855" cy="18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Баня(разв)</a:t>
              </a:r>
            </a:p>
          </p:txBody>
        </p:sp>
        <p:sp>
          <p:nvSpPr>
            <p:cNvPr id="160" name="Rectangle 189"/>
            <p:cNvSpPr>
              <a:spLocks noChangeArrowheads="1"/>
            </p:cNvSpPr>
            <p:nvPr/>
          </p:nvSpPr>
          <p:spPr bwMode="auto">
            <a:xfrm>
              <a:off x="3124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1" name="Rectangle 190"/>
            <p:cNvSpPr>
              <a:spLocks noChangeArrowheads="1"/>
            </p:cNvSpPr>
            <p:nvPr/>
          </p:nvSpPr>
          <p:spPr bwMode="auto">
            <a:xfrm>
              <a:off x="32004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2" name="Rectangle 191"/>
            <p:cNvSpPr>
              <a:spLocks noChangeArrowheads="1"/>
            </p:cNvSpPr>
            <p:nvPr/>
          </p:nvSpPr>
          <p:spPr bwMode="auto">
            <a:xfrm>
              <a:off x="3352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Rectangle 192"/>
            <p:cNvSpPr>
              <a:spLocks noChangeArrowheads="1"/>
            </p:cNvSpPr>
            <p:nvPr/>
          </p:nvSpPr>
          <p:spPr bwMode="auto">
            <a:xfrm>
              <a:off x="35052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Rectangle 193"/>
            <p:cNvSpPr>
              <a:spLocks noChangeArrowheads="1"/>
            </p:cNvSpPr>
            <p:nvPr/>
          </p:nvSpPr>
          <p:spPr bwMode="auto">
            <a:xfrm>
              <a:off x="3581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" name="Rectangle 194"/>
            <p:cNvSpPr>
              <a:spLocks noChangeArrowheads="1"/>
            </p:cNvSpPr>
            <p:nvPr/>
          </p:nvSpPr>
          <p:spPr bwMode="auto">
            <a:xfrm>
              <a:off x="38100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" name="Rectangle 195"/>
            <p:cNvSpPr>
              <a:spLocks noChangeArrowheads="1"/>
            </p:cNvSpPr>
            <p:nvPr/>
          </p:nvSpPr>
          <p:spPr bwMode="auto">
            <a:xfrm>
              <a:off x="38862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7" name="Rectangle 196"/>
            <p:cNvSpPr>
              <a:spLocks noChangeArrowheads="1"/>
            </p:cNvSpPr>
            <p:nvPr/>
          </p:nvSpPr>
          <p:spPr bwMode="auto">
            <a:xfrm>
              <a:off x="3962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" name="Rectangle 199"/>
            <p:cNvSpPr>
              <a:spLocks noChangeArrowheads="1"/>
            </p:cNvSpPr>
            <p:nvPr/>
          </p:nvSpPr>
          <p:spPr bwMode="auto">
            <a:xfrm>
              <a:off x="4495809" y="647695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" name="Rectangle 200"/>
            <p:cNvSpPr>
              <a:spLocks noChangeArrowheads="1"/>
            </p:cNvSpPr>
            <p:nvPr/>
          </p:nvSpPr>
          <p:spPr bwMode="auto">
            <a:xfrm>
              <a:off x="4495809" y="640075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0" name="Rectangle 203"/>
            <p:cNvSpPr>
              <a:spLocks noChangeArrowheads="1"/>
            </p:cNvSpPr>
            <p:nvPr/>
          </p:nvSpPr>
          <p:spPr bwMode="auto">
            <a:xfrm>
              <a:off x="1981205" y="411477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" name="Rectangle 204"/>
            <p:cNvSpPr>
              <a:spLocks noChangeArrowheads="1"/>
            </p:cNvSpPr>
            <p:nvPr/>
          </p:nvSpPr>
          <p:spPr bwMode="auto">
            <a:xfrm>
              <a:off x="1981205" y="419096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" name="Rectangle 205"/>
            <p:cNvSpPr>
              <a:spLocks noChangeArrowheads="1"/>
            </p:cNvSpPr>
            <p:nvPr/>
          </p:nvSpPr>
          <p:spPr bwMode="auto">
            <a:xfrm>
              <a:off x="19812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" name="Rectangle 206"/>
            <p:cNvSpPr>
              <a:spLocks noChangeArrowheads="1"/>
            </p:cNvSpPr>
            <p:nvPr/>
          </p:nvSpPr>
          <p:spPr bwMode="auto">
            <a:xfrm>
              <a:off x="20574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Rectangle 207"/>
            <p:cNvSpPr>
              <a:spLocks noChangeArrowheads="1"/>
            </p:cNvSpPr>
            <p:nvPr/>
          </p:nvSpPr>
          <p:spPr bwMode="auto">
            <a:xfrm>
              <a:off x="22098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" name="Rectangle 208"/>
            <p:cNvSpPr>
              <a:spLocks noChangeArrowheads="1"/>
            </p:cNvSpPr>
            <p:nvPr/>
          </p:nvSpPr>
          <p:spPr bwMode="auto">
            <a:xfrm>
              <a:off x="22860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" name="Rectangle 209"/>
            <p:cNvSpPr>
              <a:spLocks noChangeArrowheads="1"/>
            </p:cNvSpPr>
            <p:nvPr/>
          </p:nvSpPr>
          <p:spPr bwMode="auto">
            <a:xfrm>
              <a:off x="24384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" name="Rectangle 210"/>
            <p:cNvSpPr>
              <a:spLocks noChangeArrowheads="1"/>
            </p:cNvSpPr>
            <p:nvPr/>
          </p:nvSpPr>
          <p:spPr bwMode="auto">
            <a:xfrm>
              <a:off x="25146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" name="Rectangle 211"/>
            <p:cNvSpPr>
              <a:spLocks noChangeArrowheads="1"/>
            </p:cNvSpPr>
            <p:nvPr/>
          </p:nvSpPr>
          <p:spPr bwMode="auto">
            <a:xfrm>
              <a:off x="26670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" name="Rectangle 212"/>
            <p:cNvSpPr>
              <a:spLocks noChangeArrowheads="1"/>
            </p:cNvSpPr>
            <p:nvPr/>
          </p:nvSpPr>
          <p:spPr bwMode="auto">
            <a:xfrm>
              <a:off x="2743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" name="Rectangle 213"/>
            <p:cNvSpPr>
              <a:spLocks noChangeArrowheads="1"/>
            </p:cNvSpPr>
            <p:nvPr/>
          </p:nvSpPr>
          <p:spPr bwMode="auto">
            <a:xfrm>
              <a:off x="28956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" name="Rectangle 214"/>
            <p:cNvSpPr>
              <a:spLocks noChangeArrowheads="1"/>
            </p:cNvSpPr>
            <p:nvPr/>
          </p:nvSpPr>
          <p:spPr bwMode="auto">
            <a:xfrm>
              <a:off x="2971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" name="Rectangle 215"/>
            <p:cNvSpPr>
              <a:spLocks noChangeArrowheads="1"/>
            </p:cNvSpPr>
            <p:nvPr/>
          </p:nvSpPr>
          <p:spPr bwMode="auto">
            <a:xfrm>
              <a:off x="1981205" y="434336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" name="Rectangle 216"/>
            <p:cNvSpPr>
              <a:spLocks noChangeArrowheads="1"/>
            </p:cNvSpPr>
            <p:nvPr/>
          </p:nvSpPr>
          <p:spPr bwMode="auto">
            <a:xfrm>
              <a:off x="1981205" y="449576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" name="Rectangle 217"/>
            <p:cNvSpPr>
              <a:spLocks noChangeArrowheads="1"/>
            </p:cNvSpPr>
            <p:nvPr/>
          </p:nvSpPr>
          <p:spPr bwMode="auto">
            <a:xfrm>
              <a:off x="1981205" y="464816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" name="Rectangle 218"/>
            <p:cNvSpPr>
              <a:spLocks noChangeArrowheads="1"/>
            </p:cNvSpPr>
            <p:nvPr/>
          </p:nvSpPr>
          <p:spPr bwMode="auto">
            <a:xfrm>
              <a:off x="1981205" y="487676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" name="Rectangle 219"/>
            <p:cNvSpPr>
              <a:spLocks noChangeArrowheads="1"/>
            </p:cNvSpPr>
            <p:nvPr/>
          </p:nvSpPr>
          <p:spPr bwMode="auto">
            <a:xfrm>
              <a:off x="1981205" y="502916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7" name="Rectangle 220"/>
            <p:cNvSpPr>
              <a:spLocks noChangeArrowheads="1"/>
            </p:cNvSpPr>
            <p:nvPr/>
          </p:nvSpPr>
          <p:spPr bwMode="auto">
            <a:xfrm>
              <a:off x="1981205" y="51815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8" name="Rectangle 221"/>
            <p:cNvSpPr>
              <a:spLocks noChangeArrowheads="1"/>
            </p:cNvSpPr>
            <p:nvPr/>
          </p:nvSpPr>
          <p:spPr bwMode="auto">
            <a:xfrm>
              <a:off x="1981205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" name="Rectangle 222"/>
            <p:cNvSpPr>
              <a:spLocks noChangeArrowheads="1"/>
            </p:cNvSpPr>
            <p:nvPr/>
          </p:nvSpPr>
          <p:spPr bwMode="auto">
            <a:xfrm>
              <a:off x="1981205" y="55625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0" name="Rectangle 223"/>
            <p:cNvSpPr>
              <a:spLocks noChangeArrowheads="1"/>
            </p:cNvSpPr>
            <p:nvPr/>
          </p:nvSpPr>
          <p:spPr bwMode="auto">
            <a:xfrm>
              <a:off x="1447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1" name="Rectangle 224"/>
            <p:cNvSpPr>
              <a:spLocks noChangeArrowheads="1"/>
            </p:cNvSpPr>
            <p:nvPr/>
          </p:nvSpPr>
          <p:spPr bwMode="auto">
            <a:xfrm>
              <a:off x="137160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2" name="Rectangle 225"/>
            <p:cNvSpPr>
              <a:spLocks noChangeArrowheads="1"/>
            </p:cNvSpPr>
            <p:nvPr/>
          </p:nvSpPr>
          <p:spPr bwMode="auto">
            <a:xfrm>
              <a:off x="11430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3" name="Rectangle 226"/>
            <p:cNvSpPr>
              <a:spLocks noChangeArrowheads="1"/>
            </p:cNvSpPr>
            <p:nvPr/>
          </p:nvSpPr>
          <p:spPr bwMode="auto">
            <a:xfrm>
              <a:off x="1066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" name="Rectangle 227"/>
            <p:cNvSpPr>
              <a:spLocks noChangeArrowheads="1"/>
            </p:cNvSpPr>
            <p:nvPr/>
          </p:nvSpPr>
          <p:spPr bwMode="auto">
            <a:xfrm>
              <a:off x="9144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" name="Rectangle 228"/>
            <p:cNvSpPr>
              <a:spLocks noChangeArrowheads="1"/>
            </p:cNvSpPr>
            <p:nvPr/>
          </p:nvSpPr>
          <p:spPr bwMode="auto">
            <a:xfrm>
              <a:off x="838202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Rectangle 229"/>
            <p:cNvSpPr>
              <a:spLocks noChangeArrowheads="1"/>
            </p:cNvSpPr>
            <p:nvPr/>
          </p:nvSpPr>
          <p:spPr bwMode="auto">
            <a:xfrm>
              <a:off x="114300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7" name="Rectangle 230"/>
            <p:cNvSpPr>
              <a:spLocks noChangeArrowheads="1"/>
            </p:cNvSpPr>
            <p:nvPr/>
          </p:nvSpPr>
          <p:spPr bwMode="auto">
            <a:xfrm>
              <a:off x="76200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8" name="Rectangle 233"/>
            <p:cNvSpPr>
              <a:spLocks noChangeArrowheads="1"/>
            </p:cNvSpPr>
            <p:nvPr/>
          </p:nvSpPr>
          <p:spPr bwMode="auto">
            <a:xfrm>
              <a:off x="509586" y="437391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Rectangle 234"/>
            <p:cNvSpPr>
              <a:spLocks noChangeArrowheads="1"/>
            </p:cNvSpPr>
            <p:nvPr/>
          </p:nvSpPr>
          <p:spPr bwMode="auto">
            <a:xfrm>
              <a:off x="457202" y="396237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" name="Rectangle 235"/>
            <p:cNvSpPr>
              <a:spLocks noChangeArrowheads="1"/>
            </p:cNvSpPr>
            <p:nvPr/>
          </p:nvSpPr>
          <p:spPr bwMode="auto">
            <a:xfrm>
              <a:off x="457202" y="40385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" name="Rectangle 236"/>
            <p:cNvSpPr>
              <a:spLocks noChangeArrowheads="1"/>
            </p:cNvSpPr>
            <p:nvPr/>
          </p:nvSpPr>
          <p:spPr bwMode="auto">
            <a:xfrm>
              <a:off x="838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Rectangle 240"/>
            <p:cNvSpPr>
              <a:spLocks noChangeArrowheads="1"/>
            </p:cNvSpPr>
            <p:nvPr/>
          </p:nvSpPr>
          <p:spPr bwMode="auto">
            <a:xfrm>
              <a:off x="1219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" name="Rectangle 241"/>
            <p:cNvSpPr>
              <a:spLocks noChangeArrowheads="1"/>
            </p:cNvSpPr>
            <p:nvPr/>
          </p:nvSpPr>
          <p:spPr bwMode="auto">
            <a:xfrm>
              <a:off x="13716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" name="Rectangle 242"/>
            <p:cNvSpPr>
              <a:spLocks noChangeArrowheads="1"/>
            </p:cNvSpPr>
            <p:nvPr/>
          </p:nvSpPr>
          <p:spPr bwMode="auto">
            <a:xfrm>
              <a:off x="1447802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" name="Rectangle 243"/>
            <p:cNvSpPr>
              <a:spLocks noChangeArrowheads="1"/>
            </p:cNvSpPr>
            <p:nvPr/>
          </p:nvSpPr>
          <p:spPr bwMode="auto">
            <a:xfrm>
              <a:off x="2590805" y="3352776"/>
              <a:ext cx="381001" cy="228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" name="Rectangle 244"/>
            <p:cNvSpPr>
              <a:spLocks noChangeArrowheads="1"/>
            </p:cNvSpPr>
            <p:nvPr/>
          </p:nvSpPr>
          <p:spPr bwMode="auto">
            <a:xfrm>
              <a:off x="3200405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" name="Rectangle 245"/>
            <p:cNvSpPr>
              <a:spLocks noChangeArrowheads="1"/>
            </p:cNvSpPr>
            <p:nvPr/>
          </p:nvSpPr>
          <p:spPr bwMode="auto">
            <a:xfrm>
              <a:off x="32766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" name="Rectangle 246"/>
            <p:cNvSpPr>
              <a:spLocks noChangeArrowheads="1"/>
            </p:cNvSpPr>
            <p:nvPr/>
          </p:nvSpPr>
          <p:spPr bwMode="auto">
            <a:xfrm>
              <a:off x="34290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" name="Rectangle 247"/>
            <p:cNvSpPr>
              <a:spLocks noChangeArrowheads="1"/>
            </p:cNvSpPr>
            <p:nvPr/>
          </p:nvSpPr>
          <p:spPr bwMode="auto">
            <a:xfrm>
              <a:off x="35052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" name="Rectangle 248"/>
            <p:cNvSpPr>
              <a:spLocks noChangeArrowheads="1"/>
            </p:cNvSpPr>
            <p:nvPr/>
          </p:nvSpPr>
          <p:spPr bwMode="auto">
            <a:xfrm>
              <a:off x="3810007" y="3352776"/>
              <a:ext cx="304801" cy="2285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" name="Text Box 249"/>
            <p:cNvSpPr txBox="1">
              <a:spLocks noChangeArrowheads="1"/>
            </p:cNvSpPr>
            <p:nvPr/>
          </p:nvSpPr>
          <p:spPr bwMode="auto">
            <a:xfrm>
              <a:off x="3749047" y="3358369"/>
              <a:ext cx="571501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Склад</a:t>
              </a:r>
            </a:p>
          </p:txBody>
        </p:sp>
        <p:sp>
          <p:nvSpPr>
            <p:cNvPr id="212" name="Text Box 250"/>
            <p:cNvSpPr txBox="1">
              <a:spLocks noChangeArrowheads="1"/>
            </p:cNvSpPr>
            <p:nvPr/>
          </p:nvSpPr>
          <p:spPr bwMode="auto">
            <a:xfrm>
              <a:off x="2362204" y="3124178"/>
              <a:ext cx="796926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Столовая</a:t>
              </a:r>
            </a:p>
          </p:txBody>
        </p:sp>
        <p:pic>
          <p:nvPicPr>
            <p:cNvPr id="213" name="Группа 18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16890" y="5078543"/>
              <a:ext cx="342901" cy="44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" name="Rectangle 147"/>
            <p:cNvSpPr>
              <a:spLocks noChangeArrowheads="1"/>
            </p:cNvSpPr>
            <p:nvPr/>
          </p:nvSpPr>
          <p:spPr bwMode="auto">
            <a:xfrm>
              <a:off x="4495800" y="388620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" name="TextBox 214"/>
          <p:cNvSpPr txBox="1"/>
          <p:nvPr/>
        </p:nvSpPr>
        <p:spPr>
          <a:xfrm rot="10800000" flipV="1">
            <a:off x="1285850" y="2848956"/>
            <a:ext cx="528641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Arial" pitchFamily="34" charset="0"/>
              </a:rPr>
              <a:t> На территории муниципального образование</a:t>
            </a:r>
          </a:p>
          <a:p>
            <a:r>
              <a:rPr lang="ru-RU" sz="1600" b="1" dirty="0" smtClean="0">
                <a:cs typeface="Arial" pitchFamily="34" charset="0"/>
              </a:rPr>
              <a:t> объектов  железнодорожного транспорта  нет.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ТЕХНОГЕННЫХ ЧС </a:t>
            </a:r>
            <a:b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Полилиния 222"/>
          <p:cNvSpPr/>
          <p:nvPr/>
        </p:nvSpPr>
        <p:spPr>
          <a:xfrm>
            <a:off x="1714480" y="1714488"/>
            <a:ext cx="6709144" cy="4157331"/>
          </a:xfrm>
          <a:custGeom>
            <a:avLst/>
            <a:gdLst>
              <a:gd name="connsiteX0" fmla="*/ 4359348 w 6709144"/>
              <a:gd name="connsiteY0" fmla="*/ 3147238 h 4157331"/>
              <a:gd name="connsiteX1" fmla="*/ 4359348 w 6709144"/>
              <a:gd name="connsiteY1" fmla="*/ 2232838 h 4157331"/>
              <a:gd name="connsiteX2" fmla="*/ 6709144 w 6709144"/>
              <a:gd name="connsiteY2" fmla="*/ 2232838 h 4157331"/>
              <a:gd name="connsiteX3" fmla="*/ 4359348 w 6709144"/>
              <a:gd name="connsiteY3" fmla="*/ 2232838 h 4157331"/>
              <a:gd name="connsiteX4" fmla="*/ 0 w 6709144"/>
              <a:gd name="connsiteY4" fmla="*/ 2456121 h 4157331"/>
              <a:gd name="connsiteX5" fmla="*/ 340241 w 6709144"/>
              <a:gd name="connsiteY5" fmla="*/ 2424224 h 4157331"/>
              <a:gd name="connsiteX6" fmla="*/ 308344 w 6709144"/>
              <a:gd name="connsiteY6" fmla="*/ 2551814 h 4157331"/>
              <a:gd name="connsiteX7" fmla="*/ 276446 w 6709144"/>
              <a:gd name="connsiteY7" fmla="*/ 2615610 h 4157331"/>
              <a:gd name="connsiteX8" fmla="*/ 265814 w 6709144"/>
              <a:gd name="connsiteY8" fmla="*/ 2668773 h 4157331"/>
              <a:gd name="connsiteX9" fmla="*/ 329609 w 6709144"/>
              <a:gd name="connsiteY9" fmla="*/ 2413591 h 4157331"/>
              <a:gd name="connsiteX10" fmla="*/ 329609 w 6709144"/>
              <a:gd name="connsiteY10" fmla="*/ 2413591 h 4157331"/>
              <a:gd name="connsiteX11" fmla="*/ 329609 w 6709144"/>
              <a:gd name="connsiteY11" fmla="*/ 3455582 h 4157331"/>
              <a:gd name="connsiteX12" fmla="*/ 318976 w 6709144"/>
              <a:gd name="connsiteY12" fmla="*/ 2424224 h 4157331"/>
              <a:gd name="connsiteX13" fmla="*/ 2636874 w 6709144"/>
              <a:gd name="connsiteY13" fmla="*/ 2307266 h 4157331"/>
              <a:gd name="connsiteX14" fmla="*/ 2604976 w 6709144"/>
              <a:gd name="connsiteY14" fmla="*/ 4157331 h 4157331"/>
              <a:gd name="connsiteX15" fmla="*/ 2647507 w 6709144"/>
              <a:gd name="connsiteY15" fmla="*/ 2275368 h 4157331"/>
              <a:gd name="connsiteX16" fmla="*/ 2519916 w 6709144"/>
              <a:gd name="connsiteY16" fmla="*/ 2317898 h 4157331"/>
              <a:gd name="connsiteX17" fmla="*/ 2477386 w 6709144"/>
              <a:gd name="connsiteY17" fmla="*/ 212652 h 4157331"/>
              <a:gd name="connsiteX18" fmla="*/ 2317897 w 6709144"/>
              <a:gd name="connsiteY18" fmla="*/ 212652 h 4157331"/>
              <a:gd name="connsiteX19" fmla="*/ 2456121 w 6709144"/>
              <a:gd name="connsiteY19" fmla="*/ 202019 h 4157331"/>
              <a:gd name="connsiteX20" fmla="*/ 2456121 w 6709144"/>
              <a:gd name="connsiteY20" fmla="*/ 63796 h 4157331"/>
              <a:gd name="connsiteX21" fmla="*/ 946297 w 6709144"/>
              <a:gd name="connsiteY21" fmla="*/ 0 h 4157331"/>
              <a:gd name="connsiteX22" fmla="*/ 2477386 w 6709144"/>
              <a:gd name="connsiteY22" fmla="*/ 53163 h 4157331"/>
              <a:gd name="connsiteX23" fmla="*/ 2445488 w 6709144"/>
              <a:gd name="connsiteY23" fmla="*/ 53163 h 4157331"/>
              <a:gd name="connsiteX24" fmla="*/ 2509283 w 6709144"/>
              <a:gd name="connsiteY24" fmla="*/ 2307266 h 4157331"/>
              <a:gd name="connsiteX25" fmla="*/ 2466753 w 6709144"/>
              <a:gd name="connsiteY25" fmla="*/ 1233377 h 4157331"/>
              <a:gd name="connsiteX26" fmla="*/ 1180214 w 6709144"/>
              <a:gd name="connsiteY26" fmla="*/ 1254642 h 4157331"/>
              <a:gd name="connsiteX27" fmla="*/ 1201479 w 6709144"/>
              <a:gd name="connsiteY27" fmla="*/ 1254642 h 415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09144" h="4157331">
                <a:moveTo>
                  <a:pt x="4359348" y="3147238"/>
                </a:moveTo>
                <a:lnTo>
                  <a:pt x="4359348" y="2232838"/>
                </a:lnTo>
                <a:lnTo>
                  <a:pt x="6709144" y="2232838"/>
                </a:lnTo>
                <a:lnTo>
                  <a:pt x="4359348" y="2232838"/>
                </a:lnTo>
                <a:lnTo>
                  <a:pt x="0" y="2456121"/>
                </a:lnTo>
                <a:lnTo>
                  <a:pt x="340241" y="2424224"/>
                </a:lnTo>
                <a:cubicBezTo>
                  <a:pt x="297976" y="2487620"/>
                  <a:pt x="328417" y="2431376"/>
                  <a:pt x="308344" y="2551814"/>
                </a:cubicBezTo>
                <a:cubicBezTo>
                  <a:pt x="303453" y="2581160"/>
                  <a:pt x="292773" y="2591118"/>
                  <a:pt x="276446" y="2615610"/>
                </a:cubicBezTo>
                <a:cubicBezTo>
                  <a:pt x="264954" y="2661579"/>
                  <a:pt x="265814" y="2643527"/>
                  <a:pt x="265814" y="2668773"/>
                </a:cubicBezTo>
                <a:lnTo>
                  <a:pt x="329609" y="2413591"/>
                </a:lnTo>
                <a:lnTo>
                  <a:pt x="329609" y="2413591"/>
                </a:lnTo>
                <a:lnTo>
                  <a:pt x="329609" y="3455582"/>
                </a:lnTo>
                <a:lnTo>
                  <a:pt x="318976" y="2424224"/>
                </a:lnTo>
                <a:lnTo>
                  <a:pt x="2636874" y="2307266"/>
                </a:lnTo>
                <a:lnTo>
                  <a:pt x="2604976" y="4157331"/>
                </a:lnTo>
                <a:lnTo>
                  <a:pt x="2647507" y="2275368"/>
                </a:lnTo>
                <a:lnTo>
                  <a:pt x="2519916" y="2317898"/>
                </a:lnTo>
                <a:lnTo>
                  <a:pt x="2477386" y="212652"/>
                </a:lnTo>
                <a:lnTo>
                  <a:pt x="2317897" y="212652"/>
                </a:lnTo>
                <a:lnTo>
                  <a:pt x="2456121" y="202019"/>
                </a:lnTo>
                <a:lnTo>
                  <a:pt x="2456121" y="63796"/>
                </a:lnTo>
                <a:lnTo>
                  <a:pt x="946297" y="0"/>
                </a:lnTo>
                <a:lnTo>
                  <a:pt x="2477386" y="53163"/>
                </a:lnTo>
                <a:lnTo>
                  <a:pt x="2445488" y="53163"/>
                </a:lnTo>
                <a:lnTo>
                  <a:pt x="2509283" y="2307266"/>
                </a:lnTo>
                <a:cubicBezTo>
                  <a:pt x="2494965" y="1949309"/>
                  <a:pt x="2466753" y="1591621"/>
                  <a:pt x="2466753" y="1233377"/>
                </a:cubicBezTo>
                <a:lnTo>
                  <a:pt x="1180214" y="1254642"/>
                </a:lnTo>
                <a:lnTo>
                  <a:pt x="1201479" y="125464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429684" cy="10112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defTabSz="1276350">
              <a:lnSpc>
                <a:spcPct val="90000"/>
              </a:lnSpc>
            </a:pPr>
            <a:r>
              <a:rPr lang="ru-RU" sz="2000" dirty="0" smtClean="0">
                <a:cs typeface="Times New Roman" pitchFamily="18" charset="0"/>
              </a:rPr>
              <a:t/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/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Риски возникновения ЧС на объектах ЖКХ (системы водоснабжения)</a:t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/>
              <a:t>на территории села </a:t>
            </a:r>
            <a:r>
              <a:rPr lang="ru-RU" sz="2000" dirty="0" err="1" smtClean="0"/>
              <a:t>Барабо-Юдино</a:t>
            </a:r>
            <a:r>
              <a:rPr lang="ru-RU" sz="2000" dirty="0" smtClean="0"/>
              <a:t> Чистоозерного района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571999" y="3813650"/>
            <a:ext cx="11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С.Барабо-Юдино </a:t>
            </a:r>
            <a:endParaRPr lang="ru-RU" sz="900" dirty="0"/>
          </a:p>
        </p:txBody>
      </p:sp>
      <p:grpSp>
        <p:nvGrpSpPr>
          <p:cNvPr id="3" name="Группа 3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4"/>
            <a:chOff x="228601" y="380996"/>
            <a:chExt cx="8915417" cy="6500720"/>
          </a:xfrm>
        </p:grpSpPr>
        <p:sp>
          <p:nvSpPr>
            <p:cNvPr id="12" name="Rectangle 65"/>
            <p:cNvSpPr>
              <a:spLocks noChangeArrowheads="1"/>
            </p:cNvSpPr>
            <p:nvPr/>
          </p:nvSpPr>
          <p:spPr bwMode="auto">
            <a:xfrm>
              <a:off x="228601" y="557163"/>
              <a:ext cx="8915417" cy="632455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912813"/>
              <a:r>
                <a:rPr lang="ru-RU" sz="2000" b="1">
                  <a:latin typeface="Calibri" pitchFamily="34" charset="0"/>
                </a:rPr>
                <a:t> </a:t>
              </a:r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2133605" y="533396"/>
              <a:ext cx="22098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4343409" y="533396"/>
              <a:ext cx="0" cy="1066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139298" y="733312"/>
              <a:ext cx="20570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4191008" y="685794"/>
              <a:ext cx="0" cy="914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609602" y="1600188"/>
              <a:ext cx="3581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4343409" y="1600188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609602" y="1752587"/>
              <a:ext cx="11430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17526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19050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1970707" y="179026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4343409" y="1752587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4191008" y="1752587"/>
              <a:ext cx="0" cy="533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4343409" y="1752587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2667006" y="2285982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667006" y="2438381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4191008" y="2438381"/>
              <a:ext cx="0" cy="1219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4343409" y="3657572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4387224" y="3845623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4343409" y="3809970"/>
              <a:ext cx="0" cy="990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4191008" y="3809970"/>
              <a:ext cx="0" cy="28955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343409" y="4800563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4343409" y="4952962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4343409" y="4952961"/>
              <a:ext cx="0" cy="1752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H="1">
              <a:off x="228601" y="3657571"/>
              <a:ext cx="3962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H="1">
              <a:off x="1905004" y="380997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19050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16764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H="1">
              <a:off x="762002" y="3809970"/>
              <a:ext cx="914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7620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6096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H="1">
              <a:off x="228601" y="3809970"/>
              <a:ext cx="3810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2364086" y="557154"/>
              <a:ext cx="1362078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Verdana" pitchFamily="34" charset="0"/>
                </a:rPr>
                <a:t>Ул.Молодёжная</a:t>
              </a: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826772" y="1537970"/>
              <a:ext cx="1220790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в  Чистоозёрное</a:t>
              </a:r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 flipH="1" flipV="1">
              <a:off x="228601" y="1676387"/>
              <a:ext cx="6096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2971807" y="2209783"/>
              <a:ext cx="935040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Ул. Зелёная</a:t>
              </a:r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 rot="-5400000">
              <a:off x="3475053" y="3459134"/>
              <a:ext cx="15239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dirty="0"/>
                <a:t>Ул. Центральная</a:t>
              </a:r>
            </a:p>
          </p:txBody>
        </p:sp>
        <p:sp>
          <p:nvSpPr>
            <p:cNvPr id="49" name="Text Box 46"/>
            <p:cNvSpPr txBox="1">
              <a:spLocks noChangeArrowheads="1"/>
            </p:cNvSpPr>
            <p:nvPr/>
          </p:nvSpPr>
          <p:spPr bwMode="auto">
            <a:xfrm>
              <a:off x="4953010" y="3581372"/>
              <a:ext cx="1062040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Ул. Школьная</a:t>
              </a:r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4648210" y="4724364"/>
              <a:ext cx="857251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Ул. Южная</a:t>
              </a: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 rot="-5400000">
              <a:off x="223844" y="4424326"/>
              <a:ext cx="86359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Ул. Лесная</a:t>
              </a: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 rot="-5400000">
              <a:off x="1348589" y="4366384"/>
              <a:ext cx="900106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Ул.Степная</a:t>
              </a:r>
            </a:p>
          </p:txBody>
        </p:sp>
        <p:sp>
          <p:nvSpPr>
            <p:cNvPr id="53" name="Rectangle 60"/>
            <p:cNvSpPr>
              <a:spLocks noChangeArrowheads="1"/>
            </p:cNvSpPr>
            <p:nvPr/>
          </p:nvSpPr>
          <p:spPr bwMode="auto">
            <a:xfrm>
              <a:off x="39624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Rectangle 61"/>
            <p:cNvSpPr>
              <a:spLocks noChangeArrowheads="1"/>
            </p:cNvSpPr>
            <p:nvPr/>
          </p:nvSpPr>
          <p:spPr bwMode="auto">
            <a:xfrm>
              <a:off x="38862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Rectangle 62"/>
            <p:cNvSpPr>
              <a:spLocks noChangeArrowheads="1"/>
            </p:cNvSpPr>
            <p:nvPr/>
          </p:nvSpPr>
          <p:spPr bwMode="auto">
            <a:xfrm>
              <a:off x="36576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Rectangle 63"/>
            <p:cNvSpPr>
              <a:spLocks noChangeArrowheads="1"/>
            </p:cNvSpPr>
            <p:nvPr/>
          </p:nvSpPr>
          <p:spPr bwMode="auto">
            <a:xfrm>
              <a:off x="34290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Rectangle 64"/>
            <p:cNvSpPr>
              <a:spLocks noChangeArrowheads="1"/>
            </p:cNvSpPr>
            <p:nvPr/>
          </p:nvSpPr>
          <p:spPr bwMode="auto">
            <a:xfrm>
              <a:off x="33528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Rectangle 65"/>
            <p:cNvSpPr>
              <a:spLocks noChangeArrowheads="1"/>
            </p:cNvSpPr>
            <p:nvPr/>
          </p:nvSpPr>
          <p:spPr bwMode="auto">
            <a:xfrm>
              <a:off x="3124206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Rectangle 66"/>
            <p:cNvSpPr>
              <a:spLocks noChangeArrowheads="1"/>
            </p:cNvSpPr>
            <p:nvPr/>
          </p:nvSpPr>
          <p:spPr bwMode="auto">
            <a:xfrm>
              <a:off x="3048007" y="38099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Rectangle 67"/>
            <p:cNvSpPr>
              <a:spLocks noChangeArrowheads="1"/>
            </p:cNvSpPr>
            <p:nvPr/>
          </p:nvSpPr>
          <p:spPr bwMode="auto">
            <a:xfrm>
              <a:off x="38100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Rectangle 68"/>
            <p:cNvSpPr>
              <a:spLocks noChangeArrowheads="1"/>
            </p:cNvSpPr>
            <p:nvPr/>
          </p:nvSpPr>
          <p:spPr bwMode="auto">
            <a:xfrm>
              <a:off x="37338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Rectangle 69"/>
            <p:cNvSpPr>
              <a:spLocks noChangeArrowheads="1"/>
            </p:cNvSpPr>
            <p:nvPr/>
          </p:nvSpPr>
          <p:spPr bwMode="auto">
            <a:xfrm>
              <a:off x="3429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Rectangle 70"/>
            <p:cNvSpPr>
              <a:spLocks noChangeArrowheads="1"/>
            </p:cNvSpPr>
            <p:nvPr/>
          </p:nvSpPr>
          <p:spPr bwMode="auto">
            <a:xfrm>
              <a:off x="33528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Rectangle 71"/>
            <p:cNvSpPr>
              <a:spLocks noChangeArrowheads="1"/>
            </p:cNvSpPr>
            <p:nvPr/>
          </p:nvSpPr>
          <p:spPr bwMode="auto">
            <a:xfrm>
              <a:off x="3124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Rectangle 72"/>
            <p:cNvSpPr>
              <a:spLocks noChangeArrowheads="1"/>
            </p:cNvSpPr>
            <p:nvPr/>
          </p:nvSpPr>
          <p:spPr bwMode="auto">
            <a:xfrm>
              <a:off x="3048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Rectangle 73"/>
            <p:cNvSpPr>
              <a:spLocks noChangeArrowheads="1"/>
            </p:cNvSpPr>
            <p:nvPr/>
          </p:nvSpPr>
          <p:spPr bwMode="auto">
            <a:xfrm>
              <a:off x="2743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Rectangle 74"/>
            <p:cNvSpPr>
              <a:spLocks noChangeArrowheads="1"/>
            </p:cNvSpPr>
            <p:nvPr/>
          </p:nvSpPr>
          <p:spPr bwMode="auto">
            <a:xfrm>
              <a:off x="26670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Rectangle 75"/>
            <p:cNvSpPr>
              <a:spLocks noChangeArrowheads="1"/>
            </p:cNvSpPr>
            <p:nvPr/>
          </p:nvSpPr>
          <p:spPr bwMode="auto">
            <a:xfrm>
              <a:off x="4495810" y="13715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Rectangle 76"/>
            <p:cNvSpPr>
              <a:spLocks noChangeArrowheads="1"/>
            </p:cNvSpPr>
            <p:nvPr/>
          </p:nvSpPr>
          <p:spPr bwMode="auto">
            <a:xfrm>
              <a:off x="4495810" y="14477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Rectangle 77"/>
            <p:cNvSpPr>
              <a:spLocks noChangeArrowheads="1"/>
            </p:cNvSpPr>
            <p:nvPr/>
          </p:nvSpPr>
          <p:spPr bwMode="auto">
            <a:xfrm>
              <a:off x="4495810" y="11429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Rectangle 78"/>
            <p:cNvSpPr>
              <a:spLocks noChangeArrowheads="1"/>
            </p:cNvSpPr>
            <p:nvPr/>
          </p:nvSpPr>
          <p:spPr bwMode="auto">
            <a:xfrm>
              <a:off x="4495810" y="12191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Rectangle 79"/>
            <p:cNvSpPr>
              <a:spLocks noChangeArrowheads="1"/>
            </p:cNvSpPr>
            <p:nvPr/>
          </p:nvSpPr>
          <p:spPr bwMode="auto">
            <a:xfrm>
              <a:off x="4495810" y="91439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Rectangle 81"/>
            <p:cNvSpPr>
              <a:spLocks noChangeArrowheads="1"/>
            </p:cNvSpPr>
            <p:nvPr/>
          </p:nvSpPr>
          <p:spPr bwMode="auto">
            <a:xfrm>
              <a:off x="4495810" y="99059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Rectangle 82"/>
            <p:cNvSpPr>
              <a:spLocks noChangeArrowheads="1"/>
            </p:cNvSpPr>
            <p:nvPr/>
          </p:nvSpPr>
          <p:spPr bwMode="auto">
            <a:xfrm>
              <a:off x="4495810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Rectangle 83"/>
            <p:cNvSpPr>
              <a:spLocks noChangeArrowheads="1"/>
            </p:cNvSpPr>
            <p:nvPr/>
          </p:nvSpPr>
          <p:spPr bwMode="auto">
            <a:xfrm>
              <a:off x="4495810" y="6857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Rectangle 84"/>
            <p:cNvSpPr>
              <a:spLocks noChangeArrowheads="1"/>
            </p:cNvSpPr>
            <p:nvPr/>
          </p:nvSpPr>
          <p:spPr bwMode="auto">
            <a:xfrm>
              <a:off x="2667006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Rectangle 85"/>
            <p:cNvSpPr>
              <a:spLocks noChangeArrowheads="1"/>
            </p:cNvSpPr>
            <p:nvPr/>
          </p:nvSpPr>
          <p:spPr bwMode="auto">
            <a:xfrm rot="5400000">
              <a:off x="2874357" y="1981585"/>
              <a:ext cx="398102" cy="1458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8" name="Rectangle 86"/>
            <p:cNvSpPr>
              <a:spLocks noChangeArrowheads="1"/>
            </p:cNvSpPr>
            <p:nvPr/>
          </p:nvSpPr>
          <p:spPr bwMode="auto">
            <a:xfrm>
              <a:off x="3581408" y="2057384"/>
              <a:ext cx="381001" cy="152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" name="Rectangle 88"/>
            <p:cNvSpPr>
              <a:spLocks noChangeArrowheads="1"/>
            </p:cNvSpPr>
            <p:nvPr/>
          </p:nvSpPr>
          <p:spPr bwMode="auto">
            <a:xfrm>
              <a:off x="1219203" y="2819377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89"/>
            <p:cNvSpPr>
              <a:spLocks noChangeArrowheads="1"/>
            </p:cNvSpPr>
            <p:nvPr/>
          </p:nvSpPr>
          <p:spPr bwMode="auto">
            <a:xfrm>
              <a:off x="1219203" y="2362181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Rectangle 91"/>
            <p:cNvSpPr>
              <a:spLocks noChangeArrowheads="1"/>
            </p:cNvSpPr>
            <p:nvPr/>
          </p:nvSpPr>
          <p:spPr bwMode="auto">
            <a:xfrm>
              <a:off x="685802" y="2133583"/>
              <a:ext cx="228601" cy="533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Rectangle 92"/>
            <p:cNvSpPr>
              <a:spLocks noChangeArrowheads="1"/>
            </p:cNvSpPr>
            <p:nvPr/>
          </p:nvSpPr>
          <p:spPr bwMode="auto">
            <a:xfrm>
              <a:off x="28194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Rectangle 93"/>
            <p:cNvSpPr>
              <a:spLocks noChangeArrowheads="1"/>
            </p:cNvSpPr>
            <p:nvPr/>
          </p:nvSpPr>
          <p:spPr bwMode="auto">
            <a:xfrm>
              <a:off x="28956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Rectangle 94"/>
            <p:cNvSpPr>
              <a:spLocks noChangeArrowheads="1"/>
            </p:cNvSpPr>
            <p:nvPr/>
          </p:nvSpPr>
          <p:spPr bwMode="auto">
            <a:xfrm>
              <a:off x="31242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5"/>
            <p:cNvSpPr>
              <a:spLocks noChangeArrowheads="1"/>
            </p:cNvSpPr>
            <p:nvPr/>
          </p:nvSpPr>
          <p:spPr bwMode="auto">
            <a:xfrm>
              <a:off x="33528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Rectangle 96"/>
            <p:cNvSpPr>
              <a:spLocks noChangeArrowheads="1"/>
            </p:cNvSpPr>
            <p:nvPr/>
          </p:nvSpPr>
          <p:spPr bwMode="auto">
            <a:xfrm>
              <a:off x="4038608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Rectangle 97"/>
            <p:cNvSpPr>
              <a:spLocks noChangeArrowheads="1"/>
            </p:cNvSpPr>
            <p:nvPr/>
          </p:nvSpPr>
          <p:spPr bwMode="auto">
            <a:xfrm>
              <a:off x="4038608" y="25145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Text Box 99"/>
            <p:cNvSpPr txBox="1">
              <a:spLocks noChangeArrowheads="1"/>
            </p:cNvSpPr>
            <p:nvPr/>
          </p:nvSpPr>
          <p:spPr bwMode="auto">
            <a:xfrm>
              <a:off x="3352807" y="1828785"/>
              <a:ext cx="900115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Клуб (разв)</a:t>
              </a:r>
            </a:p>
          </p:txBody>
        </p:sp>
        <p:sp>
          <p:nvSpPr>
            <p:cNvPr id="89" name="Text Box 102"/>
            <p:cNvSpPr txBox="1">
              <a:spLocks noChangeArrowheads="1"/>
            </p:cNvSpPr>
            <p:nvPr/>
          </p:nvSpPr>
          <p:spPr bwMode="auto">
            <a:xfrm rot="-5400000">
              <a:off x="1258894" y="2627290"/>
              <a:ext cx="62229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гаражи</a:t>
              </a:r>
            </a:p>
          </p:txBody>
        </p:sp>
        <p:sp>
          <p:nvSpPr>
            <p:cNvPr id="90" name="Text Box 103"/>
            <p:cNvSpPr txBox="1">
              <a:spLocks noChangeArrowheads="1"/>
            </p:cNvSpPr>
            <p:nvPr/>
          </p:nvSpPr>
          <p:spPr bwMode="auto">
            <a:xfrm rot="-5400000">
              <a:off x="533404" y="2285981"/>
              <a:ext cx="549271" cy="2444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склад</a:t>
              </a:r>
            </a:p>
          </p:txBody>
        </p:sp>
        <p:sp>
          <p:nvSpPr>
            <p:cNvPr id="91" name="Text Box 104"/>
            <p:cNvSpPr txBox="1">
              <a:spLocks noChangeArrowheads="1"/>
            </p:cNvSpPr>
            <p:nvPr/>
          </p:nvSpPr>
          <p:spPr bwMode="auto">
            <a:xfrm rot="-5400000">
              <a:off x="1123955" y="1924034"/>
              <a:ext cx="465135" cy="274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ртм</a:t>
              </a:r>
            </a:p>
          </p:txBody>
        </p:sp>
        <p:sp>
          <p:nvSpPr>
            <p:cNvPr id="92" name="Rectangle 105"/>
            <p:cNvSpPr>
              <a:spLocks noChangeArrowheads="1"/>
            </p:cNvSpPr>
            <p:nvPr/>
          </p:nvSpPr>
          <p:spPr bwMode="auto">
            <a:xfrm>
              <a:off x="4038608" y="27431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Rectangle 106"/>
            <p:cNvSpPr>
              <a:spLocks noChangeArrowheads="1"/>
            </p:cNvSpPr>
            <p:nvPr/>
          </p:nvSpPr>
          <p:spPr bwMode="auto">
            <a:xfrm>
              <a:off x="4038608" y="28955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Rectangle 107"/>
            <p:cNvSpPr>
              <a:spLocks noChangeArrowheads="1"/>
            </p:cNvSpPr>
            <p:nvPr/>
          </p:nvSpPr>
          <p:spPr bwMode="auto">
            <a:xfrm>
              <a:off x="4038608" y="30479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08"/>
            <p:cNvSpPr>
              <a:spLocks noChangeArrowheads="1"/>
            </p:cNvSpPr>
            <p:nvPr/>
          </p:nvSpPr>
          <p:spPr bwMode="auto">
            <a:xfrm>
              <a:off x="4038608" y="32003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Rectangle 109"/>
            <p:cNvSpPr>
              <a:spLocks noChangeArrowheads="1"/>
            </p:cNvSpPr>
            <p:nvPr/>
          </p:nvSpPr>
          <p:spPr bwMode="auto">
            <a:xfrm>
              <a:off x="4572010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Rectangle 110"/>
            <p:cNvSpPr>
              <a:spLocks noChangeArrowheads="1"/>
            </p:cNvSpPr>
            <p:nvPr/>
          </p:nvSpPr>
          <p:spPr bwMode="auto">
            <a:xfrm>
              <a:off x="4572010" y="22097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Rectangle 111"/>
            <p:cNvSpPr>
              <a:spLocks noChangeArrowheads="1"/>
            </p:cNvSpPr>
            <p:nvPr/>
          </p:nvSpPr>
          <p:spPr bwMode="auto">
            <a:xfrm>
              <a:off x="4572010" y="243838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Rectangle 112"/>
            <p:cNvSpPr>
              <a:spLocks noChangeArrowheads="1"/>
            </p:cNvSpPr>
            <p:nvPr/>
          </p:nvSpPr>
          <p:spPr bwMode="auto">
            <a:xfrm>
              <a:off x="4572010" y="251458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113"/>
            <p:cNvSpPr>
              <a:spLocks noChangeArrowheads="1"/>
            </p:cNvSpPr>
            <p:nvPr/>
          </p:nvSpPr>
          <p:spPr bwMode="auto">
            <a:xfrm>
              <a:off x="4572010" y="26669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Rectangle 114"/>
            <p:cNvSpPr>
              <a:spLocks noChangeArrowheads="1"/>
            </p:cNvSpPr>
            <p:nvPr/>
          </p:nvSpPr>
          <p:spPr bwMode="auto">
            <a:xfrm>
              <a:off x="4572010" y="27431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Rectangle 115"/>
            <p:cNvSpPr>
              <a:spLocks noChangeArrowheads="1"/>
            </p:cNvSpPr>
            <p:nvPr/>
          </p:nvSpPr>
          <p:spPr bwMode="auto">
            <a:xfrm>
              <a:off x="4572010" y="28955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Rectangle 116"/>
            <p:cNvSpPr>
              <a:spLocks noChangeArrowheads="1"/>
            </p:cNvSpPr>
            <p:nvPr/>
          </p:nvSpPr>
          <p:spPr bwMode="auto">
            <a:xfrm>
              <a:off x="4572010" y="29717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Rectangle 117"/>
            <p:cNvSpPr>
              <a:spLocks noChangeArrowheads="1"/>
            </p:cNvSpPr>
            <p:nvPr/>
          </p:nvSpPr>
          <p:spPr bwMode="auto">
            <a:xfrm>
              <a:off x="4572010" y="31241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Rectangle 118"/>
            <p:cNvSpPr>
              <a:spLocks noChangeArrowheads="1"/>
            </p:cNvSpPr>
            <p:nvPr/>
          </p:nvSpPr>
          <p:spPr bwMode="auto">
            <a:xfrm>
              <a:off x="4572010" y="32003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Rectangle 120"/>
            <p:cNvSpPr>
              <a:spLocks noChangeArrowheads="1"/>
            </p:cNvSpPr>
            <p:nvPr/>
          </p:nvSpPr>
          <p:spPr bwMode="auto">
            <a:xfrm>
              <a:off x="48006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Rectangle 121"/>
            <p:cNvSpPr>
              <a:spLocks noChangeArrowheads="1"/>
            </p:cNvSpPr>
            <p:nvPr/>
          </p:nvSpPr>
          <p:spPr bwMode="auto">
            <a:xfrm>
              <a:off x="48768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Rectangle 122"/>
            <p:cNvSpPr>
              <a:spLocks noChangeArrowheads="1"/>
            </p:cNvSpPr>
            <p:nvPr/>
          </p:nvSpPr>
          <p:spPr bwMode="auto">
            <a:xfrm>
              <a:off x="50292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" name="Rectangle 123"/>
            <p:cNvSpPr>
              <a:spLocks noChangeArrowheads="1"/>
            </p:cNvSpPr>
            <p:nvPr/>
          </p:nvSpPr>
          <p:spPr bwMode="auto">
            <a:xfrm>
              <a:off x="51054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Rectangle 124"/>
            <p:cNvSpPr>
              <a:spLocks noChangeArrowheads="1"/>
            </p:cNvSpPr>
            <p:nvPr/>
          </p:nvSpPr>
          <p:spPr bwMode="auto">
            <a:xfrm>
              <a:off x="5257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125"/>
            <p:cNvSpPr>
              <a:spLocks noChangeArrowheads="1"/>
            </p:cNvSpPr>
            <p:nvPr/>
          </p:nvSpPr>
          <p:spPr bwMode="auto">
            <a:xfrm>
              <a:off x="5334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126"/>
            <p:cNvSpPr>
              <a:spLocks noChangeArrowheads="1"/>
            </p:cNvSpPr>
            <p:nvPr/>
          </p:nvSpPr>
          <p:spPr bwMode="auto">
            <a:xfrm>
              <a:off x="5486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Rectangle 127"/>
            <p:cNvSpPr>
              <a:spLocks noChangeArrowheads="1"/>
            </p:cNvSpPr>
            <p:nvPr/>
          </p:nvSpPr>
          <p:spPr bwMode="auto">
            <a:xfrm>
              <a:off x="5638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Rectangle 128"/>
            <p:cNvSpPr>
              <a:spLocks noChangeArrowheads="1"/>
            </p:cNvSpPr>
            <p:nvPr/>
          </p:nvSpPr>
          <p:spPr bwMode="auto">
            <a:xfrm>
              <a:off x="5715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5" name="Rectangle 129"/>
            <p:cNvSpPr>
              <a:spLocks noChangeArrowheads="1"/>
            </p:cNvSpPr>
            <p:nvPr/>
          </p:nvSpPr>
          <p:spPr bwMode="auto">
            <a:xfrm>
              <a:off x="5867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Rectangle 130"/>
            <p:cNvSpPr>
              <a:spLocks noChangeArrowheads="1"/>
            </p:cNvSpPr>
            <p:nvPr/>
          </p:nvSpPr>
          <p:spPr bwMode="auto">
            <a:xfrm>
              <a:off x="60198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" name="Rectangle 131"/>
            <p:cNvSpPr>
              <a:spLocks noChangeArrowheads="1"/>
            </p:cNvSpPr>
            <p:nvPr/>
          </p:nvSpPr>
          <p:spPr bwMode="auto">
            <a:xfrm>
              <a:off x="61722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8" name="Rectangle 132"/>
            <p:cNvSpPr>
              <a:spLocks noChangeArrowheads="1"/>
            </p:cNvSpPr>
            <p:nvPr/>
          </p:nvSpPr>
          <p:spPr bwMode="auto">
            <a:xfrm>
              <a:off x="6248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Rectangle 133"/>
            <p:cNvSpPr>
              <a:spLocks noChangeArrowheads="1"/>
            </p:cNvSpPr>
            <p:nvPr/>
          </p:nvSpPr>
          <p:spPr bwMode="auto">
            <a:xfrm>
              <a:off x="64008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Rectangle 134"/>
            <p:cNvSpPr>
              <a:spLocks noChangeArrowheads="1"/>
            </p:cNvSpPr>
            <p:nvPr/>
          </p:nvSpPr>
          <p:spPr bwMode="auto">
            <a:xfrm>
              <a:off x="64770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" name="Rectangle 135"/>
            <p:cNvSpPr>
              <a:spLocks noChangeArrowheads="1"/>
            </p:cNvSpPr>
            <p:nvPr/>
          </p:nvSpPr>
          <p:spPr bwMode="auto">
            <a:xfrm>
              <a:off x="6629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Rectangle 136"/>
            <p:cNvSpPr>
              <a:spLocks noChangeArrowheads="1"/>
            </p:cNvSpPr>
            <p:nvPr/>
          </p:nvSpPr>
          <p:spPr bwMode="auto">
            <a:xfrm>
              <a:off x="6781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Rectangle 137"/>
            <p:cNvSpPr>
              <a:spLocks noChangeArrowheads="1"/>
            </p:cNvSpPr>
            <p:nvPr/>
          </p:nvSpPr>
          <p:spPr bwMode="auto">
            <a:xfrm>
              <a:off x="68580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Rectangle 138"/>
            <p:cNvSpPr>
              <a:spLocks noChangeArrowheads="1"/>
            </p:cNvSpPr>
            <p:nvPr/>
          </p:nvSpPr>
          <p:spPr bwMode="auto">
            <a:xfrm>
              <a:off x="70104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Rectangle 139"/>
            <p:cNvSpPr>
              <a:spLocks noChangeArrowheads="1"/>
            </p:cNvSpPr>
            <p:nvPr/>
          </p:nvSpPr>
          <p:spPr bwMode="auto">
            <a:xfrm>
              <a:off x="7162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6" name="Rectangle 140"/>
            <p:cNvSpPr>
              <a:spLocks noChangeArrowheads="1"/>
            </p:cNvSpPr>
            <p:nvPr/>
          </p:nvSpPr>
          <p:spPr bwMode="auto">
            <a:xfrm>
              <a:off x="73152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7" name="Rectangle 141"/>
            <p:cNvSpPr>
              <a:spLocks noChangeArrowheads="1"/>
            </p:cNvSpPr>
            <p:nvPr/>
          </p:nvSpPr>
          <p:spPr bwMode="auto">
            <a:xfrm>
              <a:off x="74676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Rectangle 142"/>
            <p:cNvSpPr>
              <a:spLocks noChangeArrowheads="1"/>
            </p:cNvSpPr>
            <p:nvPr/>
          </p:nvSpPr>
          <p:spPr bwMode="auto">
            <a:xfrm>
              <a:off x="76200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143"/>
            <p:cNvSpPr>
              <a:spLocks noChangeArrowheads="1"/>
            </p:cNvSpPr>
            <p:nvPr/>
          </p:nvSpPr>
          <p:spPr bwMode="auto">
            <a:xfrm>
              <a:off x="48006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" name="Rectangle 146"/>
            <p:cNvSpPr>
              <a:spLocks noChangeArrowheads="1"/>
            </p:cNvSpPr>
            <p:nvPr/>
          </p:nvSpPr>
          <p:spPr bwMode="auto">
            <a:xfrm>
              <a:off x="4495810" y="3886172"/>
              <a:ext cx="76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Rectangle 147"/>
            <p:cNvSpPr>
              <a:spLocks noChangeArrowheads="1"/>
            </p:cNvSpPr>
            <p:nvPr/>
          </p:nvSpPr>
          <p:spPr bwMode="auto">
            <a:xfrm>
              <a:off x="4419609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148"/>
            <p:cNvSpPr>
              <a:spLocks noChangeArrowheads="1"/>
            </p:cNvSpPr>
            <p:nvPr/>
          </p:nvSpPr>
          <p:spPr bwMode="auto">
            <a:xfrm>
              <a:off x="84582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" name="Rectangle 149"/>
            <p:cNvSpPr>
              <a:spLocks noChangeArrowheads="1"/>
            </p:cNvSpPr>
            <p:nvPr/>
          </p:nvSpPr>
          <p:spPr bwMode="auto">
            <a:xfrm>
              <a:off x="83820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Rectangle 150"/>
            <p:cNvSpPr>
              <a:spLocks noChangeArrowheads="1"/>
            </p:cNvSpPr>
            <p:nvPr/>
          </p:nvSpPr>
          <p:spPr bwMode="auto">
            <a:xfrm>
              <a:off x="8229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5" name="Rectangle 151"/>
            <p:cNvSpPr>
              <a:spLocks noChangeArrowheads="1"/>
            </p:cNvSpPr>
            <p:nvPr/>
          </p:nvSpPr>
          <p:spPr bwMode="auto">
            <a:xfrm>
              <a:off x="80772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" name="Rectangle 152"/>
            <p:cNvSpPr>
              <a:spLocks noChangeArrowheads="1"/>
            </p:cNvSpPr>
            <p:nvPr/>
          </p:nvSpPr>
          <p:spPr bwMode="auto">
            <a:xfrm>
              <a:off x="80010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7" name="Rectangle 153"/>
            <p:cNvSpPr>
              <a:spLocks noChangeArrowheads="1"/>
            </p:cNvSpPr>
            <p:nvPr/>
          </p:nvSpPr>
          <p:spPr bwMode="auto">
            <a:xfrm>
              <a:off x="7848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" name="Rectangle 154"/>
            <p:cNvSpPr>
              <a:spLocks noChangeArrowheads="1"/>
            </p:cNvSpPr>
            <p:nvPr/>
          </p:nvSpPr>
          <p:spPr bwMode="auto">
            <a:xfrm>
              <a:off x="77724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" name="Rectangle 155"/>
            <p:cNvSpPr>
              <a:spLocks noChangeArrowheads="1"/>
            </p:cNvSpPr>
            <p:nvPr/>
          </p:nvSpPr>
          <p:spPr bwMode="auto">
            <a:xfrm>
              <a:off x="48768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" name="Rectangle 156"/>
            <p:cNvSpPr>
              <a:spLocks noChangeArrowheads="1"/>
            </p:cNvSpPr>
            <p:nvPr/>
          </p:nvSpPr>
          <p:spPr bwMode="auto">
            <a:xfrm>
              <a:off x="76962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Rectangle 157"/>
            <p:cNvSpPr>
              <a:spLocks noChangeArrowheads="1"/>
            </p:cNvSpPr>
            <p:nvPr/>
          </p:nvSpPr>
          <p:spPr bwMode="auto">
            <a:xfrm>
              <a:off x="76200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2" name="Rectangle 158"/>
            <p:cNvSpPr>
              <a:spLocks noChangeArrowheads="1"/>
            </p:cNvSpPr>
            <p:nvPr/>
          </p:nvSpPr>
          <p:spPr bwMode="auto">
            <a:xfrm>
              <a:off x="74676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" name="Rectangle 159"/>
            <p:cNvSpPr>
              <a:spLocks noChangeArrowheads="1"/>
            </p:cNvSpPr>
            <p:nvPr/>
          </p:nvSpPr>
          <p:spPr bwMode="auto">
            <a:xfrm>
              <a:off x="7315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" name="Rectangle 160"/>
            <p:cNvSpPr>
              <a:spLocks noChangeArrowheads="1"/>
            </p:cNvSpPr>
            <p:nvPr/>
          </p:nvSpPr>
          <p:spPr bwMode="auto">
            <a:xfrm>
              <a:off x="71628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Rectangle 161"/>
            <p:cNvSpPr>
              <a:spLocks noChangeArrowheads="1"/>
            </p:cNvSpPr>
            <p:nvPr/>
          </p:nvSpPr>
          <p:spPr bwMode="auto">
            <a:xfrm>
              <a:off x="70104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" name="Rectangle 162"/>
            <p:cNvSpPr>
              <a:spLocks noChangeArrowheads="1"/>
            </p:cNvSpPr>
            <p:nvPr/>
          </p:nvSpPr>
          <p:spPr bwMode="auto">
            <a:xfrm>
              <a:off x="6934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" name="Rectangle 163"/>
            <p:cNvSpPr>
              <a:spLocks noChangeArrowheads="1"/>
            </p:cNvSpPr>
            <p:nvPr/>
          </p:nvSpPr>
          <p:spPr bwMode="auto">
            <a:xfrm>
              <a:off x="67056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Rectangle 164"/>
            <p:cNvSpPr>
              <a:spLocks noChangeArrowheads="1"/>
            </p:cNvSpPr>
            <p:nvPr/>
          </p:nvSpPr>
          <p:spPr bwMode="auto">
            <a:xfrm>
              <a:off x="66294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" name="Rectangle 166"/>
            <p:cNvSpPr>
              <a:spLocks noChangeArrowheads="1"/>
            </p:cNvSpPr>
            <p:nvPr/>
          </p:nvSpPr>
          <p:spPr bwMode="auto">
            <a:xfrm>
              <a:off x="4495810" y="4267169"/>
              <a:ext cx="228601" cy="38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" name="Rectangle 167"/>
            <p:cNvSpPr>
              <a:spLocks noChangeArrowheads="1"/>
            </p:cNvSpPr>
            <p:nvPr/>
          </p:nvSpPr>
          <p:spPr bwMode="auto">
            <a:xfrm>
              <a:off x="5181611" y="4038570"/>
              <a:ext cx="533401" cy="30479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Text Box 168"/>
            <p:cNvSpPr txBox="1">
              <a:spLocks noChangeArrowheads="1"/>
            </p:cNvSpPr>
            <p:nvPr/>
          </p:nvSpPr>
          <p:spPr bwMode="auto">
            <a:xfrm>
              <a:off x="5105410" y="3809972"/>
              <a:ext cx="661989" cy="274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школа</a:t>
              </a:r>
            </a:p>
          </p:txBody>
        </p:sp>
        <p:sp>
          <p:nvSpPr>
            <p:cNvPr id="152" name="Text Box 169"/>
            <p:cNvSpPr txBox="1">
              <a:spLocks noChangeArrowheads="1"/>
            </p:cNvSpPr>
            <p:nvPr/>
          </p:nvSpPr>
          <p:spPr bwMode="auto">
            <a:xfrm rot="-5400000">
              <a:off x="4249434" y="4292867"/>
              <a:ext cx="767388" cy="351827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КЛУБ</a:t>
              </a:r>
            </a:p>
          </p:txBody>
        </p:sp>
        <p:sp>
          <p:nvSpPr>
            <p:cNvPr id="153" name="Rectangle 171"/>
            <p:cNvSpPr>
              <a:spLocks noChangeArrowheads="1"/>
            </p:cNvSpPr>
            <p:nvPr/>
          </p:nvSpPr>
          <p:spPr bwMode="auto">
            <a:xfrm>
              <a:off x="4495810" y="624835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" name="Rectangle 172"/>
            <p:cNvSpPr>
              <a:spLocks noChangeArrowheads="1"/>
            </p:cNvSpPr>
            <p:nvPr/>
          </p:nvSpPr>
          <p:spPr bwMode="auto">
            <a:xfrm>
              <a:off x="4495810" y="617215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" name="Rectangle 173"/>
            <p:cNvSpPr>
              <a:spLocks noChangeArrowheads="1"/>
            </p:cNvSpPr>
            <p:nvPr/>
          </p:nvSpPr>
          <p:spPr bwMode="auto">
            <a:xfrm>
              <a:off x="4495810" y="60197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6" name="Rectangle 174"/>
            <p:cNvSpPr>
              <a:spLocks noChangeArrowheads="1"/>
            </p:cNvSpPr>
            <p:nvPr/>
          </p:nvSpPr>
          <p:spPr bwMode="auto">
            <a:xfrm>
              <a:off x="4495810" y="59435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7" name="Rectangle 175"/>
            <p:cNvSpPr>
              <a:spLocks noChangeArrowheads="1"/>
            </p:cNvSpPr>
            <p:nvPr/>
          </p:nvSpPr>
          <p:spPr bwMode="auto">
            <a:xfrm>
              <a:off x="4495810" y="579115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8" name="Rectangle 176"/>
            <p:cNvSpPr>
              <a:spLocks noChangeArrowheads="1"/>
            </p:cNvSpPr>
            <p:nvPr/>
          </p:nvSpPr>
          <p:spPr bwMode="auto">
            <a:xfrm>
              <a:off x="4495810" y="563875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9" name="Rectangle 177"/>
            <p:cNvSpPr>
              <a:spLocks noChangeArrowheads="1"/>
            </p:cNvSpPr>
            <p:nvPr/>
          </p:nvSpPr>
          <p:spPr bwMode="auto">
            <a:xfrm>
              <a:off x="4495810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Rectangle 178"/>
            <p:cNvSpPr>
              <a:spLocks noChangeArrowheads="1"/>
            </p:cNvSpPr>
            <p:nvPr/>
          </p:nvSpPr>
          <p:spPr bwMode="auto">
            <a:xfrm>
              <a:off x="5638811" y="5105362"/>
              <a:ext cx="76200" cy="76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1" name="Rectangle 179"/>
            <p:cNvSpPr>
              <a:spLocks noChangeArrowheads="1"/>
            </p:cNvSpPr>
            <p:nvPr/>
          </p:nvSpPr>
          <p:spPr bwMode="auto">
            <a:xfrm>
              <a:off x="5181611" y="51053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2" name="Rectangle 180"/>
            <p:cNvSpPr>
              <a:spLocks noChangeArrowheads="1"/>
            </p:cNvSpPr>
            <p:nvPr/>
          </p:nvSpPr>
          <p:spPr bwMode="auto">
            <a:xfrm>
              <a:off x="4495810" y="5105362"/>
              <a:ext cx="228601" cy="3047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Rectangle 183"/>
            <p:cNvSpPr>
              <a:spLocks noChangeArrowheads="1"/>
            </p:cNvSpPr>
            <p:nvPr/>
          </p:nvSpPr>
          <p:spPr bwMode="auto">
            <a:xfrm>
              <a:off x="792481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Text Box 186"/>
            <p:cNvSpPr txBox="1">
              <a:spLocks noChangeArrowheads="1"/>
            </p:cNvSpPr>
            <p:nvPr/>
          </p:nvSpPr>
          <p:spPr bwMode="auto">
            <a:xfrm>
              <a:off x="8278829" y="2819379"/>
              <a:ext cx="865189" cy="274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телятник</a:t>
              </a:r>
            </a:p>
          </p:txBody>
        </p:sp>
        <p:sp>
          <p:nvSpPr>
            <p:cNvPr id="165" name="Text Box 187"/>
            <p:cNvSpPr txBox="1">
              <a:spLocks noChangeArrowheads="1"/>
            </p:cNvSpPr>
            <p:nvPr/>
          </p:nvSpPr>
          <p:spPr bwMode="auto">
            <a:xfrm>
              <a:off x="8247079" y="4114769"/>
              <a:ext cx="896938" cy="274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 smtClean="0"/>
                <a:t>коровник</a:t>
              </a:r>
              <a:endParaRPr lang="ru-RU" dirty="0"/>
            </a:p>
          </p:txBody>
        </p:sp>
        <p:sp>
          <p:nvSpPr>
            <p:cNvPr id="166" name="Text Box 188"/>
            <p:cNvSpPr txBox="1">
              <a:spLocks noChangeArrowheads="1"/>
            </p:cNvSpPr>
            <p:nvPr/>
          </p:nvSpPr>
          <p:spPr bwMode="auto">
            <a:xfrm rot="-5400000">
              <a:off x="4463600" y="5289999"/>
              <a:ext cx="643855" cy="18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Баня(разв)</a:t>
              </a:r>
            </a:p>
          </p:txBody>
        </p:sp>
        <p:sp>
          <p:nvSpPr>
            <p:cNvPr id="167" name="Rectangle 189"/>
            <p:cNvSpPr>
              <a:spLocks noChangeArrowheads="1"/>
            </p:cNvSpPr>
            <p:nvPr/>
          </p:nvSpPr>
          <p:spPr bwMode="auto">
            <a:xfrm>
              <a:off x="3124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8" name="Rectangle 190"/>
            <p:cNvSpPr>
              <a:spLocks noChangeArrowheads="1"/>
            </p:cNvSpPr>
            <p:nvPr/>
          </p:nvSpPr>
          <p:spPr bwMode="auto">
            <a:xfrm>
              <a:off x="32004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9" name="Rectangle 191"/>
            <p:cNvSpPr>
              <a:spLocks noChangeArrowheads="1"/>
            </p:cNvSpPr>
            <p:nvPr/>
          </p:nvSpPr>
          <p:spPr bwMode="auto">
            <a:xfrm>
              <a:off x="3352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0" name="Rectangle 192"/>
            <p:cNvSpPr>
              <a:spLocks noChangeArrowheads="1"/>
            </p:cNvSpPr>
            <p:nvPr/>
          </p:nvSpPr>
          <p:spPr bwMode="auto">
            <a:xfrm>
              <a:off x="35052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1" name="Rectangle 193"/>
            <p:cNvSpPr>
              <a:spLocks noChangeArrowheads="1"/>
            </p:cNvSpPr>
            <p:nvPr/>
          </p:nvSpPr>
          <p:spPr bwMode="auto">
            <a:xfrm>
              <a:off x="3581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2" name="Rectangle 194"/>
            <p:cNvSpPr>
              <a:spLocks noChangeArrowheads="1"/>
            </p:cNvSpPr>
            <p:nvPr/>
          </p:nvSpPr>
          <p:spPr bwMode="auto">
            <a:xfrm>
              <a:off x="38100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3" name="Rectangle 195"/>
            <p:cNvSpPr>
              <a:spLocks noChangeArrowheads="1"/>
            </p:cNvSpPr>
            <p:nvPr/>
          </p:nvSpPr>
          <p:spPr bwMode="auto">
            <a:xfrm>
              <a:off x="38862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Rectangle 196"/>
            <p:cNvSpPr>
              <a:spLocks noChangeArrowheads="1"/>
            </p:cNvSpPr>
            <p:nvPr/>
          </p:nvSpPr>
          <p:spPr bwMode="auto">
            <a:xfrm>
              <a:off x="3962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" name="Rectangle 199"/>
            <p:cNvSpPr>
              <a:spLocks noChangeArrowheads="1"/>
            </p:cNvSpPr>
            <p:nvPr/>
          </p:nvSpPr>
          <p:spPr bwMode="auto">
            <a:xfrm>
              <a:off x="4495809" y="647695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6" name="Rectangle 200"/>
            <p:cNvSpPr>
              <a:spLocks noChangeArrowheads="1"/>
            </p:cNvSpPr>
            <p:nvPr/>
          </p:nvSpPr>
          <p:spPr bwMode="auto">
            <a:xfrm>
              <a:off x="4495809" y="640075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" name="Rectangle 203"/>
            <p:cNvSpPr>
              <a:spLocks noChangeArrowheads="1"/>
            </p:cNvSpPr>
            <p:nvPr/>
          </p:nvSpPr>
          <p:spPr bwMode="auto">
            <a:xfrm>
              <a:off x="1981205" y="411477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" name="Rectangle 204"/>
            <p:cNvSpPr>
              <a:spLocks noChangeArrowheads="1"/>
            </p:cNvSpPr>
            <p:nvPr/>
          </p:nvSpPr>
          <p:spPr bwMode="auto">
            <a:xfrm>
              <a:off x="1981205" y="419096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" name="Rectangle 205"/>
            <p:cNvSpPr>
              <a:spLocks noChangeArrowheads="1"/>
            </p:cNvSpPr>
            <p:nvPr/>
          </p:nvSpPr>
          <p:spPr bwMode="auto">
            <a:xfrm>
              <a:off x="19812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0" name="Rectangle 206"/>
            <p:cNvSpPr>
              <a:spLocks noChangeArrowheads="1"/>
            </p:cNvSpPr>
            <p:nvPr/>
          </p:nvSpPr>
          <p:spPr bwMode="auto">
            <a:xfrm>
              <a:off x="20574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" name="Rectangle 207"/>
            <p:cNvSpPr>
              <a:spLocks noChangeArrowheads="1"/>
            </p:cNvSpPr>
            <p:nvPr/>
          </p:nvSpPr>
          <p:spPr bwMode="auto">
            <a:xfrm>
              <a:off x="22098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2" name="Rectangle 208"/>
            <p:cNvSpPr>
              <a:spLocks noChangeArrowheads="1"/>
            </p:cNvSpPr>
            <p:nvPr/>
          </p:nvSpPr>
          <p:spPr bwMode="auto">
            <a:xfrm>
              <a:off x="22860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3" name="Rectangle 209"/>
            <p:cNvSpPr>
              <a:spLocks noChangeArrowheads="1"/>
            </p:cNvSpPr>
            <p:nvPr/>
          </p:nvSpPr>
          <p:spPr bwMode="auto">
            <a:xfrm>
              <a:off x="24384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" name="Rectangle 210"/>
            <p:cNvSpPr>
              <a:spLocks noChangeArrowheads="1"/>
            </p:cNvSpPr>
            <p:nvPr/>
          </p:nvSpPr>
          <p:spPr bwMode="auto">
            <a:xfrm>
              <a:off x="25146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" name="Rectangle 211"/>
            <p:cNvSpPr>
              <a:spLocks noChangeArrowheads="1"/>
            </p:cNvSpPr>
            <p:nvPr/>
          </p:nvSpPr>
          <p:spPr bwMode="auto">
            <a:xfrm>
              <a:off x="26670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" name="Rectangle 212"/>
            <p:cNvSpPr>
              <a:spLocks noChangeArrowheads="1"/>
            </p:cNvSpPr>
            <p:nvPr/>
          </p:nvSpPr>
          <p:spPr bwMode="auto">
            <a:xfrm>
              <a:off x="2743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7" name="Rectangle 213"/>
            <p:cNvSpPr>
              <a:spLocks noChangeArrowheads="1"/>
            </p:cNvSpPr>
            <p:nvPr/>
          </p:nvSpPr>
          <p:spPr bwMode="auto">
            <a:xfrm>
              <a:off x="28956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8" name="Rectangle 214"/>
            <p:cNvSpPr>
              <a:spLocks noChangeArrowheads="1"/>
            </p:cNvSpPr>
            <p:nvPr/>
          </p:nvSpPr>
          <p:spPr bwMode="auto">
            <a:xfrm>
              <a:off x="2971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" name="Rectangle 215"/>
            <p:cNvSpPr>
              <a:spLocks noChangeArrowheads="1"/>
            </p:cNvSpPr>
            <p:nvPr/>
          </p:nvSpPr>
          <p:spPr bwMode="auto">
            <a:xfrm>
              <a:off x="1981205" y="434336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0" name="Rectangle 216"/>
            <p:cNvSpPr>
              <a:spLocks noChangeArrowheads="1"/>
            </p:cNvSpPr>
            <p:nvPr/>
          </p:nvSpPr>
          <p:spPr bwMode="auto">
            <a:xfrm>
              <a:off x="1981205" y="449576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1" name="Rectangle 217"/>
            <p:cNvSpPr>
              <a:spLocks noChangeArrowheads="1"/>
            </p:cNvSpPr>
            <p:nvPr/>
          </p:nvSpPr>
          <p:spPr bwMode="auto">
            <a:xfrm>
              <a:off x="1981205" y="464816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2" name="Rectangle 218"/>
            <p:cNvSpPr>
              <a:spLocks noChangeArrowheads="1"/>
            </p:cNvSpPr>
            <p:nvPr/>
          </p:nvSpPr>
          <p:spPr bwMode="auto">
            <a:xfrm>
              <a:off x="1981205" y="487676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3" name="Rectangle 219"/>
            <p:cNvSpPr>
              <a:spLocks noChangeArrowheads="1"/>
            </p:cNvSpPr>
            <p:nvPr/>
          </p:nvSpPr>
          <p:spPr bwMode="auto">
            <a:xfrm>
              <a:off x="1981205" y="502916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" name="Rectangle 220"/>
            <p:cNvSpPr>
              <a:spLocks noChangeArrowheads="1"/>
            </p:cNvSpPr>
            <p:nvPr/>
          </p:nvSpPr>
          <p:spPr bwMode="auto">
            <a:xfrm>
              <a:off x="1981205" y="51815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" name="Rectangle 221"/>
            <p:cNvSpPr>
              <a:spLocks noChangeArrowheads="1"/>
            </p:cNvSpPr>
            <p:nvPr/>
          </p:nvSpPr>
          <p:spPr bwMode="auto">
            <a:xfrm>
              <a:off x="1981205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Rectangle 222"/>
            <p:cNvSpPr>
              <a:spLocks noChangeArrowheads="1"/>
            </p:cNvSpPr>
            <p:nvPr/>
          </p:nvSpPr>
          <p:spPr bwMode="auto">
            <a:xfrm>
              <a:off x="1981205" y="55625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7" name="Rectangle 223"/>
            <p:cNvSpPr>
              <a:spLocks noChangeArrowheads="1"/>
            </p:cNvSpPr>
            <p:nvPr/>
          </p:nvSpPr>
          <p:spPr bwMode="auto">
            <a:xfrm>
              <a:off x="1447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8" name="Rectangle 224"/>
            <p:cNvSpPr>
              <a:spLocks noChangeArrowheads="1"/>
            </p:cNvSpPr>
            <p:nvPr/>
          </p:nvSpPr>
          <p:spPr bwMode="auto">
            <a:xfrm>
              <a:off x="137160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Rectangle 225"/>
            <p:cNvSpPr>
              <a:spLocks noChangeArrowheads="1"/>
            </p:cNvSpPr>
            <p:nvPr/>
          </p:nvSpPr>
          <p:spPr bwMode="auto">
            <a:xfrm>
              <a:off x="11430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0" name="Rectangle 226"/>
            <p:cNvSpPr>
              <a:spLocks noChangeArrowheads="1"/>
            </p:cNvSpPr>
            <p:nvPr/>
          </p:nvSpPr>
          <p:spPr bwMode="auto">
            <a:xfrm>
              <a:off x="1066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1" name="Rectangle 227"/>
            <p:cNvSpPr>
              <a:spLocks noChangeArrowheads="1"/>
            </p:cNvSpPr>
            <p:nvPr/>
          </p:nvSpPr>
          <p:spPr bwMode="auto">
            <a:xfrm>
              <a:off x="9144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Rectangle 228"/>
            <p:cNvSpPr>
              <a:spLocks noChangeArrowheads="1"/>
            </p:cNvSpPr>
            <p:nvPr/>
          </p:nvSpPr>
          <p:spPr bwMode="auto">
            <a:xfrm>
              <a:off x="838202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" name="Rectangle 229"/>
            <p:cNvSpPr>
              <a:spLocks noChangeArrowheads="1"/>
            </p:cNvSpPr>
            <p:nvPr/>
          </p:nvSpPr>
          <p:spPr bwMode="auto">
            <a:xfrm>
              <a:off x="114300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" name="Rectangle 230"/>
            <p:cNvSpPr>
              <a:spLocks noChangeArrowheads="1"/>
            </p:cNvSpPr>
            <p:nvPr/>
          </p:nvSpPr>
          <p:spPr bwMode="auto">
            <a:xfrm>
              <a:off x="76200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" name="Rectangle 233"/>
            <p:cNvSpPr>
              <a:spLocks noChangeArrowheads="1"/>
            </p:cNvSpPr>
            <p:nvPr/>
          </p:nvSpPr>
          <p:spPr bwMode="auto">
            <a:xfrm>
              <a:off x="509586" y="437391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" name="Rectangle 234"/>
            <p:cNvSpPr>
              <a:spLocks noChangeArrowheads="1"/>
            </p:cNvSpPr>
            <p:nvPr/>
          </p:nvSpPr>
          <p:spPr bwMode="auto">
            <a:xfrm>
              <a:off x="457202" y="396237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" name="Rectangle 235"/>
            <p:cNvSpPr>
              <a:spLocks noChangeArrowheads="1"/>
            </p:cNvSpPr>
            <p:nvPr/>
          </p:nvSpPr>
          <p:spPr bwMode="auto">
            <a:xfrm>
              <a:off x="457202" y="40385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" name="Rectangle 236"/>
            <p:cNvSpPr>
              <a:spLocks noChangeArrowheads="1"/>
            </p:cNvSpPr>
            <p:nvPr/>
          </p:nvSpPr>
          <p:spPr bwMode="auto">
            <a:xfrm>
              <a:off x="838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" name="Rectangle 240"/>
            <p:cNvSpPr>
              <a:spLocks noChangeArrowheads="1"/>
            </p:cNvSpPr>
            <p:nvPr/>
          </p:nvSpPr>
          <p:spPr bwMode="auto">
            <a:xfrm>
              <a:off x="1219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" name="Rectangle 241"/>
            <p:cNvSpPr>
              <a:spLocks noChangeArrowheads="1"/>
            </p:cNvSpPr>
            <p:nvPr/>
          </p:nvSpPr>
          <p:spPr bwMode="auto">
            <a:xfrm>
              <a:off x="13716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" name="Rectangle 242"/>
            <p:cNvSpPr>
              <a:spLocks noChangeArrowheads="1"/>
            </p:cNvSpPr>
            <p:nvPr/>
          </p:nvSpPr>
          <p:spPr bwMode="auto">
            <a:xfrm>
              <a:off x="1447802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" name="Rectangle 243"/>
            <p:cNvSpPr>
              <a:spLocks noChangeArrowheads="1"/>
            </p:cNvSpPr>
            <p:nvPr/>
          </p:nvSpPr>
          <p:spPr bwMode="auto">
            <a:xfrm>
              <a:off x="2590805" y="3352776"/>
              <a:ext cx="381001" cy="228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" name="Rectangle 244"/>
            <p:cNvSpPr>
              <a:spLocks noChangeArrowheads="1"/>
            </p:cNvSpPr>
            <p:nvPr/>
          </p:nvSpPr>
          <p:spPr bwMode="auto">
            <a:xfrm>
              <a:off x="3200405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" name="Rectangle 245"/>
            <p:cNvSpPr>
              <a:spLocks noChangeArrowheads="1"/>
            </p:cNvSpPr>
            <p:nvPr/>
          </p:nvSpPr>
          <p:spPr bwMode="auto">
            <a:xfrm>
              <a:off x="32766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" name="Rectangle 246"/>
            <p:cNvSpPr>
              <a:spLocks noChangeArrowheads="1"/>
            </p:cNvSpPr>
            <p:nvPr/>
          </p:nvSpPr>
          <p:spPr bwMode="auto">
            <a:xfrm>
              <a:off x="34290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" name="Rectangle 247"/>
            <p:cNvSpPr>
              <a:spLocks noChangeArrowheads="1"/>
            </p:cNvSpPr>
            <p:nvPr/>
          </p:nvSpPr>
          <p:spPr bwMode="auto">
            <a:xfrm>
              <a:off x="35052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" name="Rectangle 248"/>
            <p:cNvSpPr>
              <a:spLocks noChangeArrowheads="1"/>
            </p:cNvSpPr>
            <p:nvPr/>
          </p:nvSpPr>
          <p:spPr bwMode="auto">
            <a:xfrm>
              <a:off x="3810007" y="3352776"/>
              <a:ext cx="304801" cy="2285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" name="Text Box 249"/>
            <p:cNvSpPr txBox="1">
              <a:spLocks noChangeArrowheads="1"/>
            </p:cNvSpPr>
            <p:nvPr/>
          </p:nvSpPr>
          <p:spPr bwMode="auto">
            <a:xfrm>
              <a:off x="3749047" y="3358369"/>
              <a:ext cx="571501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Склад</a:t>
              </a:r>
            </a:p>
          </p:txBody>
        </p:sp>
        <p:sp>
          <p:nvSpPr>
            <p:cNvPr id="219" name="Text Box 250"/>
            <p:cNvSpPr txBox="1">
              <a:spLocks noChangeArrowheads="1"/>
            </p:cNvSpPr>
            <p:nvPr/>
          </p:nvSpPr>
          <p:spPr bwMode="auto">
            <a:xfrm>
              <a:off x="2362204" y="3124178"/>
              <a:ext cx="796926" cy="244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/>
                <a:t>Столовая</a:t>
              </a:r>
            </a:p>
          </p:txBody>
        </p:sp>
        <p:pic>
          <p:nvPicPr>
            <p:cNvPr id="220" name="Группа 18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16890" y="5078543"/>
              <a:ext cx="342901" cy="44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1" name="Rectangle 147"/>
            <p:cNvSpPr>
              <a:spLocks noChangeArrowheads="1"/>
            </p:cNvSpPr>
            <p:nvPr/>
          </p:nvSpPr>
          <p:spPr bwMode="auto">
            <a:xfrm>
              <a:off x="4495800" y="388620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5" y="1285861"/>
          <a:ext cx="8215371" cy="767375"/>
        </p:xfrm>
        <a:graphic>
          <a:graphicData uri="http://schemas.openxmlformats.org/drawingml/2006/table">
            <a:tbl>
              <a:tblPr/>
              <a:tblGrid>
                <a:gridCol w="659437"/>
                <a:gridCol w="657739"/>
                <a:gridCol w="659437"/>
                <a:gridCol w="657739"/>
                <a:gridCol w="685745"/>
                <a:gridCol w="685745"/>
                <a:gridCol w="685745"/>
                <a:gridCol w="3523784"/>
              </a:tblGrid>
              <a:tr h="165099">
                <a:tc gridSpan="5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89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306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нет 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itchFamily="18" charset="0"/>
                          <a:cs typeface="Times New Roman" pitchFamily="18" charset="0"/>
                        </a:rPr>
                        <a:t>Сохраняется вероятность возникновения аварийных ситуаций на системах теплоснабжения </a:t>
                      </a:r>
                      <a:r>
                        <a:rPr lang="ru-RU" altLang="zh-CN" sz="600" dirty="0" smtClean="0"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в связи с износом основных производственных фондов. </a:t>
                      </a:r>
                      <a:endParaRPr lang="ru-RU" sz="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21" marR="91321" marT="45660" marB="456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7" y="2071679"/>
          <a:ext cx="3429023" cy="1271401"/>
        </p:xfrm>
        <a:graphic>
          <a:graphicData uri="http://schemas.openxmlformats.org/drawingml/2006/table">
            <a:tbl>
              <a:tblPr/>
              <a:tblGrid>
                <a:gridCol w="1909402"/>
                <a:gridCol w="841454"/>
                <a:gridCol w="678167"/>
              </a:tblGrid>
              <a:tr h="251525">
                <a:tc grid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Силы и средства, привлекаемые к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ликвидации последствий ЧС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18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Формирования и подразделения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Л/состав,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Техника,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337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  75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932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932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Чистоозерные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тепловые сети»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932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5143512"/>
          <a:ext cx="3429024" cy="983300"/>
        </p:xfrm>
        <a:graphic>
          <a:graphicData uri="http://schemas.openxmlformats.org/drawingml/2006/table">
            <a:tbl>
              <a:tblPr/>
              <a:tblGrid>
                <a:gridCol w="1060207"/>
                <a:gridCol w="1377011"/>
                <a:gridCol w="991806"/>
              </a:tblGrid>
              <a:tr h="129949">
                <a:tc gridSpan="3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949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3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ПЧ  75   1 ОПС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Пивоваров С.И.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91-353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3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Татарские электросети электросети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Егорушкин А.Ф.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91- 134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36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Чистоозерные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тепловые сети»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Тыртышный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С.П.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97-171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 91-199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24" name="Group 253"/>
          <p:cNvGrpSpPr>
            <a:grpSpLocks/>
          </p:cNvGrpSpPr>
          <p:nvPr/>
        </p:nvGrpSpPr>
        <p:grpSpPr bwMode="auto">
          <a:xfrm>
            <a:off x="5500694" y="4357694"/>
            <a:ext cx="357188" cy="333375"/>
            <a:chOff x="476" y="3248"/>
            <a:chExt cx="408" cy="409"/>
          </a:xfrm>
        </p:grpSpPr>
        <p:sp>
          <p:nvSpPr>
            <p:cNvPr id="225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6" name="AutoShape 255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27" name="Полилиния 226"/>
          <p:cNvSpPr/>
          <p:nvPr/>
        </p:nvSpPr>
        <p:spPr>
          <a:xfrm>
            <a:off x="5751639" y="4540102"/>
            <a:ext cx="341370" cy="12405"/>
          </a:xfrm>
          <a:custGeom>
            <a:avLst/>
            <a:gdLst>
              <a:gd name="connsiteX0" fmla="*/ 319552 w 341370"/>
              <a:gd name="connsiteY0" fmla="*/ 10633 h 12405"/>
              <a:gd name="connsiteX1" fmla="*/ 11208 w 341370"/>
              <a:gd name="connsiteY1" fmla="*/ 10633 h 12405"/>
              <a:gd name="connsiteX2" fmla="*/ 43105 w 341370"/>
              <a:gd name="connsiteY2" fmla="*/ 0 h 12405"/>
              <a:gd name="connsiteX3" fmla="*/ 319552 w 341370"/>
              <a:gd name="connsiteY3" fmla="*/ 10633 h 1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0" h="12405">
                <a:moveTo>
                  <a:pt x="319552" y="10633"/>
                </a:moveTo>
                <a:cubicBezTo>
                  <a:pt x="314236" y="12405"/>
                  <a:pt x="341370" y="10633"/>
                  <a:pt x="11208" y="10633"/>
                </a:cubicBezTo>
                <a:cubicBezTo>
                  <a:pt x="0" y="10633"/>
                  <a:pt x="31904" y="386"/>
                  <a:pt x="43105" y="0"/>
                </a:cubicBezTo>
                <a:lnTo>
                  <a:pt x="319552" y="1063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Полилиния 229"/>
          <p:cNvSpPr/>
          <p:nvPr/>
        </p:nvSpPr>
        <p:spPr>
          <a:xfrm>
            <a:off x="5507665" y="4345354"/>
            <a:ext cx="212651" cy="162851"/>
          </a:xfrm>
          <a:custGeom>
            <a:avLst/>
            <a:gdLst>
              <a:gd name="connsiteX0" fmla="*/ 212651 w 212651"/>
              <a:gd name="connsiteY0" fmla="*/ 162851 h 162851"/>
              <a:gd name="connsiteX1" fmla="*/ 138223 w 212651"/>
              <a:gd name="connsiteY1" fmla="*/ 141586 h 162851"/>
              <a:gd name="connsiteX2" fmla="*/ 106326 w 212651"/>
              <a:gd name="connsiteY2" fmla="*/ 120320 h 162851"/>
              <a:gd name="connsiteX3" fmla="*/ 42530 w 212651"/>
              <a:gd name="connsiteY3" fmla="*/ 67158 h 162851"/>
              <a:gd name="connsiteX4" fmla="*/ 21265 w 212651"/>
              <a:gd name="connsiteY4" fmla="*/ 35260 h 162851"/>
              <a:gd name="connsiteX5" fmla="*/ 0 w 212651"/>
              <a:gd name="connsiteY5" fmla="*/ 3362 h 162851"/>
              <a:gd name="connsiteX6" fmla="*/ 212651 w 212651"/>
              <a:gd name="connsiteY6" fmla="*/ 162851 h 16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651" h="162851">
                <a:moveTo>
                  <a:pt x="212651" y="162851"/>
                </a:moveTo>
                <a:cubicBezTo>
                  <a:pt x="199032" y="159446"/>
                  <a:pt x="153471" y="149210"/>
                  <a:pt x="138223" y="141586"/>
                </a:cubicBezTo>
                <a:cubicBezTo>
                  <a:pt x="126793" y="135871"/>
                  <a:pt x="116958" y="127409"/>
                  <a:pt x="106326" y="120320"/>
                </a:cubicBezTo>
                <a:cubicBezTo>
                  <a:pt x="54516" y="42606"/>
                  <a:pt x="123472" y="134609"/>
                  <a:pt x="42530" y="67158"/>
                </a:cubicBezTo>
                <a:cubicBezTo>
                  <a:pt x="32713" y="58977"/>
                  <a:pt x="28353" y="45893"/>
                  <a:pt x="21265" y="35260"/>
                </a:cubicBezTo>
                <a:cubicBezTo>
                  <a:pt x="9512" y="0"/>
                  <a:pt x="21841" y="3362"/>
                  <a:pt x="0" y="3362"/>
                </a:cubicBezTo>
                <a:lnTo>
                  <a:pt x="212651" y="16285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Полилиния 230"/>
          <p:cNvSpPr/>
          <p:nvPr/>
        </p:nvSpPr>
        <p:spPr>
          <a:xfrm>
            <a:off x="5018567" y="4784651"/>
            <a:ext cx="999461" cy="53163"/>
          </a:xfrm>
          <a:custGeom>
            <a:avLst/>
            <a:gdLst>
              <a:gd name="connsiteX0" fmla="*/ 999461 w 999461"/>
              <a:gd name="connsiteY0" fmla="*/ 0 h 53163"/>
              <a:gd name="connsiteX1" fmla="*/ 0 w 999461"/>
              <a:gd name="connsiteY1" fmla="*/ 53163 h 53163"/>
              <a:gd name="connsiteX2" fmla="*/ 999461 w 999461"/>
              <a:gd name="connsiteY2" fmla="*/ 0 h 5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461" h="53163">
                <a:moveTo>
                  <a:pt x="999461" y="0"/>
                </a:moveTo>
                <a:lnTo>
                  <a:pt x="0" y="53163"/>
                </a:lnTo>
                <a:lnTo>
                  <a:pt x="99946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5" name="Прямая соединительная линия 234"/>
          <p:cNvCxnSpPr>
            <a:stCxn id="231" idx="0"/>
            <a:endCxn id="231" idx="1"/>
          </p:cNvCxnSpPr>
          <p:nvPr/>
        </p:nvCxnSpPr>
        <p:spPr>
          <a:xfrm flipH="1">
            <a:off x="5018567" y="4784651"/>
            <a:ext cx="999461" cy="531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Прямоугольник 236"/>
          <p:cNvSpPr/>
          <p:nvPr/>
        </p:nvSpPr>
        <p:spPr>
          <a:xfrm>
            <a:off x="4857752" y="3000372"/>
            <a:ext cx="18573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79525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Выноска 1 233"/>
          <p:cNvSpPr/>
          <p:nvPr/>
        </p:nvSpPr>
        <p:spPr>
          <a:xfrm>
            <a:off x="6357950" y="4429132"/>
            <a:ext cx="1785950" cy="1357322"/>
          </a:xfrm>
          <a:prstGeom prst="borderCallout1">
            <a:avLst>
              <a:gd name="adj1" fmla="val 17967"/>
              <a:gd name="adj2" fmla="val -594"/>
              <a:gd name="adj3" fmla="val -1869"/>
              <a:gd name="adj4" fmla="val -34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790700"/>
            <a:r>
              <a:rPr lang="ru-RU" sz="800" dirty="0" smtClean="0">
                <a:solidFill>
                  <a:prstClr val="black"/>
                </a:solidFill>
                <a:cs typeface="Times New Roman" pitchFamily="18" charset="0"/>
              </a:rPr>
              <a:t>Котельная </a:t>
            </a:r>
          </a:p>
          <a:p>
            <a:pPr lvl="0" algn="ctr" defTabSz="1790700"/>
            <a:r>
              <a:rPr lang="ru-RU" sz="800" i="1" dirty="0" smtClean="0">
                <a:solidFill>
                  <a:prstClr val="black"/>
                </a:solidFill>
                <a:cs typeface="Times New Roman" pitchFamily="18" charset="0"/>
              </a:rPr>
              <a:t>Тип котла – КВС 0,4</a:t>
            </a:r>
          </a:p>
          <a:p>
            <a:pPr lvl="0" algn="ctr" defTabSz="1790700"/>
            <a:r>
              <a:rPr lang="ru-RU" sz="800" i="1" dirty="0" smtClean="0">
                <a:solidFill>
                  <a:prstClr val="black"/>
                </a:solidFill>
                <a:cs typeface="Times New Roman" pitchFamily="18" charset="0"/>
              </a:rPr>
              <a:t>Количество котлов – 2 шт.</a:t>
            </a:r>
          </a:p>
          <a:p>
            <a:pPr lvl="0" algn="ctr" defTabSz="1790700"/>
            <a:r>
              <a:rPr lang="ru-RU" sz="800" i="1" dirty="0" smtClean="0">
                <a:solidFill>
                  <a:prstClr val="black"/>
                </a:solidFill>
                <a:cs typeface="Times New Roman" pitchFamily="18" charset="0"/>
              </a:rPr>
              <a:t>Тип топлива – уголь</a:t>
            </a:r>
          </a:p>
          <a:p>
            <a:pPr lvl="0" algn="ctr" defTabSz="1790700"/>
            <a:r>
              <a:rPr lang="ru-RU" sz="800" i="1" dirty="0" smtClean="0">
                <a:solidFill>
                  <a:prstClr val="black"/>
                </a:solidFill>
                <a:cs typeface="Times New Roman" pitchFamily="18" charset="0"/>
              </a:rPr>
              <a:t>% износа оборудования – 70%</a:t>
            </a:r>
          </a:p>
          <a:p>
            <a:pPr lvl="0" defTabSz="1790700"/>
            <a:r>
              <a:rPr lang="ru-RU" sz="800" dirty="0" smtClean="0">
                <a:solidFill>
                  <a:prstClr val="black"/>
                </a:solidFill>
                <a:cs typeface="Times New Roman" pitchFamily="18" charset="0"/>
              </a:rPr>
              <a:t>Количество отапливаемых зданий:</a:t>
            </a:r>
          </a:p>
          <a:p>
            <a:pPr lvl="0" defTabSz="1790700"/>
            <a:r>
              <a:rPr lang="ru-RU" sz="800" dirty="0" smtClean="0">
                <a:solidFill>
                  <a:prstClr val="black"/>
                </a:solidFill>
                <a:cs typeface="Times New Roman" pitchFamily="18" charset="0"/>
              </a:rPr>
              <a:t>Жилых домов – 1</a:t>
            </a:r>
          </a:p>
          <a:p>
            <a:pPr lvl="0" defTabSz="1790700"/>
            <a:r>
              <a:rPr lang="ru-RU" sz="800" dirty="0" err="1" smtClean="0">
                <a:solidFill>
                  <a:prstClr val="black"/>
                </a:solidFill>
                <a:cs typeface="Times New Roman" pitchFamily="18" charset="0"/>
              </a:rPr>
              <a:t>Соц</a:t>
            </a:r>
            <a:r>
              <a:rPr lang="ru-RU" sz="800" dirty="0" smtClean="0">
                <a:solidFill>
                  <a:prstClr val="black"/>
                </a:solidFill>
                <a:cs typeface="Times New Roman" pitchFamily="18" charset="0"/>
              </a:rPr>
              <a:t>/важные объекты – 2 шт.</a:t>
            </a:r>
          </a:p>
          <a:p>
            <a:pPr lvl="0" defTabSz="1790700"/>
            <a:r>
              <a:rPr lang="ru-RU" sz="800" dirty="0" smtClean="0">
                <a:solidFill>
                  <a:prstClr val="black"/>
                </a:solidFill>
                <a:cs typeface="Times New Roman" pitchFamily="18" charset="0"/>
              </a:rPr>
              <a:t>Население – 4чел.</a:t>
            </a:r>
            <a:endParaRPr lang="ru-RU" sz="8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>
            <a:grpSpLocks/>
          </p:cNvGrpSpPr>
          <p:nvPr/>
        </p:nvGrpSpPr>
        <p:grpSpPr bwMode="auto">
          <a:xfrm>
            <a:off x="1" y="1088571"/>
            <a:ext cx="8886908" cy="5769429"/>
            <a:chOff x="228601" y="380996"/>
            <a:chExt cx="9175648" cy="6500720"/>
          </a:xfrm>
        </p:grpSpPr>
        <p:sp>
          <p:nvSpPr>
            <p:cNvPr id="2095" name="Rectangle 65"/>
            <p:cNvSpPr>
              <a:spLocks noChangeArrowheads="1"/>
            </p:cNvSpPr>
            <p:nvPr/>
          </p:nvSpPr>
          <p:spPr bwMode="auto">
            <a:xfrm>
              <a:off x="228601" y="557163"/>
              <a:ext cx="8915417" cy="632455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96" name="Line 4"/>
            <p:cNvSpPr>
              <a:spLocks noChangeShapeType="1"/>
            </p:cNvSpPr>
            <p:nvPr/>
          </p:nvSpPr>
          <p:spPr bwMode="auto">
            <a:xfrm>
              <a:off x="2133605" y="533396"/>
              <a:ext cx="22098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Line 8"/>
            <p:cNvSpPr>
              <a:spLocks noChangeShapeType="1"/>
            </p:cNvSpPr>
            <p:nvPr/>
          </p:nvSpPr>
          <p:spPr bwMode="auto">
            <a:xfrm>
              <a:off x="4343409" y="533396"/>
              <a:ext cx="0" cy="1066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Line 9"/>
            <p:cNvSpPr>
              <a:spLocks noChangeShapeType="1"/>
            </p:cNvSpPr>
            <p:nvPr/>
          </p:nvSpPr>
          <p:spPr bwMode="auto">
            <a:xfrm>
              <a:off x="2139298" y="733629"/>
              <a:ext cx="20570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9" name="Line 10"/>
            <p:cNvSpPr>
              <a:spLocks noChangeShapeType="1"/>
            </p:cNvSpPr>
            <p:nvPr/>
          </p:nvSpPr>
          <p:spPr bwMode="auto">
            <a:xfrm>
              <a:off x="4191008" y="685794"/>
              <a:ext cx="0" cy="914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Line 11"/>
            <p:cNvSpPr>
              <a:spLocks noChangeShapeType="1"/>
            </p:cNvSpPr>
            <p:nvPr/>
          </p:nvSpPr>
          <p:spPr bwMode="auto">
            <a:xfrm flipH="1">
              <a:off x="609602" y="1600188"/>
              <a:ext cx="3581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Line 12"/>
            <p:cNvSpPr>
              <a:spLocks noChangeShapeType="1"/>
            </p:cNvSpPr>
            <p:nvPr/>
          </p:nvSpPr>
          <p:spPr bwMode="auto">
            <a:xfrm>
              <a:off x="4343409" y="1600188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Line 13"/>
            <p:cNvSpPr>
              <a:spLocks noChangeShapeType="1"/>
            </p:cNvSpPr>
            <p:nvPr/>
          </p:nvSpPr>
          <p:spPr bwMode="auto">
            <a:xfrm>
              <a:off x="609602" y="1752587"/>
              <a:ext cx="11430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Line 14"/>
            <p:cNvSpPr>
              <a:spLocks noChangeShapeType="1"/>
            </p:cNvSpPr>
            <p:nvPr/>
          </p:nvSpPr>
          <p:spPr bwMode="auto">
            <a:xfrm>
              <a:off x="17526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Line 16"/>
            <p:cNvSpPr>
              <a:spLocks noChangeShapeType="1"/>
            </p:cNvSpPr>
            <p:nvPr/>
          </p:nvSpPr>
          <p:spPr bwMode="auto">
            <a:xfrm>
              <a:off x="19050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Line 17"/>
            <p:cNvSpPr>
              <a:spLocks noChangeShapeType="1"/>
            </p:cNvSpPr>
            <p:nvPr/>
          </p:nvSpPr>
          <p:spPr bwMode="auto">
            <a:xfrm>
              <a:off x="1970707" y="179026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6" name="Line 18"/>
            <p:cNvSpPr>
              <a:spLocks noChangeShapeType="1"/>
            </p:cNvSpPr>
            <p:nvPr/>
          </p:nvSpPr>
          <p:spPr bwMode="auto">
            <a:xfrm>
              <a:off x="4343409" y="1752587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Line 19"/>
            <p:cNvSpPr>
              <a:spLocks noChangeShapeType="1"/>
            </p:cNvSpPr>
            <p:nvPr/>
          </p:nvSpPr>
          <p:spPr bwMode="auto">
            <a:xfrm>
              <a:off x="4191008" y="1752587"/>
              <a:ext cx="0" cy="533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Line 20"/>
            <p:cNvSpPr>
              <a:spLocks noChangeShapeType="1"/>
            </p:cNvSpPr>
            <p:nvPr/>
          </p:nvSpPr>
          <p:spPr bwMode="auto">
            <a:xfrm>
              <a:off x="4343409" y="1752587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Line 21"/>
            <p:cNvSpPr>
              <a:spLocks noChangeShapeType="1"/>
            </p:cNvSpPr>
            <p:nvPr/>
          </p:nvSpPr>
          <p:spPr bwMode="auto">
            <a:xfrm flipH="1">
              <a:off x="2667006" y="2285982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Line 23"/>
            <p:cNvSpPr>
              <a:spLocks noChangeShapeType="1"/>
            </p:cNvSpPr>
            <p:nvPr/>
          </p:nvSpPr>
          <p:spPr bwMode="auto">
            <a:xfrm>
              <a:off x="2667006" y="2438381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Line 24"/>
            <p:cNvSpPr>
              <a:spLocks noChangeShapeType="1"/>
            </p:cNvSpPr>
            <p:nvPr/>
          </p:nvSpPr>
          <p:spPr bwMode="auto">
            <a:xfrm>
              <a:off x="4191008" y="2438381"/>
              <a:ext cx="0" cy="1219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Line 25"/>
            <p:cNvSpPr>
              <a:spLocks noChangeShapeType="1"/>
            </p:cNvSpPr>
            <p:nvPr/>
          </p:nvSpPr>
          <p:spPr bwMode="auto">
            <a:xfrm>
              <a:off x="4343409" y="3657572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Line 26"/>
            <p:cNvSpPr>
              <a:spLocks noChangeShapeType="1"/>
            </p:cNvSpPr>
            <p:nvPr/>
          </p:nvSpPr>
          <p:spPr bwMode="auto">
            <a:xfrm>
              <a:off x="4387224" y="3845623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Line 27"/>
            <p:cNvSpPr>
              <a:spLocks noChangeShapeType="1"/>
            </p:cNvSpPr>
            <p:nvPr/>
          </p:nvSpPr>
          <p:spPr bwMode="auto">
            <a:xfrm>
              <a:off x="4343409" y="3809970"/>
              <a:ext cx="0" cy="990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Line 28"/>
            <p:cNvSpPr>
              <a:spLocks noChangeShapeType="1"/>
            </p:cNvSpPr>
            <p:nvPr/>
          </p:nvSpPr>
          <p:spPr bwMode="auto">
            <a:xfrm>
              <a:off x="4191008" y="3809970"/>
              <a:ext cx="0" cy="28955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Line 29"/>
            <p:cNvSpPr>
              <a:spLocks noChangeShapeType="1"/>
            </p:cNvSpPr>
            <p:nvPr/>
          </p:nvSpPr>
          <p:spPr bwMode="auto">
            <a:xfrm>
              <a:off x="4343409" y="4800563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Line 30"/>
            <p:cNvSpPr>
              <a:spLocks noChangeShapeType="1"/>
            </p:cNvSpPr>
            <p:nvPr/>
          </p:nvSpPr>
          <p:spPr bwMode="auto">
            <a:xfrm>
              <a:off x="4343409" y="4952962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Line 31"/>
            <p:cNvSpPr>
              <a:spLocks noChangeShapeType="1"/>
            </p:cNvSpPr>
            <p:nvPr/>
          </p:nvSpPr>
          <p:spPr bwMode="auto">
            <a:xfrm>
              <a:off x="4343409" y="4952961"/>
              <a:ext cx="0" cy="1752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Line 32"/>
            <p:cNvSpPr>
              <a:spLocks noChangeShapeType="1"/>
            </p:cNvSpPr>
            <p:nvPr/>
          </p:nvSpPr>
          <p:spPr bwMode="auto">
            <a:xfrm flipH="1">
              <a:off x="228601" y="3657571"/>
              <a:ext cx="3962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Line 33"/>
            <p:cNvSpPr>
              <a:spLocks noChangeShapeType="1"/>
            </p:cNvSpPr>
            <p:nvPr/>
          </p:nvSpPr>
          <p:spPr bwMode="auto">
            <a:xfrm flipH="1">
              <a:off x="1905004" y="380997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Line 34"/>
            <p:cNvSpPr>
              <a:spLocks noChangeShapeType="1"/>
            </p:cNvSpPr>
            <p:nvPr/>
          </p:nvSpPr>
          <p:spPr bwMode="auto">
            <a:xfrm>
              <a:off x="19050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Line 35"/>
            <p:cNvSpPr>
              <a:spLocks noChangeShapeType="1"/>
            </p:cNvSpPr>
            <p:nvPr/>
          </p:nvSpPr>
          <p:spPr bwMode="auto">
            <a:xfrm>
              <a:off x="16764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36"/>
            <p:cNvSpPr>
              <a:spLocks noChangeShapeType="1"/>
            </p:cNvSpPr>
            <p:nvPr/>
          </p:nvSpPr>
          <p:spPr bwMode="auto">
            <a:xfrm flipH="1">
              <a:off x="762002" y="3809970"/>
              <a:ext cx="914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37"/>
            <p:cNvSpPr>
              <a:spLocks noChangeShapeType="1"/>
            </p:cNvSpPr>
            <p:nvPr/>
          </p:nvSpPr>
          <p:spPr bwMode="auto">
            <a:xfrm>
              <a:off x="7620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38"/>
            <p:cNvSpPr>
              <a:spLocks noChangeShapeType="1"/>
            </p:cNvSpPr>
            <p:nvPr/>
          </p:nvSpPr>
          <p:spPr bwMode="auto">
            <a:xfrm>
              <a:off x="6096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39"/>
            <p:cNvSpPr>
              <a:spLocks noChangeShapeType="1"/>
            </p:cNvSpPr>
            <p:nvPr/>
          </p:nvSpPr>
          <p:spPr bwMode="auto">
            <a:xfrm flipH="1">
              <a:off x="228601" y="3809970"/>
              <a:ext cx="3810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Text Box 41"/>
            <p:cNvSpPr txBox="1">
              <a:spLocks noChangeArrowheads="1"/>
            </p:cNvSpPr>
            <p:nvPr/>
          </p:nvSpPr>
          <p:spPr bwMode="auto">
            <a:xfrm>
              <a:off x="2364086" y="557154"/>
              <a:ext cx="94538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>
                  <a:latin typeface="Verdana" pitchFamily="34" charset="0"/>
                </a:rPr>
                <a:t>Ул.Молодёжная</a:t>
              </a:r>
            </a:p>
          </p:txBody>
        </p:sp>
        <p:sp>
          <p:nvSpPr>
            <p:cNvPr id="2128" name="Text Box 42"/>
            <p:cNvSpPr txBox="1">
              <a:spLocks noChangeArrowheads="1"/>
            </p:cNvSpPr>
            <p:nvPr/>
          </p:nvSpPr>
          <p:spPr bwMode="auto">
            <a:xfrm>
              <a:off x="826772" y="1537971"/>
              <a:ext cx="834495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в  Чистоозёрное</a:t>
              </a:r>
            </a:p>
          </p:txBody>
        </p:sp>
        <p:sp>
          <p:nvSpPr>
            <p:cNvPr id="2129" name="Line 43"/>
            <p:cNvSpPr>
              <a:spLocks noChangeShapeType="1"/>
            </p:cNvSpPr>
            <p:nvPr/>
          </p:nvSpPr>
          <p:spPr bwMode="auto">
            <a:xfrm flipH="1" flipV="1">
              <a:off x="228601" y="1676387"/>
              <a:ext cx="6096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0" name="Text Box 44"/>
            <p:cNvSpPr txBox="1">
              <a:spLocks noChangeArrowheads="1"/>
            </p:cNvSpPr>
            <p:nvPr/>
          </p:nvSpPr>
          <p:spPr bwMode="auto">
            <a:xfrm>
              <a:off x="2971807" y="2209783"/>
              <a:ext cx="657400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Зелёная</a:t>
              </a:r>
            </a:p>
          </p:txBody>
        </p:sp>
        <p:sp>
          <p:nvSpPr>
            <p:cNvPr id="2131" name="Text Box 45"/>
            <p:cNvSpPr txBox="1">
              <a:spLocks noChangeArrowheads="1"/>
            </p:cNvSpPr>
            <p:nvPr/>
          </p:nvSpPr>
          <p:spPr bwMode="auto">
            <a:xfrm rot="16200000">
              <a:off x="3475053" y="3478094"/>
              <a:ext cx="1523988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Ул. Центральная</a:t>
              </a:r>
            </a:p>
          </p:txBody>
        </p:sp>
        <p:sp>
          <p:nvSpPr>
            <p:cNvPr id="2132" name="Text Box 46"/>
            <p:cNvSpPr txBox="1">
              <a:spLocks noChangeArrowheads="1"/>
            </p:cNvSpPr>
            <p:nvPr/>
          </p:nvSpPr>
          <p:spPr bwMode="auto">
            <a:xfrm>
              <a:off x="4953010" y="3581372"/>
              <a:ext cx="73684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Школьная</a:t>
              </a:r>
            </a:p>
          </p:txBody>
        </p:sp>
        <p:sp>
          <p:nvSpPr>
            <p:cNvPr id="2133" name="Text Box 47"/>
            <p:cNvSpPr txBox="1">
              <a:spLocks noChangeArrowheads="1"/>
            </p:cNvSpPr>
            <p:nvPr/>
          </p:nvSpPr>
          <p:spPr bwMode="auto">
            <a:xfrm>
              <a:off x="4648210" y="4724364"/>
              <a:ext cx="617678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Южная</a:t>
              </a:r>
            </a:p>
          </p:txBody>
        </p:sp>
        <p:sp>
          <p:nvSpPr>
            <p:cNvPr id="2134" name="Text Box 48"/>
            <p:cNvSpPr txBox="1">
              <a:spLocks noChangeArrowheads="1"/>
            </p:cNvSpPr>
            <p:nvPr/>
          </p:nvSpPr>
          <p:spPr bwMode="auto">
            <a:xfrm rot="16200000">
              <a:off x="320412" y="4443286"/>
              <a:ext cx="670457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Лесная</a:t>
              </a:r>
            </a:p>
          </p:txBody>
        </p:sp>
        <p:sp>
          <p:nvSpPr>
            <p:cNvPr id="2135" name="Text Box 49"/>
            <p:cNvSpPr txBox="1">
              <a:spLocks noChangeArrowheads="1"/>
            </p:cNvSpPr>
            <p:nvPr/>
          </p:nvSpPr>
          <p:spPr bwMode="auto">
            <a:xfrm rot="16200000">
              <a:off x="1454382" y="4385344"/>
              <a:ext cx="688519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Ул.Степная</a:t>
              </a:r>
            </a:p>
          </p:txBody>
        </p:sp>
        <p:sp>
          <p:nvSpPr>
            <p:cNvPr id="2136" name="Rectangle 60"/>
            <p:cNvSpPr>
              <a:spLocks noChangeArrowheads="1"/>
            </p:cNvSpPr>
            <p:nvPr/>
          </p:nvSpPr>
          <p:spPr bwMode="auto">
            <a:xfrm>
              <a:off x="39624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61"/>
            <p:cNvSpPr>
              <a:spLocks noChangeArrowheads="1"/>
            </p:cNvSpPr>
            <p:nvPr/>
          </p:nvSpPr>
          <p:spPr bwMode="auto">
            <a:xfrm>
              <a:off x="38862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62"/>
            <p:cNvSpPr>
              <a:spLocks noChangeArrowheads="1"/>
            </p:cNvSpPr>
            <p:nvPr/>
          </p:nvSpPr>
          <p:spPr bwMode="auto">
            <a:xfrm>
              <a:off x="36576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63"/>
            <p:cNvSpPr>
              <a:spLocks noChangeArrowheads="1"/>
            </p:cNvSpPr>
            <p:nvPr/>
          </p:nvSpPr>
          <p:spPr bwMode="auto">
            <a:xfrm>
              <a:off x="34290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64"/>
            <p:cNvSpPr>
              <a:spLocks noChangeArrowheads="1"/>
            </p:cNvSpPr>
            <p:nvPr/>
          </p:nvSpPr>
          <p:spPr bwMode="auto">
            <a:xfrm>
              <a:off x="33528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65"/>
            <p:cNvSpPr>
              <a:spLocks noChangeArrowheads="1"/>
            </p:cNvSpPr>
            <p:nvPr/>
          </p:nvSpPr>
          <p:spPr bwMode="auto">
            <a:xfrm>
              <a:off x="3124206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66"/>
            <p:cNvSpPr>
              <a:spLocks noChangeArrowheads="1"/>
            </p:cNvSpPr>
            <p:nvPr/>
          </p:nvSpPr>
          <p:spPr bwMode="auto">
            <a:xfrm>
              <a:off x="3048007" y="38099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67"/>
            <p:cNvSpPr>
              <a:spLocks noChangeArrowheads="1"/>
            </p:cNvSpPr>
            <p:nvPr/>
          </p:nvSpPr>
          <p:spPr bwMode="auto">
            <a:xfrm>
              <a:off x="38100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68"/>
            <p:cNvSpPr>
              <a:spLocks noChangeArrowheads="1"/>
            </p:cNvSpPr>
            <p:nvPr/>
          </p:nvSpPr>
          <p:spPr bwMode="auto">
            <a:xfrm>
              <a:off x="37338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69"/>
            <p:cNvSpPr>
              <a:spLocks noChangeArrowheads="1"/>
            </p:cNvSpPr>
            <p:nvPr/>
          </p:nvSpPr>
          <p:spPr bwMode="auto">
            <a:xfrm>
              <a:off x="3429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70"/>
            <p:cNvSpPr>
              <a:spLocks noChangeArrowheads="1"/>
            </p:cNvSpPr>
            <p:nvPr/>
          </p:nvSpPr>
          <p:spPr bwMode="auto">
            <a:xfrm>
              <a:off x="33528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71"/>
            <p:cNvSpPr>
              <a:spLocks noChangeArrowheads="1"/>
            </p:cNvSpPr>
            <p:nvPr/>
          </p:nvSpPr>
          <p:spPr bwMode="auto">
            <a:xfrm>
              <a:off x="3124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72"/>
            <p:cNvSpPr>
              <a:spLocks noChangeArrowheads="1"/>
            </p:cNvSpPr>
            <p:nvPr/>
          </p:nvSpPr>
          <p:spPr bwMode="auto">
            <a:xfrm>
              <a:off x="3048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73"/>
            <p:cNvSpPr>
              <a:spLocks noChangeArrowheads="1"/>
            </p:cNvSpPr>
            <p:nvPr/>
          </p:nvSpPr>
          <p:spPr bwMode="auto">
            <a:xfrm>
              <a:off x="2743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74"/>
            <p:cNvSpPr>
              <a:spLocks noChangeArrowheads="1"/>
            </p:cNvSpPr>
            <p:nvPr/>
          </p:nvSpPr>
          <p:spPr bwMode="auto">
            <a:xfrm>
              <a:off x="26670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75"/>
            <p:cNvSpPr>
              <a:spLocks noChangeArrowheads="1"/>
            </p:cNvSpPr>
            <p:nvPr/>
          </p:nvSpPr>
          <p:spPr bwMode="auto">
            <a:xfrm>
              <a:off x="4495810" y="13715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76"/>
            <p:cNvSpPr>
              <a:spLocks noChangeArrowheads="1"/>
            </p:cNvSpPr>
            <p:nvPr/>
          </p:nvSpPr>
          <p:spPr bwMode="auto">
            <a:xfrm>
              <a:off x="4495810" y="14477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77"/>
            <p:cNvSpPr>
              <a:spLocks noChangeArrowheads="1"/>
            </p:cNvSpPr>
            <p:nvPr/>
          </p:nvSpPr>
          <p:spPr bwMode="auto">
            <a:xfrm>
              <a:off x="4495810" y="11429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78"/>
            <p:cNvSpPr>
              <a:spLocks noChangeArrowheads="1"/>
            </p:cNvSpPr>
            <p:nvPr/>
          </p:nvSpPr>
          <p:spPr bwMode="auto">
            <a:xfrm>
              <a:off x="4495810" y="12191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79"/>
            <p:cNvSpPr>
              <a:spLocks noChangeArrowheads="1"/>
            </p:cNvSpPr>
            <p:nvPr/>
          </p:nvSpPr>
          <p:spPr bwMode="auto">
            <a:xfrm>
              <a:off x="4495810" y="91439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81"/>
            <p:cNvSpPr>
              <a:spLocks noChangeArrowheads="1"/>
            </p:cNvSpPr>
            <p:nvPr/>
          </p:nvSpPr>
          <p:spPr bwMode="auto">
            <a:xfrm>
              <a:off x="4495810" y="99059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" name="Rectangle 82"/>
            <p:cNvSpPr>
              <a:spLocks noChangeArrowheads="1"/>
            </p:cNvSpPr>
            <p:nvPr/>
          </p:nvSpPr>
          <p:spPr bwMode="auto">
            <a:xfrm>
              <a:off x="4495810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83"/>
            <p:cNvSpPr>
              <a:spLocks noChangeArrowheads="1"/>
            </p:cNvSpPr>
            <p:nvPr/>
          </p:nvSpPr>
          <p:spPr bwMode="auto">
            <a:xfrm>
              <a:off x="4495810" y="6857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84"/>
            <p:cNvSpPr>
              <a:spLocks noChangeArrowheads="1"/>
            </p:cNvSpPr>
            <p:nvPr/>
          </p:nvSpPr>
          <p:spPr bwMode="auto">
            <a:xfrm>
              <a:off x="2667006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85"/>
            <p:cNvSpPr>
              <a:spLocks noChangeArrowheads="1"/>
            </p:cNvSpPr>
            <p:nvPr/>
          </p:nvSpPr>
          <p:spPr bwMode="auto">
            <a:xfrm rot="5400000">
              <a:off x="2874357" y="1981585"/>
              <a:ext cx="398102" cy="1458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86"/>
            <p:cNvSpPr>
              <a:spLocks noChangeArrowheads="1"/>
            </p:cNvSpPr>
            <p:nvPr/>
          </p:nvSpPr>
          <p:spPr bwMode="auto">
            <a:xfrm>
              <a:off x="3581408" y="2057384"/>
              <a:ext cx="381001" cy="152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88"/>
            <p:cNvSpPr>
              <a:spLocks noChangeArrowheads="1"/>
            </p:cNvSpPr>
            <p:nvPr/>
          </p:nvSpPr>
          <p:spPr bwMode="auto">
            <a:xfrm>
              <a:off x="1219203" y="2819377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89"/>
            <p:cNvSpPr>
              <a:spLocks noChangeArrowheads="1"/>
            </p:cNvSpPr>
            <p:nvPr/>
          </p:nvSpPr>
          <p:spPr bwMode="auto">
            <a:xfrm>
              <a:off x="1219203" y="2362181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91"/>
            <p:cNvSpPr>
              <a:spLocks noChangeArrowheads="1"/>
            </p:cNvSpPr>
            <p:nvPr/>
          </p:nvSpPr>
          <p:spPr bwMode="auto">
            <a:xfrm>
              <a:off x="685802" y="2133583"/>
              <a:ext cx="228601" cy="533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92"/>
            <p:cNvSpPr>
              <a:spLocks noChangeArrowheads="1"/>
            </p:cNvSpPr>
            <p:nvPr/>
          </p:nvSpPr>
          <p:spPr bwMode="auto">
            <a:xfrm>
              <a:off x="28194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93"/>
            <p:cNvSpPr>
              <a:spLocks noChangeArrowheads="1"/>
            </p:cNvSpPr>
            <p:nvPr/>
          </p:nvSpPr>
          <p:spPr bwMode="auto">
            <a:xfrm>
              <a:off x="28956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94"/>
            <p:cNvSpPr>
              <a:spLocks noChangeArrowheads="1"/>
            </p:cNvSpPr>
            <p:nvPr/>
          </p:nvSpPr>
          <p:spPr bwMode="auto">
            <a:xfrm>
              <a:off x="31242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95"/>
            <p:cNvSpPr>
              <a:spLocks noChangeArrowheads="1"/>
            </p:cNvSpPr>
            <p:nvPr/>
          </p:nvSpPr>
          <p:spPr bwMode="auto">
            <a:xfrm>
              <a:off x="33528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96"/>
            <p:cNvSpPr>
              <a:spLocks noChangeArrowheads="1"/>
            </p:cNvSpPr>
            <p:nvPr/>
          </p:nvSpPr>
          <p:spPr bwMode="auto">
            <a:xfrm>
              <a:off x="4038608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97"/>
            <p:cNvSpPr>
              <a:spLocks noChangeArrowheads="1"/>
            </p:cNvSpPr>
            <p:nvPr/>
          </p:nvSpPr>
          <p:spPr bwMode="auto">
            <a:xfrm>
              <a:off x="4038608" y="25145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Text Box 99"/>
            <p:cNvSpPr txBox="1">
              <a:spLocks noChangeArrowheads="1"/>
            </p:cNvSpPr>
            <p:nvPr/>
          </p:nvSpPr>
          <p:spPr bwMode="auto">
            <a:xfrm>
              <a:off x="3352807" y="1828785"/>
              <a:ext cx="634229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Клуб 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172" name="Text Box 102"/>
            <p:cNvSpPr txBox="1">
              <a:spLocks noChangeArrowheads="1"/>
            </p:cNvSpPr>
            <p:nvPr/>
          </p:nvSpPr>
          <p:spPr bwMode="auto">
            <a:xfrm rot="16200000">
              <a:off x="1311576" y="2646249"/>
              <a:ext cx="516932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гаражи</a:t>
              </a:r>
            </a:p>
          </p:txBody>
        </p:sp>
        <p:sp>
          <p:nvSpPr>
            <p:cNvPr id="2173" name="Text Box 103"/>
            <p:cNvSpPr txBox="1">
              <a:spLocks noChangeArrowheads="1"/>
            </p:cNvSpPr>
            <p:nvPr/>
          </p:nvSpPr>
          <p:spPr bwMode="auto">
            <a:xfrm rot="16200000">
              <a:off x="580278" y="2304941"/>
              <a:ext cx="455521" cy="20655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174" name="Text Box 104"/>
            <p:cNvSpPr txBox="1">
              <a:spLocks noChangeArrowheads="1"/>
            </p:cNvSpPr>
            <p:nvPr/>
          </p:nvSpPr>
          <p:spPr bwMode="auto">
            <a:xfrm rot="16200000">
              <a:off x="1046365" y="1870687"/>
              <a:ext cx="620317" cy="3813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ртм</a:t>
              </a:r>
            </a:p>
          </p:txBody>
        </p:sp>
        <p:sp>
          <p:nvSpPr>
            <p:cNvPr id="2175" name="Rectangle 105"/>
            <p:cNvSpPr>
              <a:spLocks noChangeArrowheads="1"/>
            </p:cNvSpPr>
            <p:nvPr/>
          </p:nvSpPr>
          <p:spPr bwMode="auto">
            <a:xfrm>
              <a:off x="4038608" y="27431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06"/>
            <p:cNvSpPr>
              <a:spLocks noChangeArrowheads="1"/>
            </p:cNvSpPr>
            <p:nvPr/>
          </p:nvSpPr>
          <p:spPr bwMode="auto">
            <a:xfrm>
              <a:off x="4038608" y="28955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07"/>
            <p:cNvSpPr>
              <a:spLocks noChangeArrowheads="1"/>
            </p:cNvSpPr>
            <p:nvPr/>
          </p:nvSpPr>
          <p:spPr bwMode="auto">
            <a:xfrm>
              <a:off x="4038608" y="30479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08"/>
            <p:cNvSpPr>
              <a:spLocks noChangeArrowheads="1"/>
            </p:cNvSpPr>
            <p:nvPr/>
          </p:nvSpPr>
          <p:spPr bwMode="auto">
            <a:xfrm>
              <a:off x="4038608" y="32003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09"/>
            <p:cNvSpPr>
              <a:spLocks noChangeArrowheads="1"/>
            </p:cNvSpPr>
            <p:nvPr/>
          </p:nvSpPr>
          <p:spPr bwMode="auto">
            <a:xfrm>
              <a:off x="4572010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10"/>
            <p:cNvSpPr>
              <a:spLocks noChangeArrowheads="1"/>
            </p:cNvSpPr>
            <p:nvPr/>
          </p:nvSpPr>
          <p:spPr bwMode="auto">
            <a:xfrm>
              <a:off x="4572010" y="22097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11"/>
            <p:cNvSpPr>
              <a:spLocks noChangeArrowheads="1"/>
            </p:cNvSpPr>
            <p:nvPr/>
          </p:nvSpPr>
          <p:spPr bwMode="auto">
            <a:xfrm>
              <a:off x="4572010" y="243838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12"/>
            <p:cNvSpPr>
              <a:spLocks noChangeArrowheads="1"/>
            </p:cNvSpPr>
            <p:nvPr/>
          </p:nvSpPr>
          <p:spPr bwMode="auto">
            <a:xfrm>
              <a:off x="4572010" y="251458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13"/>
            <p:cNvSpPr>
              <a:spLocks noChangeArrowheads="1"/>
            </p:cNvSpPr>
            <p:nvPr/>
          </p:nvSpPr>
          <p:spPr bwMode="auto">
            <a:xfrm>
              <a:off x="4572010" y="26669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14"/>
            <p:cNvSpPr>
              <a:spLocks noChangeArrowheads="1"/>
            </p:cNvSpPr>
            <p:nvPr/>
          </p:nvSpPr>
          <p:spPr bwMode="auto">
            <a:xfrm>
              <a:off x="4572010" y="27431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Rectangle 115"/>
            <p:cNvSpPr>
              <a:spLocks noChangeArrowheads="1"/>
            </p:cNvSpPr>
            <p:nvPr/>
          </p:nvSpPr>
          <p:spPr bwMode="auto">
            <a:xfrm>
              <a:off x="4572010" y="28955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6" name="Rectangle 116"/>
            <p:cNvSpPr>
              <a:spLocks noChangeArrowheads="1"/>
            </p:cNvSpPr>
            <p:nvPr/>
          </p:nvSpPr>
          <p:spPr bwMode="auto">
            <a:xfrm>
              <a:off x="4572010" y="29717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7" name="Rectangle 117"/>
            <p:cNvSpPr>
              <a:spLocks noChangeArrowheads="1"/>
            </p:cNvSpPr>
            <p:nvPr/>
          </p:nvSpPr>
          <p:spPr bwMode="auto">
            <a:xfrm>
              <a:off x="4572010" y="31241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8" name="Rectangle 118"/>
            <p:cNvSpPr>
              <a:spLocks noChangeArrowheads="1"/>
            </p:cNvSpPr>
            <p:nvPr/>
          </p:nvSpPr>
          <p:spPr bwMode="auto">
            <a:xfrm>
              <a:off x="4572010" y="32003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Rectangle 120"/>
            <p:cNvSpPr>
              <a:spLocks noChangeArrowheads="1"/>
            </p:cNvSpPr>
            <p:nvPr/>
          </p:nvSpPr>
          <p:spPr bwMode="auto">
            <a:xfrm>
              <a:off x="48006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0" name="Rectangle 121"/>
            <p:cNvSpPr>
              <a:spLocks noChangeArrowheads="1"/>
            </p:cNvSpPr>
            <p:nvPr/>
          </p:nvSpPr>
          <p:spPr bwMode="auto">
            <a:xfrm>
              <a:off x="48768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1" name="Rectangle 122"/>
            <p:cNvSpPr>
              <a:spLocks noChangeArrowheads="1"/>
            </p:cNvSpPr>
            <p:nvPr/>
          </p:nvSpPr>
          <p:spPr bwMode="auto">
            <a:xfrm>
              <a:off x="50292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Rectangle 123"/>
            <p:cNvSpPr>
              <a:spLocks noChangeArrowheads="1"/>
            </p:cNvSpPr>
            <p:nvPr/>
          </p:nvSpPr>
          <p:spPr bwMode="auto">
            <a:xfrm>
              <a:off x="51054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3" name="Rectangle 124"/>
            <p:cNvSpPr>
              <a:spLocks noChangeArrowheads="1"/>
            </p:cNvSpPr>
            <p:nvPr/>
          </p:nvSpPr>
          <p:spPr bwMode="auto">
            <a:xfrm>
              <a:off x="5257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25"/>
            <p:cNvSpPr>
              <a:spLocks noChangeArrowheads="1"/>
            </p:cNvSpPr>
            <p:nvPr/>
          </p:nvSpPr>
          <p:spPr bwMode="auto">
            <a:xfrm>
              <a:off x="5334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26"/>
            <p:cNvSpPr>
              <a:spLocks noChangeArrowheads="1"/>
            </p:cNvSpPr>
            <p:nvPr/>
          </p:nvSpPr>
          <p:spPr bwMode="auto">
            <a:xfrm>
              <a:off x="5486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27"/>
            <p:cNvSpPr>
              <a:spLocks noChangeArrowheads="1"/>
            </p:cNvSpPr>
            <p:nvPr/>
          </p:nvSpPr>
          <p:spPr bwMode="auto">
            <a:xfrm>
              <a:off x="5638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28"/>
            <p:cNvSpPr>
              <a:spLocks noChangeArrowheads="1"/>
            </p:cNvSpPr>
            <p:nvPr/>
          </p:nvSpPr>
          <p:spPr bwMode="auto">
            <a:xfrm>
              <a:off x="5715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29"/>
            <p:cNvSpPr>
              <a:spLocks noChangeArrowheads="1"/>
            </p:cNvSpPr>
            <p:nvPr/>
          </p:nvSpPr>
          <p:spPr bwMode="auto">
            <a:xfrm>
              <a:off x="5867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30"/>
            <p:cNvSpPr>
              <a:spLocks noChangeArrowheads="1"/>
            </p:cNvSpPr>
            <p:nvPr/>
          </p:nvSpPr>
          <p:spPr bwMode="auto">
            <a:xfrm>
              <a:off x="60198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31"/>
            <p:cNvSpPr>
              <a:spLocks noChangeArrowheads="1"/>
            </p:cNvSpPr>
            <p:nvPr/>
          </p:nvSpPr>
          <p:spPr bwMode="auto">
            <a:xfrm>
              <a:off x="61722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32"/>
            <p:cNvSpPr>
              <a:spLocks noChangeArrowheads="1"/>
            </p:cNvSpPr>
            <p:nvPr/>
          </p:nvSpPr>
          <p:spPr bwMode="auto">
            <a:xfrm>
              <a:off x="6248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33"/>
            <p:cNvSpPr>
              <a:spLocks noChangeArrowheads="1"/>
            </p:cNvSpPr>
            <p:nvPr/>
          </p:nvSpPr>
          <p:spPr bwMode="auto">
            <a:xfrm>
              <a:off x="64008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34"/>
            <p:cNvSpPr>
              <a:spLocks noChangeArrowheads="1"/>
            </p:cNvSpPr>
            <p:nvPr/>
          </p:nvSpPr>
          <p:spPr bwMode="auto">
            <a:xfrm>
              <a:off x="64770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35"/>
            <p:cNvSpPr>
              <a:spLocks noChangeArrowheads="1"/>
            </p:cNvSpPr>
            <p:nvPr/>
          </p:nvSpPr>
          <p:spPr bwMode="auto">
            <a:xfrm>
              <a:off x="6629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36"/>
            <p:cNvSpPr>
              <a:spLocks noChangeArrowheads="1"/>
            </p:cNvSpPr>
            <p:nvPr/>
          </p:nvSpPr>
          <p:spPr bwMode="auto">
            <a:xfrm>
              <a:off x="6781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37"/>
            <p:cNvSpPr>
              <a:spLocks noChangeArrowheads="1"/>
            </p:cNvSpPr>
            <p:nvPr/>
          </p:nvSpPr>
          <p:spPr bwMode="auto">
            <a:xfrm>
              <a:off x="68580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38"/>
            <p:cNvSpPr>
              <a:spLocks noChangeArrowheads="1"/>
            </p:cNvSpPr>
            <p:nvPr/>
          </p:nvSpPr>
          <p:spPr bwMode="auto">
            <a:xfrm>
              <a:off x="70104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8" name="Rectangle 139"/>
            <p:cNvSpPr>
              <a:spLocks noChangeArrowheads="1"/>
            </p:cNvSpPr>
            <p:nvPr/>
          </p:nvSpPr>
          <p:spPr bwMode="auto">
            <a:xfrm>
              <a:off x="7162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9" name="Rectangle 140"/>
            <p:cNvSpPr>
              <a:spLocks noChangeArrowheads="1"/>
            </p:cNvSpPr>
            <p:nvPr/>
          </p:nvSpPr>
          <p:spPr bwMode="auto">
            <a:xfrm>
              <a:off x="73152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0" name="Rectangle 141"/>
            <p:cNvSpPr>
              <a:spLocks noChangeArrowheads="1"/>
            </p:cNvSpPr>
            <p:nvPr/>
          </p:nvSpPr>
          <p:spPr bwMode="auto">
            <a:xfrm>
              <a:off x="74676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1" name="Rectangle 142"/>
            <p:cNvSpPr>
              <a:spLocks noChangeArrowheads="1"/>
            </p:cNvSpPr>
            <p:nvPr/>
          </p:nvSpPr>
          <p:spPr bwMode="auto">
            <a:xfrm>
              <a:off x="76200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2" name="Rectangle 143"/>
            <p:cNvSpPr>
              <a:spLocks noChangeArrowheads="1"/>
            </p:cNvSpPr>
            <p:nvPr/>
          </p:nvSpPr>
          <p:spPr bwMode="auto">
            <a:xfrm>
              <a:off x="48006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3" name="Rectangle 146"/>
            <p:cNvSpPr>
              <a:spLocks noChangeArrowheads="1"/>
            </p:cNvSpPr>
            <p:nvPr/>
          </p:nvSpPr>
          <p:spPr bwMode="auto">
            <a:xfrm>
              <a:off x="4495810" y="3886172"/>
              <a:ext cx="76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4" name="Rectangle 147"/>
            <p:cNvSpPr>
              <a:spLocks noChangeArrowheads="1"/>
            </p:cNvSpPr>
            <p:nvPr/>
          </p:nvSpPr>
          <p:spPr bwMode="auto">
            <a:xfrm>
              <a:off x="4419609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48"/>
            <p:cNvSpPr>
              <a:spLocks noChangeArrowheads="1"/>
            </p:cNvSpPr>
            <p:nvPr/>
          </p:nvSpPr>
          <p:spPr bwMode="auto">
            <a:xfrm>
              <a:off x="84582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49"/>
            <p:cNvSpPr>
              <a:spLocks noChangeArrowheads="1"/>
            </p:cNvSpPr>
            <p:nvPr/>
          </p:nvSpPr>
          <p:spPr bwMode="auto">
            <a:xfrm>
              <a:off x="83820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0"/>
            <p:cNvSpPr>
              <a:spLocks noChangeArrowheads="1"/>
            </p:cNvSpPr>
            <p:nvPr/>
          </p:nvSpPr>
          <p:spPr bwMode="auto">
            <a:xfrm>
              <a:off x="8229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1"/>
            <p:cNvSpPr>
              <a:spLocks noChangeArrowheads="1"/>
            </p:cNvSpPr>
            <p:nvPr/>
          </p:nvSpPr>
          <p:spPr bwMode="auto">
            <a:xfrm>
              <a:off x="80772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52"/>
            <p:cNvSpPr>
              <a:spLocks noChangeArrowheads="1"/>
            </p:cNvSpPr>
            <p:nvPr/>
          </p:nvSpPr>
          <p:spPr bwMode="auto">
            <a:xfrm>
              <a:off x="80010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53"/>
            <p:cNvSpPr>
              <a:spLocks noChangeArrowheads="1"/>
            </p:cNvSpPr>
            <p:nvPr/>
          </p:nvSpPr>
          <p:spPr bwMode="auto">
            <a:xfrm>
              <a:off x="7848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54"/>
            <p:cNvSpPr>
              <a:spLocks noChangeArrowheads="1"/>
            </p:cNvSpPr>
            <p:nvPr/>
          </p:nvSpPr>
          <p:spPr bwMode="auto">
            <a:xfrm>
              <a:off x="77724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55"/>
            <p:cNvSpPr>
              <a:spLocks noChangeArrowheads="1"/>
            </p:cNvSpPr>
            <p:nvPr/>
          </p:nvSpPr>
          <p:spPr bwMode="auto">
            <a:xfrm>
              <a:off x="48768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56"/>
            <p:cNvSpPr>
              <a:spLocks noChangeArrowheads="1"/>
            </p:cNvSpPr>
            <p:nvPr/>
          </p:nvSpPr>
          <p:spPr bwMode="auto">
            <a:xfrm>
              <a:off x="76962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57"/>
            <p:cNvSpPr>
              <a:spLocks noChangeArrowheads="1"/>
            </p:cNvSpPr>
            <p:nvPr/>
          </p:nvSpPr>
          <p:spPr bwMode="auto">
            <a:xfrm>
              <a:off x="76200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58"/>
            <p:cNvSpPr>
              <a:spLocks noChangeArrowheads="1"/>
            </p:cNvSpPr>
            <p:nvPr/>
          </p:nvSpPr>
          <p:spPr bwMode="auto">
            <a:xfrm>
              <a:off x="74676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59"/>
            <p:cNvSpPr>
              <a:spLocks noChangeArrowheads="1"/>
            </p:cNvSpPr>
            <p:nvPr/>
          </p:nvSpPr>
          <p:spPr bwMode="auto">
            <a:xfrm>
              <a:off x="7315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0"/>
            <p:cNvSpPr>
              <a:spLocks noChangeArrowheads="1"/>
            </p:cNvSpPr>
            <p:nvPr/>
          </p:nvSpPr>
          <p:spPr bwMode="auto">
            <a:xfrm>
              <a:off x="71628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1"/>
            <p:cNvSpPr>
              <a:spLocks noChangeArrowheads="1"/>
            </p:cNvSpPr>
            <p:nvPr/>
          </p:nvSpPr>
          <p:spPr bwMode="auto">
            <a:xfrm>
              <a:off x="70104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62"/>
            <p:cNvSpPr>
              <a:spLocks noChangeArrowheads="1"/>
            </p:cNvSpPr>
            <p:nvPr/>
          </p:nvSpPr>
          <p:spPr bwMode="auto">
            <a:xfrm>
              <a:off x="6934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63"/>
            <p:cNvSpPr>
              <a:spLocks noChangeArrowheads="1"/>
            </p:cNvSpPr>
            <p:nvPr/>
          </p:nvSpPr>
          <p:spPr bwMode="auto">
            <a:xfrm>
              <a:off x="67056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64"/>
            <p:cNvSpPr>
              <a:spLocks noChangeArrowheads="1"/>
            </p:cNvSpPr>
            <p:nvPr/>
          </p:nvSpPr>
          <p:spPr bwMode="auto">
            <a:xfrm>
              <a:off x="66294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66"/>
            <p:cNvSpPr>
              <a:spLocks noChangeArrowheads="1"/>
            </p:cNvSpPr>
            <p:nvPr/>
          </p:nvSpPr>
          <p:spPr bwMode="auto">
            <a:xfrm>
              <a:off x="4495810" y="4267169"/>
              <a:ext cx="228601" cy="38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67"/>
            <p:cNvSpPr>
              <a:spLocks noChangeArrowheads="1"/>
            </p:cNvSpPr>
            <p:nvPr/>
          </p:nvSpPr>
          <p:spPr bwMode="auto">
            <a:xfrm>
              <a:off x="5181611" y="4038570"/>
              <a:ext cx="533401" cy="30479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Text Box 168"/>
            <p:cNvSpPr txBox="1">
              <a:spLocks noChangeArrowheads="1"/>
            </p:cNvSpPr>
            <p:nvPr/>
          </p:nvSpPr>
          <p:spPr bwMode="auto">
            <a:xfrm>
              <a:off x="5105410" y="3809972"/>
              <a:ext cx="828337" cy="41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школа</a:t>
              </a:r>
            </a:p>
          </p:txBody>
        </p:sp>
        <p:sp>
          <p:nvSpPr>
            <p:cNvPr id="2235" name="Text Box 169"/>
            <p:cNvSpPr txBox="1">
              <a:spLocks noChangeArrowheads="1"/>
            </p:cNvSpPr>
            <p:nvPr/>
          </p:nvSpPr>
          <p:spPr bwMode="auto">
            <a:xfrm rot="16200000">
              <a:off x="4241005" y="4278115"/>
              <a:ext cx="784247" cy="381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КЛУБ</a:t>
              </a:r>
            </a:p>
          </p:txBody>
        </p:sp>
        <p:sp>
          <p:nvSpPr>
            <p:cNvPr id="2236" name="Rectangle 171"/>
            <p:cNvSpPr>
              <a:spLocks noChangeArrowheads="1"/>
            </p:cNvSpPr>
            <p:nvPr/>
          </p:nvSpPr>
          <p:spPr bwMode="auto">
            <a:xfrm>
              <a:off x="4495810" y="624835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2"/>
            <p:cNvSpPr>
              <a:spLocks noChangeArrowheads="1"/>
            </p:cNvSpPr>
            <p:nvPr/>
          </p:nvSpPr>
          <p:spPr bwMode="auto">
            <a:xfrm>
              <a:off x="4495810" y="617215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73"/>
            <p:cNvSpPr>
              <a:spLocks noChangeArrowheads="1"/>
            </p:cNvSpPr>
            <p:nvPr/>
          </p:nvSpPr>
          <p:spPr bwMode="auto">
            <a:xfrm>
              <a:off x="4495810" y="60197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74"/>
            <p:cNvSpPr>
              <a:spLocks noChangeArrowheads="1"/>
            </p:cNvSpPr>
            <p:nvPr/>
          </p:nvSpPr>
          <p:spPr bwMode="auto">
            <a:xfrm>
              <a:off x="4495810" y="59435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75"/>
            <p:cNvSpPr>
              <a:spLocks noChangeArrowheads="1"/>
            </p:cNvSpPr>
            <p:nvPr/>
          </p:nvSpPr>
          <p:spPr bwMode="auto">
            <a:xfrm>
              <a:off x="4495810" y="579115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76"/>
            <p:cNvSpPr>
              <a:spLocks noChangeArrowheads="1"/>
            </p:cNvSpPr>
            <p:nvPr/>
          </p:nvSpPr>
          <p:spPr bwMode="auto">
            <a:xfrm>
              <a:off x="4495810" y="563875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2" name="Rectangle 177"/>
            <p:cNvSpPr>
              <a:spLocks noChangeArrowheads="1"/>
            </p:cNvSpPr>
            <p:nvPr/>
          </p:nvSpPr>
          <p:spPr bwMode="auto">
            <a:xfrm>
              <a:off x="4495810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3" name="Rectangle 178"/>
            <p:cNvSpPr>
              <a:spLocks noChangeArrowheads="1"/>
            </p:cNvSpPr>
            <p:nvPr/>
          </p:nvSpPr>
          <p:spPr bwMode="auto">
            <a:xfrm>
              <a:off x="5638811" y="5105362"/>
              <a:ext cx="76200" cy="76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4" name="Rectangle 179"/>
            <p:cNvSpPr>
              <a:spLocks noChangeArrowheads="1"/>
            </p:cNvSpPr>
            <p:nvPr/>
          </p:nvSpPr>
          <p:spPr bwMode="auto">
            <a:xfrm>
              <a:off x="5181611" y="51053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5" name="Rectangle 180"/>
            <p:cNvSpPr>
              <a:spLocks noChangeArrowheads="1"/>
            </p:cNvSpPr>
            <p:nvPr/>
          </p:nvSpPr>
          <p:spPr bwMode="auto">
            <a:xfrm>
              <a:off x="4495810" y="5105362"/>
              <a:ext cx="228601" cy="3047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6" name="Rectangle 183"/>
            <p:cNvSpPr>
              <a:spLocks noChangeArrowheads="1"/>
            </p:cNvSpPr>
            <p:nvPr/>
          </p:nvSpPr>
          <p:spPr bwMode="auto">
            <a:xfrm>
              <a:off x="792481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6"/>
            <p:cNvSpPr txBox="1">
              <a:spLocks noChangeArrowheads="1"/>
            </p:cNvSpPr>
            <p:nvPr/>
          </p:nvSpPr>
          <p:spPr bwMode="auto">
            <a:xfrm>
              <a:off x="8278829" y="2819379"/>
              <a:ext cx="1089907" cy="416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телятник</a:t>
              </a:r>
            </a:p>
          </p:txBody>
        </p:sp>
        <p:sp>
          <p:nvSpPr>
            <p:cNvPr id="2248" name="Text Box 187"/>
            <p:cNvSpPr txBox="1">
              <a:spLocks noChangeArrowheads="1"/>
            </p:cNvSpPr>
            <p:nvPr/>
          </p:nvSpPr>
          <p:spPr bwMode="auto">
            <a:xfrm>
              <a:off x="8247079" y="4114770"/>
              <a:ext cx="1157170" cy="416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коровник</a:t>
              </a:r>
            </a:p>
          </p:txBody>
        </p:sp>
        <p:sp>
          <p:nvSpPr>
            <p:cNvPr id="2249" name="Text Box 188"/>
            <p:cNvSpPr txBox="1">
              <a:spLocks noChangeArrowheads="1"/>
            </p:cNvSpPr>
            <p:nvPr/>
          </p:nvSpPr>
          <p:spPr bwMode="auto">
            <a:xfrm rot="16200000">
              <a:off x="4451202" y="5277517"/>
              <a:ext cx="668651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Баня(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250" name="Rectangle 189"/>
            <p:cNvSpPr>
              <a:spLocks noChangeArrowheads="1"/>
            </p:cNvSpPr>
            <p:nvPr/>
          </p:nvSpPr>
          <p:spPr bwMode="auto">
            <a:xfrm>
              <a:off x="3124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Rectangle 190"/>
            <p:cNvSpPr>
              <a:spLocks noChangeArrowheads="1"/>
            </p:cNvSpPr>
            <p:nvPr/>
          </p:nvSpPr>
          <p:spPr bwMode="auto">
            <a:xfrm>
              <a:off x="32004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2" name="Rectangle 191"/>
            <p:cNvSpPr>
              <a:spLocks noChangeArrowheads="1"/>
            </p:cNvSpPr>
            <p:nvPr/>
          </p:nvSpPr>
          <p:spPr bwMode="auto">
            <a:xfrm>
              <a:off x="3352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2"/>
            <p:cNvSpPr>
              <a:spLocks noChangeArrowheads="1"/>
            </p:cNvSpPr>
            <p:nvPr/>
          </p:nvSpPr>
          <p:spPr bwMode="auto">
            <a:xfrm>
              <a:off x="35052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" name="Rectangle 193"/>
            <p:cNvSpPr>
              <a:spLocks noChangeArrowheads="1"/>
            </p:cNvSpPr>
            <p:nvPr/>
          </p:nvSpPr>
          <p:spPr bwMode="auto">
            <a:xfrm>
              <a:off x="3581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" name="Rectangle 194"/>
            <p:cNvSpPr>
              <a:spLocks noChangeArrowheads="1"/>
            </p:cNvSpPr>
            <p:nvPr/>
          </p:nvSpPr>
          <p:spPr bwMode="auto">
            <a:xfrm>
              <a:off x="38100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" name="Rectangle 195"/>
            <p:cNvSpPr>
              <a:spLocks noChangeArrowheads="1"/>
            </p:cNvSpPr>
            <p:nvPr/>
          </p:nvSpPr>
          <p:spPr bwMode="auto">
            <a:xfrm>
              <a:off x="38862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" name="Rectangle 196"/>
            <p:cNvSpPr>
              <a:spLocks noChangeArrowheads="1"/>
            </p:cNvSpPr>
            <p:nvPr/>
          </p:nvSpPr>
          <p:spPr bwMode="auto">
            <a:xfrm>
              <a:off x="3962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" name="Rectangle 199"/>
            <p:cNvSpPr>
              <a:spLocks noChangeArrowheads="1"/>
            </p:cNvSpPr>
            <p:nvPr/>
          </p:nvSpPr>
          <p:spPr bwMode="auto">
            <a:xfrm>
              <a:off x="4495809" y="647695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" name="Rectangle 200"/>
            <p:cNvSpPr>
              <a:spLocks noChangeArrowheads="1"/>
            </p:cNvSpPr>
            <p:nvPr/>
          </p:nvSpPr>
          <p:spPr bwMode="auto">
            <a:xfrm>
              <a:off x="4495809" y="640075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0" name="Rectangle 203"/>
            <p:cNvSpPr>
              <a:spLocks noChangeArrowheads="1"/>
            </p:cNvSpPr>
            <p:nvPr/>
          </p:nvSpPr>
          <p:spPr bwMode="auto">
            <a:xfrm>
              <a:off x="1981205" y="411477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" name="Rectangle 204"/>
            <p:cNvSpPr>
              <a:spLocks noChangeArrowheads="1"/>
            </p:cNvSpPr>
            <p:nvPr/>
          </p:nvSpPr>
          <p:spPr bwMode="auto">
            <a:xfrm>
              <a:off x="1981205" y="419096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" name="Rectangle 205"/>
            <p:cNvSpPr>
              <a:spLocks noChangeArrowheads="1"/>
            </p:cNvSpPr>
            <p:nvPr/>
          </p:nvSpPr>
          <p:spPr bwMode="auto">
            <a:xfrm>
              <a:off x="19812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3" name="Rectangle 206"/>
            <p:cNvSpPr>
              <a:spLocks noChangeArrowheads="1"/>
            </p:cNvSpPr>
            <p:nvPr/>
          </p:nvSpPr>
          <p:spPr bwMode="auto">
            <a:xfrm>
              <a:off x="20574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4" name="Rectangle 207"/>
            <p:cNvSpPr>
              <a:spLocks noChangeArrowheads="1"/>
            </p:cNvSpPr>
            <p:nvPr/>
          </p:nvSpPr>
          <p:spPr bwMode="auto">
            <a:xfrm>
              <a:off x="22098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5" name="Rectangle 208"/>
            <p:cNvSpPr>
              <a:spLocks noChangeArrowheads="1"/>
            </p:cNvSpPr>
            <p:nvPr/>
          </p:nvSpPr>
          <p:spPr bwMode="auto">
            <a:xfrm>
              <a:off x="22860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6" name="Rectangle 209"/>
            <p:cNvSpPr>
              <a:spLocks noChangeArrowheads="1"/>
            </p:cNvSpPr>
            <p:nvPr/>
          </p:nvSpPr>
          <p:spPr bwMode="auto">
            <a:xfrm>
              <a:off x="24384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7" name="Rectangle 210"/>
            <p:cNvSpPr>
              <a:spLocks noChangeArrowheads="1"/>
            </p:cNvSpPr>
            <p:nvPr/>
          </p:nvSpPr>
          <p:spPr bwMode="auto">
            <a:xfrm>
              <a:off x="25146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8" name="Rectangle 211"/>
            <p:cNvSpPr>
              <a:spLocks noChangeArrowheads="1"/>
            </p:cNvSpPr>
            <p:nvPr/>
          </p:nvSpPr>
          <p:spPr bwMode="auto">
            <a:xfrm>
              <a:off x="26670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9" name="Rectangle 212"/>
            <p:cNvSpPr>
              <a:spLocks noChangeArrowheads="1"/>
            </p:cNvSpPr>
            <p:nvPr/>
          </p:nvSpPr>
          <p:spPr bwMode="auto">
            <a:xfrm>
              <a:off x="2743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0" name="Rectangle 213"/>
            <p:cNvSpPr>
              <a:spLocks noChangeArrowheads="1"/>
            </p:cNvSpPr>
            <p:nvPr/>
          </p:nvSpPr>
          <p:spPr bwMode="auto">
            <a:xfrm>
              <a:off x="28956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1" name="Rectangle 214"/>
            <p:cNvSpPr>
              <a:spLocks noChangeArrowheads="1"/>
            </p:cNvSpPr>
            <p:nvPr/>
          </p:nvSpPr>
          <p:spPr bwMode="auto">
            <a:xfrm>
              <a:off x="2971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2" name="Rectangle 215"/>
            <p:cNvSpPr>
              <a:spLocks noChangeArrowheads="1"/>
            </p:cNvSpPr>
            <p:nvPr/>
          </p:nvSpPr>
          <p:spPr bwMode="auto">
            <a:xfrm>
              <a:off x="1981205" y="434336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3" name="Rectangle 216"/>
            <p:cNvSpPr>
              <a:spLocks noChangeArrowheads="1"/>
            </p:cNvSpPr>
            <p:nvPr/>
          </p:nvSpPr>
          <p:spPr bwMode="auto">
            <a:xfrm>
              <a:off x="1981205" y="449576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4" name="Rectangle 217"/>
            <p:cNvSpPr>
              <a:spLocks noChangeArrowheads="1"/>
            </p:cNvSpPr>
            <p:nvPr/>
          </p:nvSpPr>
          <p:spPr bwMode="auto">
            <a:xfrm>
              <a:off x="1981205" y="464816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5" name="Rectangle 218"/>
            <p:cNvSpPr>
              <a:spLocks noChangeArrowheads="1"/>
            </p:cNvSpPr>
            <p:nvPr/>
          </p:nvSpPr>
          <p:spPr bwMode="auto">
            <a:xfrm>
              <a:off x="1981205" y="487676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6" name="Rectangle 219"/>
            <p:cNvSpPr>
              <a:spLocks noChangeArrowheads="1"/>
            </p:cNvSpPr>
            <p:nvPr/>
          </p:nvSpPr>
          <p:spPr bwMode="auto">
            <a:xfrm>
              <a:off x="1981205" y="502916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7" name="Rectangle 220"/>
            <p:cNvSpPr>
              <a:spLocks noChangeArrowheads="1"/>
            </p:cNvSpPr>
            <p:nvPr/>
          </p:nvSpPr>
          <p:spPr bwMode="auto">
            <a:xfrm>
              <a:off x="1981205" y="51815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8" name="Rectangle 221"/>
            <p:cNvSpPr>
              <a:spLocks noChangeArrowheads="1"/>
            </p:cNvSpPr>
            <p:nvPr/>
          </p:nvSpPr>
          <p:spPr bwMode="auto">
            <a:xfrm>
              <a:off x="1981205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9" name="Rectangle 222"/>
            <p:cNvSpPr>
              <a:spLocks noChangeArrowheads="1"/>
            </p:cNvSpPr>
            <p:nvPr/>
          </p:nvSpPr>
          <p:spPr bwMode="auto">
            <a:xfrm>
              <a:off x="1981205" y="55625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0" name="Rectangle 223"/>
            <p:cNvSpPr>
              <a:spLocks noChangeArrowheads="1"/>
            </p:cNvSpPr>
            <p:nvPr/>
          </p:nvSpPr>
          <p:spPr bwMode="auto">
            <a:xfrm>
              <a:off x="1447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1" name="Rectangle 224"/>
            <p:cNvSpPr>
              <a:spLocks noChangeArrowheads="1"/>
            </p:cNvSpPr>
            <p:nvPr/>
          </p:nvSpPr>
          <p:spPr bwMode="auto">
            <a:xfrm>
              <a:off x="137160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2" name="Rectangle 225"/>
            <p:cNvSpPr>
              <a:spLocks noChangeArrowheads="1"/>
            </p:cNvSpPr>
            <p:nvPr/>
          </p:nvSpPr>
          <p:spPr bwMode="auto">
            <a:xfrm>
              <a:off x="11430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3" name="Rectangle 226"/>
            <p:cNvSpPr>
              <a:spLocks noChangeArrowheads="1"/>
            </p:cNvSpPr>
            <p:nvPr/>
          </p:nvSpPr>
          <p:spPr bwMode="auto">
            <a:xfrm>
              <a:off x="1066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" name="Rectangle 227"/>
            <p:cNvSpPr>
              <a:spLocks noChangeArrowheads="1"/>
            </p:cNvSpPr>
            <p:nvPr/>
          </p:nvSpPr>
          <p:spPr bwMode="auto">
            <a:xfrm>
              <a:off x="9144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" name="Rectangle 228"/>
            <p:cNvSpPr>
              <a:spLocks noChangeArrowheads="1"/>
            </p:cNvSpPr>
            <p:nvPr/>
          </p:nvSpPr>
          <p:spPr bwMode="auto">
            <a:xfrm>
              <a:off x="838202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" name="Rectangle 229"/>
            <p:cNvSpPr>
              <a:spLocks noChangeArrowheads="1"/>
            </p:cNvSpPr>
            <p:nvPr/>
          </p:nvSpPr>
          <p:spPr bwMode="auto">
            <a:xfrm>
              <a:off x="114300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7" name="Rectangle 230"/>
            <p:cNvSpPr>
              <a:spLocks noChangeArrowheads="1"/>
            </p:cNvSpPr>
            <p:nvPr/>
          </p:nvSpPr>
          <p:spPr bwMode="auto">
            <a:xfrm>
              <a:off x="76200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8" name="Rectangle 233"/>
            <p:cNvSpPr>
              <a:spLocks noChangeArrowheads="1"/>
            </p:cNvSpPr>
            <p:nvPr/>
          </p:nvSpPr>
          <p:spPr bwMode="auto">
            <a:xfrm>
              <a:off x="509586" y="437391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9" name="Rectangle 234"/>
            <p:cNvSpPr>
              <a:spLocks noChangeArrowheads="1"/>
            </p:cNvSpPr>
            <p:nvPr/>
          </p:nvSpPr>
          <p:spPr bwMode="auto">
            <a:xfrm>
              <a:off x="457202" y="396237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0" name="Rectangle 235"/>
            <p:cNvSpPr>
              <a:spLocks noChangeArrowheads="1"/>
            </p:cNvSpPr>
            <p:nvPr/>
          </p:nvSpPr>
          <p:spPr bwMode="auto">
            <a:xfrm>
              <a:off x="457202" y="40385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1" name="Rectangle 236"/>
            <p:cNvSpPr>
              <a:spLocks noChangeArrowheads="1"/>
            </p:cNvSpPr>
            <p:nvPr/>
          </p:nvSpPr>
          <p:spPr bwMode="auto">
            <a:xfrm>
              <a:off x="838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2" name="Rectangle 240"/>
            <p:cNvSpPr>
              <a:spLocks noChangeArrowheads="1"/>
            </p:cNvSpPr>
            <p:nvPr/>
          </p:nvSpPr>
          <p:spPr bwMode="auto">
            <a:xfrm>
              <a:off x="1219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" name="Rectangle 241"/>
            <p:cNvSpPr>
              <a:spLocks noChangeArrowheads="1"/>
            </p:cNvSpPr>
            <p:nvPr/>
          </p:nvSpPr>
          <p:spPr bwMode="auto">
            <a:xfrm>
              <a:off x="13716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" name="Rectangle 242"/>
            <p:cNvSpPr>
              <a:spLocks noChangeArrowheads="1"/>
            </p:cNvSpPr>
            <p:nvPr/>
          </p:nvSpPr>
          <p:spPr bwMode="auto">
            <a:xfrm>
              <a:off x="1447802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" name="Rectangle 243"/>
            <p:cNvSpPr>
              <a:spLocks noChangeArrowheads="1"/>
            </p:cNvSpPr>
            <p:nvPr/>
          </p:nvSpPr>
          <p:spPr bwMode="auto">
            <a:xfrm>
              <a:off x="2590805" y="3352776"/>
              <a:ext cx="381001" cy="228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6" name="Rectangle 244"/>
            <p:cNvSpPr>
              <a:spLocks noChangeArrowheads="1"/>
            </p:cNvSpPr>
            <p:nvPr/>
          </p:nvSpPr>
          <p:spPr bwMode="auto">
            <a:xfrm>
              <a:off x="3200405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7" name="Rectangle 245"/>
            <p:cNvSpPr>
              <a:spLocks noChangeArrowheads="1"/>
            </p:cNvSpPr>
            <p:nvPr/>
          </p:nvSpPr>
          <p:spPr bwMode="auto">
            <a:xfrm>
              <a:off x="32766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8" name="Rectangle 246"/>
            <p:cNvSpPr>
              <a:spLocks noChangeArrowheads="1"/>
            </p:cNvSpPr>
            <p:nvPr/>
          </p:nvSpPr>
          <p:spPr bwMode="auto">
            <a:xfrm>
              <a:off x="34290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9" name="Rectangle 247"/>
            <p:cNvSpPr>
              <a:spLocks noChangeArrowheads="1"/>
            </p:cNvSpPr>
            <p:nvPr/>
          </p:nvSpPr>
          <p:spPr bwMode="auto">
            <a:xfrm>
              <a:off x="35052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0" name="Rectangle 248"/>
            <p:cNvSpPr>
              <a:spLocks noChangeArrowheads="1"/>
            </p:cNvSpPr>
            <p:nvPr/>
          </p:nvSpPr>
          <p:spPr bwMode="auto">
            <a:xfrm>
              <a:off x="3810007" y="3352776"/>
              <a:ext cx="304801" cy="2285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1" name="Text Box 249"/>
            <p:cNvSpPr txBox="1">
              <a:spLocks noChangeArrowheads="1"/>
            </p:cNvSpPr>
            <p:nvPr/>
          </p:nvSpPr>
          <p:spPr bwMode="auto">
            <a:xfrm>
              <a:off x="3749047" y="3358369"/>
              <a:ext cx="42734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302" name="Text Box 250"/>
            <p:cNvSpPr txBox="1">
              <a:spLocks noChangeArrowheads="1"/>
            </p:cNvSpPr>
            <p:nvPr/>
          </p:nvSpPr>
          <p:spPr bwMode="auto">
            <a:xfrm>
              <a:off x="2362204" y="3124178"/>
              <a:ext cx="558095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Столовая</a:t>
              </a:r>
            </a:p>
          </p:txBody>
        </p:sp>
        <p:pic>
          <p:nvPicPr>
            <p:cNvPr id="2303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6890" y="5078543"/>
              <a:ext cx="342901" cy="44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4" name="Rectangle 147"/>
            <p:cNvSpPr>
              <a:spLocks noChangeArrowheads="1"/>
            </p:cNvSpPr>
            <p:nvPr/>
          </p:nvSpPr>
          <p:spPr bwMode="auto">
            <a:xfrm>
              <a:off x="4495800" y="388620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Риски возникновения ЧС на объектах ЖКХ (сети газоснабжения)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/>
              <a:t>на территории села </a:t>
            </a:r>
            <a:r>
              <a:rPr lang="ru-RU" dirty="0" err="1" smtClean="0"/>
              <a:t>Барабо-Юдино</a:t>
            </a:r>
            <a:r>
              <a:rPr lang="ru-RU" dirty="0" smtClean="0"/>
              <a:t> Чистоозерного  района</a:t>
            </a:r>
            <a:endParaRPr lang="ru-RU" dirty="0"/>
          </a:p>
        </p:txBody>
      </p:sp>
      <p:grpSp>
        <p:nvGrpSpPr>
          <p:cNvPr id="12" name="Group 253"/>
          <p:cNvGrpSpPr>
            <a:grpSpLocks/>
          </p:cNvGrpSpPr>
          <p:nvPr/>
        </p:nvGrpSpPr>
        <p:grpSpPr bwMode="auto">
          <a:xfrm>
            <a:off x="5334000" y="4626429"/>
            <a:ext cx="357188" cy="333375"/>
            <a:chOff x="476" y="3248"/>
            <a:chExt cx="408" cy="409"/>
          </a:xfrm>
        </p:grpSpPr>
        <p:sp>
          <p:nvSpPr>
            <p:cNvPr id="2093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4" name="AutoShape 255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3" name="Rectangle 218"/>
          <p:cNvSpPr>
            <a:spLocks noChangeArrowheads="1"/>
          </p:cNvSpPr>
          <p:nvPr/>
        </p:nvSpPr>
        <p:spPr bwMode="auto">
          <a:xfrm>
            <a:off x="1251857" y="4789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4" name="Rectangle 220"/>
          <p:cNvSpPr>
            <a:spLocks noChangeArrowheads="1"/>
          </p:cNvSpPr>
          <p:nvPr/>
        </p:nvSpPr>
        <p:spPr bwMode="auto">
          <a:xfrm>
            <a:off x="1251857" y="5116286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5" name="Rectangle 220"/>
          <p:cNvSpPr>
            <a:spLocks noChangeArrowheads="1"/>
          </p:cNvSpPr>
          <p:nvPr/>
        </p:nvSpPr>
        <p:spPr bwMode="auto">
          <a:xfrm>
            <a:off x="1251857" y="4408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3320143" y="3592286"/>
            <a:ext cx="495527" cy="277813"/>
            <a:chOff x="4860" y="4199"/>
            <a:chExt cx="219" cy="229"/>
          </a:xfrm>
        </p:grpSpPr>
        <p:grpSp>
          <p:nvGrpSpPr>
            <p:cNvPr id="14" name="Group 61"/>
            <p:cNvGrpSpPr>
              <a:grpSpLocks/>
            </p:cNvGrpSpPr>
            <p:nvPr/>
          </p:nvGrpSpPr>
          <p:grpSpPr bwMode="auto">
            <a:xfrm>
              <a:off x="4904" y="4218"/>
              <a:ext cx="140" cy="210"/>
              <a:chOff x="1766" y="5636"/>
              <a:chExt cx="240" cy="318"/>
            </a:xfrm>
          </p:grpSpPr>
          <p:grpSp>
            <p:nvGrpSpPr>
              <p:cNvPr id="15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089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0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2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088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39" tIns="45669" rIns="91339" bIns="45669"/>
              <a:lstStyle/>
              <a:p>
                <a:pPr defTabSz="911569"/>
                <a:endParaRPr lang="ru-RU" sz="25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2086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31" tIns="42669" rIns="85331" bIns="42669">
              <a:spAutoFit/>
            </a:bodyPr>
            <a:lstStyle/>
            <a:p>
              <a:pPr algn="ctr" defTabSz="853746" eaLnBrk="0" hangingPunct="0"/>
              <a:r>
                <a:rPr lang="ru-RU" sz="800" b="1" dirty="0">
                  <a:latin typeface="Times New Roman" pitchFamily="18" charset="0"/>
                  <a:cs typeface="Times New Roman" pitchFamily="18" charset="0"/>
                </a:rPr>
                <a:t>ДПО</a:t>
              </a:r>
            </a:p>
          </p:txBody>
        </p:sp>
      </p:grpSp>
      <p:sp>
        <p:nvSpPr>
          <p:cNvPr id="2057" name="Rectangle 167"/>
          <p:cNvSpPr>
            <a:spLocks noChangeArrowheads="1"/>
          </p:cNvSpPr>
          <p:nvPr/>
        </p:nvSpPr>
        <p:spPr bwMode="auto">
          <a:xfrm>
            <a:off x="4027715" y="3810000"/>
            <a:ext cx="517071" cy="282349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6" name="Группа 275"/>
          <p:cNvGrpSpPr>
            <a:grpSpLocks/>
          </p:cNvGrpSpPr>
          <p:nvPr/>
        </p:nvGrpSpPr>
        <p:grpSpPr bwMode="auto">
          <a:xfrm>
            <a:off x="3646715" y="5442858"/>
            <a:ext cx="89581" cy="1001259"/>
            <a:chOff x="6041756" y="8216902"/>
            <a:chExt cx="103323" cy="1186544"/>
          </a:xfrm>
          <a:solidFill>
            <a:srgbClr val="996600"/>
          </a:solidFill>
        </p:grpSpPr>
        <p:sp>
          <p:nvSpPr>
            <p:cNvPr id="2065" name="Rectangle 171"/>
            <p:cNvSpPr>
              <a:spLocks noChangeArrowheads="1"/>
            </p:cNvSpPr>
            <p:nvPr/>
          </p:nvSpPr>
          <p:spPr bwMode="auto">
            <a:xfrm>
              <a:off x="6041757" y="900793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6" name="Rectangle 172"/>
            <p:cNvSpPr>
              <a:spLocks noChangeArrowheads="1"/>
            </p:cNvSpPr>
            <p:nvPr/>
          </p:nvSpPr>
          <p:spPr bwMode="auto">
            <a:xfrm>
              <a:off x="6041757" y="8909054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7" name="Rectangle 173"/>
            <p:cNvSpPr>
              <a:spLocks noChangeArrowheads="1"/>
            </p:cNvSpPr>
            <p:nvPr/>
          </p:nvSpPr>
          <p:spPr bwMode="auto">
            <a:xfrm>
              <a:off x="6041757" y="8711296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8" name="Rectangle 174"/>
            <p:cNvSpPr>
              <a:spLocks noChangeArrowheads="1"/>
            </p:cNvSpPr>
            <p:nvPr/>
          </p:nvSpPr>
          <p:spPr bwMode="auto">
            <a:xfrm>
              <a:off x="6041757" y="8612417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9" name="Rectangle 175"/>
            <p:cNvSpPr>
              <a:spLocks noChangeArrowheads="1"/>
            </p:cNvSpPr>
            <p:nvPr/>
          </p:nvSpPr>
          <p:spPr bwMode="auto">
            <a:xfrm>
              <a:off x="6041757" y="8414660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0" name="Rectangle 176"/>
            <p:cNvSpPr>
              <a:spLocks noChangeArrowheads="1"/>
            </p:cNvSpPr>
            <p:nvPr/>
          </p:nvSpPr>
          <p:spPr bwMode="auto">
            <a:xfrm>
              <a:off x="6041757" y="821690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1" name="Rectangle 199"/>
            <p:cNvSpPr>
              <a:spLocks noChangeArrowheads="1"/>
            </p:cNvSpPr>
            <p:nvPr/>
          </p:nvSpPr>
          <p:spPr bwMode="auto">
            <a:xfrm>
              <a:off x="6041756" y="9304567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2" name="Rectangle 200"/>
            <p:cNvSpPr>
              <a:spLocks noChangeArrowheads="1"/>
            </p:cNvSpPr>
            <p:nvPr/>
          </p:nvSpPr>
          <p:spPr bwMode="auto">
            <a:xfrm>
              <a:off x="6041756" y="9205689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4191000" y="130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3320143" y="1524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2177143" y="1578429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2667000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483429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7</a:t>
            </a:r>
          </a:p>
        </p:txBody>
      </p:sp>
      <p:sp>
        <p:nvSpPr>
          <p:cNvPr id="2064" name="Rectangle 123"/>
          <p:cNvSpPr>
            <a:spLocks noChangeArrowheads="1"/>
          </p:cNvSpPr>
          <p:nvPr/>
        </p:nvSpPr>
        <p:spPr bwMode="auto">
          <a:xfrm>
            <a:off x="3755571" y="2993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3" name="Rectangle 123"/>
          <p:cNvSpPr>
            <a:spLocks noChangeArrowheads="1"/>
          </p:cNvSpPr>
          <p:nvPr/>
        </p:nvSpPr>
        <p:spPr bwMode="auto">
          <a:xfrm>
            <a:off x="2612571" y="2231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4" name="Rectangle 123"/>
          <p:cNvSpPr>
            <a:spLocks noChangeArrowheads="1"/>
          </p:cNvSpPr>
          <p:nvPr/>
        </p:nvSpPr>
        <p:spPr bwMode="auto">
          <a:xfrm>
            <a:off x="4299857" y="2667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9</a:t>
            </a:r>
          </a:p>
        </p:txBody>
      </p:sp>
      <p:sp>
        <p:nvSpPr>
          <p:cNvPr id="5" name="Rectangle 123"/>
          <p:cNvSpPr>
            <a:spLocks noChangeArrowheads="1"/>
          </p:cNvSpPr>
          <p:nvPr/>
        </p:nvSpPr>
        <p:spPr bwMode="auto">
          <a:xfrm>
            <a:off x="4245429" y="6616474"/>
            <a:ext cx="381000" cy="2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37</a:t>
            </a:r>
          </a:p>
        </p:txBody>
      </p:sp>
      <p:sp>
        <p:nvSpPr>
          <p:cNvPr id="6" name="Rectangle 123"/>
          <p:cNvSpPr>
            <a:spLocks noChangeArrowheads="1"/>
          </p:cNvSpPr>
          <p:nvPr/>
        </p:nvSpPr>
        <p:spPr bwMode="auto">
          <a:xfrm>
            <a:off x="3537857" y="6422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7" name="Rectangle 123"/>
          <p:cNvSpPr>
            <a:spLocks noChangeArrowheads="1"/>
          </p:cNvSpPr>
          <p:nvPr/>
        </p:nvSpPr>
        <p:spPr bwMode="auto">
          <a:xfrm>
            <a:off x="3918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24</a:t>
            </a:r>
          </a:p>
        </p:txBody>
      </p:sp>
      <p:sp>
        <p:nvSpPr>
          <p:cNvPr id="8" name="Rectangle 123"/>
          <p:cNvSpPr>
            <a:spLocks noChangeArrowheads="1"/>
          </p:cNvSpPr>
          <p:nvPr/>
        </p:nvSpPr>
        <p:spPr bwMode="auto">
          <a:xfrm>
            <a:off x="272143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9" name="Rectangle 123"/>
          <p:cNvSpPr>
            <a:spLocks noChangeArrowheads="1"/>
          </p:cNvSpPr>
          <p:nvPr/>
        </p:nvSpPr>
        <p:spPr bwMode="auto">
          <a:xfrm>
            <a:off x="0" y="4735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10" name="Rectangle 123"/>
          <p:cNvSpPr>
            <a:spLocks noChangeArrowheads="1"/>
          </p:cNvSpPr>
          <p:nvPr/>
        </p:nvSpPr>
        <p:spPr bwMode="auto">
          <a:xfrm>
            <a:off x="489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3" name="Rectangle 123"/>
          <p:cNvSpPr>
            <a:spLocks noChangeArrowheads="1"/>
          </p:cNvSpPr>
          <p:nvPr/>
        </p:nvSpPr>
        <p:spPr bwMode="auto">
          <a:xfrm>
            <a:off x="0" y="4354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4" name="Rectangle 123"/>
          <p:cNvSpPr>
            <a:spLocks noChangeArrowheads="1"/>
          </p:cNvSpPr>
          <p:nvPr/>
        </p:nvSpPr>
        <p:spPr bwMode="auto">
          <a:xfrm>
            <a:off x="1578429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75" name="Rectangle 123"/>
          <p:cNvSpPr>
            <a:spLocks noChangeArrowheads="1"/>
          </p:cNvSpPr>
          <p:nvPr/>
        </p:nvSpPr>
        <p:spPr bwMode="auto">
          <a:xfrm>
            <a:off x="1251857" y="511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6</a:t>
            </a:r>
          </a:p>
        </p:txBody>
      </p:sp>
      <p:sp>
        <p:nvSpPr>
          <p:cNvPr id="2076" name="Rectangle 123"/>
          <p:cNvSpPr>
            <a:spLocks noChangeArrowheads="1"/>
          </p:cNvSpPr>
          <p:nvPr/>
        </p:nvSpPr>
        <p:spPr bwMode="auto">
          <a:xfrm>
            <a:off x="1306286" y="4463143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7" name="Rectangle 123"/>
          <p:cNvSpPr>
            <a:spLocks noChangeArrowheads="1"/>
          </p:cNvSpPr>
          <p:nvPr/>
        </p:nvSpPr>
        <p:spPr bwMode="auto">
          <a:xfrm>
            <a:off x="1741714" y="5769429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15</a:t>
            </a:r>
          </a:p>
        </p:txBody>
      </p:sp>
      <p:sp>
        <p:nvSpPr>
          <p:cNvPr id="2078" name="Rectangle 123"/>
          <p:cNvSpPr>
            <a:spLocks noChangeArrowheads="1"/>
          </p:cNvSpPr>
          <p:nvPr/>
        </p:nvSpPr>
        <p:spPr bwMode="auto">
          <a:xfrm>
            <a:off x="1796143" y="4517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79" name="Rectangle 123"/>
          <p:cNvSpPr>
            <a:spLocks noChangeArrowheads="1"/>
          </p:cNvSpPr>
          <p:nvPr/>
        </p:nvSpPr>
        <p:spPr bwMode="auto">
          <a:xfrm>
            <a:off x="7837714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53</a:t>
            </a:r>
          </a:p>
        </p:txBody>
      </p:sp>
      <p:sp>
        <p:nvSpPr>
          <p:cNvPr id="2080" name="Rectangle 123"/>
          <p:cNvSpPr>
            <a:spLocks noChangeArrowheads="1"/>
          </p:cNvSpPr>
          <p:nvPr/>
        </p:nvSpPr>
        <p:spPr bwMode="auto">
          <a:xfrm>
            <a:off x="7347857" y="4408714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2081" name="Прямоугольник 266"/>
          <p:cNvSpPr>
            <a:spLocks noChangeArrowheads="1"/>
          </p:cNvSpPr>
          <p:nvPr/>
        </p:nvSpPr>
        <p:spPr bwMode="auto">
          <a:xfrm>
            <a:off x="3864429" y="3701143"/>
            <a:ext cx="1088571" cy="2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1300" dirty="0">
                <a:solidFill>
                  <a:srgbClr val="000000"/>
                </a:solidFill>
              </a:rPr>
              <a:t>   церковь</a:t>
            </a:r>
          </a:p>
        </p:txBody>
      </p:sp>
      <p:cxnSp>
        <p:nvCxnSpPr>
          <p:cNvPr id="2082" name="Прямая соединительная линия 268"/>
          <p:cNvCxnSpPr>
            <a:cxnSpLocks noChangeShapeType="1"/>
          </p:cNvCxnSpPr>
          <p:nvPr/>
        </p:nvCxnSpPr>
        <p:spPr bwMode="auto">
          <a:xfrm rot="5400000">
            <a:off x="2748644" y="2530929"/>
            <a:ext cx="272143" cy="22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3" name="Прямая соединительная линия 270"/>
          <p:cNvCxnSpPr>
            <a:cxnSpLocks noChangeShapeType="1"/>
          </p:cNvCxnSpPr>
          <p:nvPr/>
        </p:nvCxnSpPr>
        <p:spPr bwMode="auto">
          <a:xfrm rot="5400000">
            <a:off x="2803072" y="2530929"/>
            <a:ext cx="272143" cy="22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84" name="TextBox 272"/>
          <p:cNvSpPr txBox="1">
            <a:spLocks noChangeArrowheads="1"/>
          </p:cNvSpPr>
          <p:nvPr/>
        </p:nvSpPr>
        <p:spPr bwMode="auto">
          <a:xfrm>
            <a:off x="2068286" y="2394858"/>
            <a:ext cx="816429" cy="2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600" dirty="0"/>
              <a:t>                      администрация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2000233" y="2500306"/>
            <a:ext cx="550072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 территории сельского поселения сети                   газоснабжения нет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>
            <a:grpSpLocks/>
          </p:cNvGrpSpPr>
          <p:nvPr/>
        </p:nvGrpSpPr>
        <p:grpSpPr bwMode="auto">
          <a:xfrm>
            <a:off x="257092" y="857232"/>
            <a:ext cx="8886908" cy="5769429"/>
            <a:chOff x="228601" y="380996"/>
            <a:chExt cx="9175648" cy="6500720"/>
          </a:xfrm>
        </p:grpSpPr>
        <p:sp>
          <p:nvSpPr>
            <p:cNvPr id="2095" name="Rectangle 65"/>
            <p:cNvSpPr>
              <a:spLocks noChangeArrowheads="1"/>
            </p:cNvSpPr>
            <p:nvPr/>
          </p:nvSpPr>
          <p:spPr bwMode="auto">
            <a:xfrm>
              <a:off x="228601" y="557163"/>
              <a:ext cx="8915417" cy="632455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96" name="Line 4"/>
            <p:cNvSpPr>
              <a:spLocks noChangeShapeType="1"/>
            </p:cNvSpPr>
            <p:nvPr/>
          </p:nvSpPr>
          <p:spPr bwMode="auto">
            <a:xfrm>
              <a:off x="2133605" y="533396"/>
              <a:ext cx="22098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Line 8"/>
            <p:cNvSpPr>
              <a:spLocks noChangeShapeType="1"/>
            </p:cNvSpPr>
            <p:nvPr/>
          </p:nvSpPr>
          <p:spPr bwMode="auto">
            <a:xfrm>
              <a:off x="4343409" y="533396"/>
              <a:ext cx="0" cy="1066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Line 9"/>
            <p:cNvSpPr>
              <a:spLocks noChangeShapeType="1"/>
            </p:cNvSpPr>
            <p:nvPr/>
          </p:nvSpPr>
          <p:spPr bwMode="auto">
            <a:xfrm>
              <a:off x="2139298" y="733629"/>
              <a:ext cx="20570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9" name="Line 10"/>
            <p:cNvSpPr>
              <a:spLocks noChangeShapeType="1"/>
            </p:cNvSpPr>
            <p:nvPr/>
          </p:nvSpPr>
          <p:spPr bwMode="auto">
            <a:xfrm>
              <a:off x="4191008" y="685794"/>
              <a:ext cx="0" cy="914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Line 11"/>
            <p:cNvSpPr>
              <a:spLocks noChangeShapeType="1"/>
            </p:cNvSpPr>
            <p:nvPr/>
          </p:nvSpPr>
          <p:spPr bwMode="auto">
            <a:xfrm flipH="1">
              <a:off x="609602" y="1600188"/>
              <a:ext cx="3581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Line 12"/>
            <p:cNvSpPr>
              <a:spLocks noChangeShapeType="1"/>
            </p:cNvSpPr>
            <p:nvPr/>
          </p:nvSpPr>
          <p:spPr bwMode="auto">
            <a:xfrm>
              <a:off x="4343409" y="1600188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Line 13"/>
            <p:cNvSpPr>
              <a:spLocks noChangeShapeType="1"/>
            </p:cNvSpPr>
            <p:nvPr/>
          </p:nvSpPr>
          <p:spPr bwMode="auto">
            <a:xfrm>
              <a:off x="609602" y="1752587"/>
              <a:ext cx="11430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Line 14"/>
            <p:cNvSpPr>
              <a:spLocks noChangeShapeType="1"/>
            </p:cNvSpPr>
            <p:nvPr/>
          </p:nvSpPr>
          <p:spPr bwMode="auto">
            <a:xfrm>
              <a:off x="17526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Line 16"/>
            <p:cNvSpPr>
              <a:spLocks noChangeShapeType="1"/>
            </p:cNvSpPr>
            <p:nvPr/>
          </p:nvSpPr>
          <p:spPr bwMode="auto">
            <a:xfrm>
              <a:off x="19050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Line 17"/>
            <p:cNvSpPr>
              <a:spLocks noChangeShapeType="1"/>
            </p:cNvSpPr>
            <p:nvPr/>
          </p:nvSpPr>
          <p:spPr bwMode="auto">
            <a:xfrm>
              <a:off x="1970707" y="179026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6" name="Line 18"/>
            <p:cNvSpPr>
              <a:spLocks noChangeShapeType="1"/>
            </p:cNvSpPr>
            <p:nvPr/>
          </p:nvSpPr>
          <p:spPr bwMode="auto">
            <a:xfrm>
              <a:off x="4343409" y="1752587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Line 19"/>
            <p:cNvSpPr>
              <a:spLocks noChangeShapeType="1"/>
            </p:cNvSpPr>
            <p:nvPr/>
          </p:nvSpPr>
          <p:spPr bwMode="auto">
            <a:xfrm>
              <a:off x="4191008" y="1752587"/>
              <a:ext cx="0" cy="533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Line 20"/>
            <p:cNvSpPr>
              <a:spLocks noChangeShapeType="1"/>
            </p:cNvSpPr>
            <p:nvPr/>
          </p:nvSpPr>
          <p:spPr bwMode="auto">
            <a:xfrm>
              <a:off x="4343409" y="1752587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Line 21"/>
            <p:cNvSpPr>
              <a:spLocks noChangeShapeType="1"/>
            </p:cNvSpPr>
            <p:nvPr/>
          </p:nvSpPr>
          <p:spPr bwMode="auto">
            <a:xfrm flipH="1">
              <a:off x="2667006" y="2285982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Line 23"/>
            <p:cNvSpPr>
              <a:spLocks noChangeShapeType="1"/>
            </p:cNvSpPr>
            <p:nvPr/>
          </p:nvSpPr>
          <p:spPr bwMode="auto">
            <a:xfrm>
              <a:off x="2667006" y="2438381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Line 24"/>
            <p:cNvSpPr>
              <a:spLocks noChangeShapeType="1"/>
            </p:cNvSpPr>
            <p:nvPr/>
          </p:nvSpPr>
          <p:spPr bwMode="auto">
            <a:xfrm>
              <a:off x="4191008" y="2438381"/>
              <a:ext cx="0" cy="1219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Line 25"/>
            <p:cNvSpPr>
              <a:spLocks noChangeShapeType="1"/>
            </p:cNvSpPr>
            <p:nvPr/>
          </p:nvSpPr>
          <p:spPr bwMode="auto">
            <a:xfrm>
              <a:off x="4343409" y="3657572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Line 26"/>
            <p:cNvSpPr>
              <a:spLocks noChangeShapeType="1"/>
            </p:cNvSpPr>
            <p:nvPr/>
          </p:nvSpPr>
          <p:spPr bwMode="auto">
            <a:xfrm>
              <a:off x="4387224" y="3845623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Line 27"/>
            <p:cNvSpPr>
              <a:spLocks noChangeShapeType="1"/>
            </p:cNvSpPr>
            <p:nvPr/>
          </p:nvSpPr>
          <p:spPr bwMode="auto">
            <a:xfrm>
              <a:off x="4343409" y="3809970"/>
              <a:ext cx="0" cy="990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Line 28"/>
            <p:cNvSpPr>
              <a:spLocks noChangeShapeType="1"/>
            </p:cNvSpPr>
            <p:nvPr/>
          </p:nvSpPr>
          <p:spPr bwMode="auto">
            <a:xfrm>
              <a:off x="4191008" y="3809970"/>
              <a:ext cx="0" cy="28955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Line 29"/>
            <p:cNvSpPr>
              <a:spLocks noChangeShapeType="1"/>
            </p:cNvSpPr>
            <p:nvPr/>
          </p:nvSpPr>
          <p:spPr bwMode="auto">
            <a:xfrm>
              <a:off x="4343409" y="4800563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Line 30"/>
            <p:cNvSpPr>
              <a:spLocks noChangeShapeType="1"/>
            </p:cNvSpPr>
            <p:nvPr/>
          </p:nvSpPr>
          <p:spPr bwMode="auto">
            <a:xfrm>
              <a:off x="4343409" y="4952962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Line 31"/>
            <p:cNvSpPr>
              <a:spLocks noChangeShapeType="1"/>
            </p:cNvSpPr>
            <p:nvPr/>
          </p:nvSpPr>
          <p:spPr bwMode="auto">
            <a:xfrm>
              <a:off x="4343409" y="4952961"/>
              <a:ext cx="0" cy="1752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Line 32"/>
            <p:cNvSpPr>
              <a:spLocks noChangeShapeType="1"/>
            </p:cNvSpPr>
            <p:nvPr/>
          </p:nvSpPr>
          <p:spPr bwMode="auto">
            <a:xfrm flipH="1">
              <a:off x="228601" y="3657571"/>
              <a:ext cx="3962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Line 33"/>
            <p:cNvSpPr>
              <a:spLocks noChangeShapeType="1"/>
            </p:cNvSpPr>
            <p:nvPr/>
          </p:nvSpPr>
          <p:spPr bwMode="auto">
            <a:xfrm flipH="1">
              <a:off x="1905004" y="380997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Line 34"/>
            <p:cNvSpPr>
              <a:spLocks noChangeShapeType="1"/>
            </p:cNvSpPr>
            <p:nvPr/>
          </p:nvSpPr>
          <p:spPr bwMode="auto">
            <a:xfrm>
              <a:off x="19050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Line 35"/>
            <p:cNvSpPr>
              <a:spLocks noChangeShapeType="1"/>
            </p:cNvSpPr>
            <p:nvPr/>
          </p:nvSpPr>
          <p:spPr bwMode="auto">
            <a:xfrm>
              <a:off x="16764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36"/>
            <p:cNvSpPr>
              <a:spLocks noChangeShapeType="1"/>
            </p:cNvSpPr>
            <p:nvPr/>
          </p:nvSpPr>
          <p:spPr bwMode="auto">
            <a:xfrm flipH="1">
              <a:off x="762002" y="3809970"/>
              <a:ext cx="914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37"/>
            <p:cNvSpPr>
              <a:spLocks noChangeShapeType="1"/>
            </p:cNvSpPr>
            <p:nvPr/>
          </p:nvSpPr>
          <p:spPr bwMode="auto">
            <a:xfrm>
              <a:off x="7620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38"/>
            <p:cNvSpPr>
              <a:spLocks noChangeShapeType="1"/>
            </p:cNvSpPr>
            <p:nvPr/>
          </p:nvSpPr>
          <p:spPr bwMode="auto">
            <a:xfrm>
              <a:off x="6096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39"/>
            <p:cNvSpPr>
              <a:spLocks noChangeShapeType="1"/>
            </p:cNvSpPr>
            <p:nvPr/>
          </p:nvSpPr>
          <p:spPr bwMode="auto">
            <a:xfrm flipH="1">
              <a:off x="228601" y="3809970"/>
              <a:ext cx="3810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Text Box 41"/>
            <p:cNvSpPr txBox="1">
              <a:spLocks noChangeArrowheads="1"/>
            </p:cNvSpPr>
            <p:nvPr/>
          </p:nvSpPr>
          <p:spPr bwMode="auto">
            <a:xfrm>
              <a:off x="2364086" y="557154"/>
              <a:ext cx="94538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>
                  <a:latin typeface="Verdana" pitchFamily="34" charset="0"/>
                </a:rPr>
                <a:t>Ул.Молодёжная</a:t>
              </a:r>
            </a:p>
          </p:txBody>
        </p:sp>
        <p:sp>
          <p:nvSpPr>
            <p:cNvPr id="2128" name="Text Box 42"/>
            <p:cNvSpPr txBox="1">
              <a:spLocks noChangeArrowheads="1"/>
            </p:cNvSpPr>
            <p:nvPr/>
          </p:nvSpPr>
          <p:spPr bwMode="auto">
            <a:xfrm>
              <a:off x="826772" y="1537971"/>
              <a:ext cx="834495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в  Чистоозёрное</a:t>
              </a:r>
            </a:p>
          </p:txBody>
        </p:sp>
        <p:sp>
          <p:nvSpPr>
            <p:cNvPr id="2129" name="Line 43"/>
            <p:cNvSpPr>
              <a:spLocks noChangeShapeType="1"/>
            </p:cNvSpPr>
            <p:nvPr/>
          </p:nvSpPr>
          <p:spPr bwMode="auto">
            <a:xfrm flipH="1" flipV="1">
              <a:off x="228601" y="1676387"/>
              <a:ext cx="6096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0" name="Text Box 44"/>
            <p:cNvSpPr txBox="1">
              <a:spLocks noChangeArrowheads="1"/>
            </p:cNvSpPr>
            <p:nvPr/>
          </p:nvSpPr>
          <p:spPr bwMode="auto">
            <a:xfrm>
              <a:off x="2971807" y="2209783"/>
              <a:ext cx="657400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Зелёная</a:t>
              </a:r>
            </a:p>
          </p:txBody>
        </p:sp>
        <p:sp>
          <p:nvSpPr>
            <p:cNvPr id="2131" name="Text Box 45"/>
            <p:cNvSpPr txBox="1">
              <a:spLocks noChangeArrowheads="1"/>
            </p:cNvSpPr>
            <p:nvPr/>
          </p:nvSpPr>
          <p:spPr bwMode="auto">
            <a:xfrm rot="16200000">
              <a:off x="3475053" y="3478094"/>
              <a:ext cx="1523988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Ул. Центральная</a:t>
              </a:r>
            </a:p>
          </p:txBody>
        </p:sp>
        <p:sp>
          <p:nvSpPr>
            <p:cNvPr id="2132" name="Text Box 46"/>
            <p:cNvSpPr txBox="1">
              <a:spLocks noChangeArrowheads="1"/>
            </p:cNvSpPr>
            <p:nvPr/>
          </p:nvSpPr>
          <p:spPr bwMode="auto">
            <a:xfrm>
              <a:off x="4953010" y="3581372"/>
              <a:ext cx="73684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Школьная</a:t>
              </a:r>
            </a:p>
          </p:txBody>
        </p:sp>
        <p:sp>
          <p:nvSpPr>
            <p:cNvPr id="2133" name="Text Box 47"/>
            <p:cNvSpPr txBox="1">
              <a:spLocks noChangeArrowheads="1"/>
            </p:cNvSpPr>
            <p:nvPr/>
          </p:nvSpPr>
          <p:spPr bwMode="auto">
            <a:xfrm>
              <a:off x="4648210" y="4724364"/>
              <a:ext cx="617678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Южная</a:t>
              </a:r>
            </a:p>
          </p:txBody>
        </p:sp>
        <p:sp>
          <p:nvSpPr>
            <p:cNvPr id="2134" name="Text Box 48"/>
            <p:cNvSpPr txBox="1">
              <a:spLocks noChangeArrowheads="1"/>
            </p:cNvSpPr>
            <p:nvPr/>
          </p:nvSpPr>
          <p:spPr bwMode="auto">
            <a:xfrm rot="16200000">
              <a:off x="320412" y="4443286"/>
              <a:ext cx="670457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Лесная</a:t>
              </a:r>
            </a:p>
          </p:txBody>
        </p:sp>
        <p:sp>
          <p:nvSpPr>
            <p:cNvPr id="2135" name="Text Box 49"/>
            <p:cNvSpPr txBox="1">
              <a:spLocks noChangeArrowheads="1"/>
            </p:cNvSpPr>
            <p:nvPr/>
          </p:nvSpPr>
          <p:spPr bwMode="auto">
            <a:xfrm rot="16200000">
              <a:off x="1454382" y="4385344"/>
              <a:ext cx="688519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Ул.Степная</a:t>
              </a:r>
            </a:p>
          </p:txBody>
        </p:sp>
        <p:sp>
          <p:nvSpPr>
            <p:cNvPr id="2136" name="Rectangle 60"/>
            <p:cNvSpPr>
              <a:spLocks noChangeArrowheads="1"/>
            </p:cNvSpPr>
            <p:nvPr/>
          </p:nvSpPr>
          <p:spPr bwMode="auto">
            <a:xfrm>
              <a:off x="39624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61"/>
            <p:cNvSpPr>
              <a:spLocks noChangeArrowheads="1"/>
            </p:cNvSpPr>
            <p:nvPr/>
          </p:nvSpPr>
          <p:spPr bwMode="auto">
            <a:xfrm>
              <a:off x="38862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62"/>
            <p:cNvSpPr>
              <a:spLocks noChangeArrowheads="1"/>
            </p:cNvSpPr>
            <p:nvPr/>
          </p:nvSpPr>
          <p:spPr bwMode="auto">
            <a:xfrm>
              <a:off x="36576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63"/>
            <p:cNvSpPr>
              <a:spLocks noChangeArrowheads="1"/>
            </p:cNvSpPr>
            <p:nvPr/>
          </p:nvSpPr>
          <p:spPr bwMode="auto">
            <a:xfrm>
              <a:off x="34290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64"/>
            <p:cNvSpPr>
              <a:spLocks noChangeArrowheads="1"/>
            </p:cNvSpPr>
            <p:nvPr/>
          </p:nvSpPr>
          <p:spPr bwMode="auto">
            <a:xfrm>
              <a:off x="33528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65"/>
            <p:cNvSpPr>
              <a:spLocks noChangeArrowheads="1"/>
            </p:cNvSpPr>
            <p:nvPr/>
          </p:nvSpPr>
          <p:spPr bwMode="auto">
            <a:xfrm>
              <a:off x="3124206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66"/>
            <p:cNvSpPr>
              <a:spLocks noChangeArrowheads="1"/>
            </p:cNvSpPr>
            <p:nvPr/>
          </p:nvSpPr>
          <p:spPr bwMode="auto">
            <a:xfrm>
              <a:off x="3048007" y="38099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67"/>
            <p:cNvSpPr>
              <a:spLocks noChangeArrowheads="1"/>
            </p:cNvSpPr>
            <p:nvPr/>
          </p:nvSpPr>
          <p:spPr bwMode="auto">
            <a:xfrm>
              <a:off x="38100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68"/>
            <p:cNvSpPr>
              <a:spLocks noChangeArrowheads="1"/>
            </p:cNvSpPr>
            <p:nvPr/>
          </p:nvSpPr>
          <p:spPr bwMode="auto">
            <a:xfrm>
              <a:off x="37338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69"/>
            <p:cNvSpPr>
              <a:spLocks noChangeArrowheads="1"/>
            </p:cNvSpPr>
            <p:nvPr/>
          </p:nvSpPr>
          <p:spPr bwMode="auto">
            <a:xfrm>
              <a:off x="3429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70"/>
            <p:cNvSpPr>
              <a:spLocks noChangeArrowheads="1"/>
            </p:cNvSpPr>
            <p:nvPr/>
          </p:nvSpPr>
          <p:spPr bwMode="auto">
            <a:xfrm>
              <a:off x="33528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71"/>
            <p:cNvSpPr>
              <a:spLocks noChangeArrowheads="1"/>
            </p:cNvSpPr>
            <p:nvPr/>
          </p:nvSpPr>
          <p:spPr bwMode="auto">
            <a:xfrm>
              <a:off x="3124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72"/>
            <p:cNvSpPr>
              <a:spLocks noChangeArrowheads="1"/>
            </p:cNvSpPr>
            <p:nvPr/>
          </p:nvSpPr>
          <p:spPr bwMode="auto">
            <a:xfrm>
              <a:off x="3048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73"/>
            <p:cNvSpPr>
              <a:spLocks noChangeArrowheads="1"/>
            </p:cNvSpPr>
            <p:nvPr/>
          </p:nvSpPr>
          <p:spPr bwMode="auto">
            <a:xfrm>
              <a:off x="2743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74"/>
            <p:cNvSpPr>
              <a:spLocks noChangeArrowheads="1"/>
            </p:cNvSpPr>
            <p:nvPr/>
          </p:nvSpPr>
          <p:spPr bwMode="auto">
            <a:xfrm>
              <a:off x="26670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75"/>
            <p:cNvSpPr>
              <a:spLocks noChangeArrowheads="1"/>
            </p:cNvSpPr>
            <p:nvPr/>
          </p:nvSpPr>
          <p:spPr bwMode="auto">
            <a:xfrm>
              <a:off x="4495810" y="13715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76"/>
            <p:cNvSpPr>
              <a:spLocks noChangeArrowheads="1"/>
            </p:cNvSpPr>
            <p:nvPr/>
          </p:nvSpPr>
          <p:spPr bwMode="auto">
            <a:xfrm>
              <a:off x="4495810" y="14477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77"/>
            <p:cNvSpPr>
              <a:spLocks noChangeArrowheads="1"/>
            </p:cNvSpPr>
            <p:nvPr/>
          </p:nvSpPr>
          <p:spPr bwMode="auto">
            <a:xfrm>
              <a:off x="4495810" y="11429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78"/>
            <p:cNvSpPr>
              <a:spLocks noChangeArrowheads="1"/>
            </p:cNvSpPr>
            <p:nvPr/>
          </p:nvSpPr>
          <p:spPr bwMode="auto">
            <a:xfrm>
              <a:off x="4495810" y="12191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79"/>
            <p:cNvSpPr>
              <a:spLocks noChangeArrowheads="1"/>
            </p:cNvSpPr>
            <p:nvPr/>
          </p:nvSpPr>
          <p:spPr bwMode="auto">
            <a:xfrm>
              <a:off x="4495810" y="91439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81"/>
            <p:cNvSpPr>
              <a:spLocks noChangeArrowheads="1"/>
            </p:cNvSpPr>
            <p:nvPr/>
          </p:nvSpPr>
          <p:spPr bwMode="auto">
            <a:xfrm>
              <a:off x="4495810" y="99059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" name="Rectangle 82"/>
            <p:cNvSpPr>
              <a:spLocks noChangeArrowheads="1"/>
            </p:cNvSpPr>
            <p:nvPr/>
          </p:nvSpPr>
          <p:spPr bwMode="auto">
            <a:xfrm>
              <a:off x="4495810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83"/>
            <p:cNvSpPr>
              <a:spLocks noChangeArrowheads="1"/>
            </p:cNvSpPr>
            <p:nvPr/>
          </p:nvSpPr>
          <p:spPr bwMode="auto">
            <a:xfrm>
              <a:off x="4495810" y="6857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84"/>
            <p:cNvSpPr>
              <a:spLocks noChangeArrowheads="1"/>
            </p:cNvSpPr>
            <p:nvPr/>
          </p:nvSpPr>
          <p:spPr bwMode="auto">
            <a:xfrm>
              <a:off x="2667006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85"/>
            <p:cNvSpPr>
              <a:spLocks noChangeArrowheads="1"/>
            </p:cNvSpPr>
            <p:nvPr/>
          </p:nvSpPr>
          <p:spPr bwMode="auto">
            <a:xfrm rot="5400000">
              <a:off x="2874357" y="1981585"/>
              <a:ext cx="398102" cy="1458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86"/>
            <p:cNvSpPr>
              <a:spLocks noChangeArrowheads="1"/>
            </p:cNvSpPr>
            <p:nvPr/>
          </p:nvSpPr>
          <p:spPr bwMode="auto">
            <a:xfrm>
              <a:off x="3581408" y="2057384"/>
              <a:ext cx="381001" cy="152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88"/>
            <p:cNvSpPr>
              <a:spLocks noChangeArrowheads="1"/>
            </p:cNvSpPr>
            <p:nvPr/>
          </p:nvSpPr>
          <p:spPr bwMode="auto">
            <a:xfrm>
              <a:off x="1219203" y="2819377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89"/>
            <p:cNvSpPr>
              <a:spLocks noChangeArrowheads="1"/>
            </p:cNvSpPr>
            <p:nvPr/>
          </p:nvSpPr>
          <p:spPr bwMode="auto">
            <a:xfrm>
              <a:off x="1219203" y="2362181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91"/>
            <p:cNvSpPr>
              <a:spLocks noChangeArrowheads="1"/>
            </p:cNvSpPr>
            <p:nvPr/>
          </p:nvSpPr>
          <p:spPr bwMode="auto">
            <a:xfrm>
              <a:off x="685802" y="2133583"/>
              <a:ext cx="228601" cy="533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92"/>
            <p:cNvSpPr>
              <a:spLocks noChangeArrowheads="1"/>
            </p:cNvSpPr>
            <p:nvPr/>
          </p:nvSpPr>
          <p:spPr bwMode="auto">
            <a:xfrm>
              <a:off x="28194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93"/>
            <p:cNvSpPr>
              <a:spLocks noChangeArrowheads="1"/>
            </p:cNvSpPr>
            <p:nvPr/>
          </p:nvSpPr>
          <p:spPr bwMode="auto">
            <a:xfrm>
              <a:off x="28956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94"/>
            <p:cNvSpPr>
              <a:spLocks noChangeArrowheads="1"/>
            </p:cNvSpPr>
            <p:nvPr/>
          </p:nvSpPr>
          <p:spPr bwMode="auto">
            <a:xfrm>
              <a:off x="31242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95"/>
            <p:cNvSpPr>
              <a:spLocks noChangeArrowheads="1"/>
            </p:cNvSpPr>
            <p:nvPr/>
          </p:nvSpPr>
          <p:spPr bwMode="auto">
            <a:xfrm>
              <a:off x="33528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96"/>
            <p:cNvSpPr>
              <a:spLocks noChangeArrowheads="1"/>
            </p:cNvSpPr>
            <p:nvPr/>
          </p:nvSpPr>
          <p:spPr bwMode="auto">
            <a:xfrm>
              <a:off x="4038608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97"/>
            <p:cNvSpPr>
              <a:spLocks noChangeArrowheads="1"/>
            </p:cNvSpPr>
            <p:nvPr/>
          </p:nvSpPr>
          <p:spPr bwMode="auto">
            <a:xfrm>
              <a:off x="4038608" y="25145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Text Box 99"/>
            <p:cNvSpPr txBox="1">
              <a:spLocks noChangeArrowheads="1"/>
            </p:cNvSpPr>
            <p:nvPr/>
          </p:nvSpPr>
          <p:spPr bwMode="auto">
            <a:xfrm>
              <a:off x="3352807" y="1828785"/>
              <a:ext cx="634229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Клуб 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172" name="Text Box 102"/>
            <p:cNvSpPr txBox="1">
              <a:spLocks noChangeArrowheads="1"/>
            </p:cNvSpPr>
            <p:nvPr/>
          </p:nvSpPr>
          <p:spPr bwMode="auto">
            <a:xfrm rot="16200000">
              <a:off x="1311576" y="2646249"/>
              <a:ext cx="516932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гаражи</a:t>
              </a:r>
            </a:p>
          </p:txBody>
        </p:sp>
        <p:sp>
          <p:nvSpPr>
            <p:cNvPr id="2173" name="Text Box 103"/>
            <p:cNvSpPr txBox="1">
              <a:spLocks noChangeArrowheads="1"/>
            </p:cNvSpPr>
            <p:nvPr/>
          </p:nvSpPr>
          <p:spPr bwMode="auto">
            <a:xfrm rot="16200000">
              <a:off x="580278" y="2304941"/>
              <a:ext cx="455521" cy="20655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174" name="Text Box 104"/>
            <p:cNvSpPr txBox="1">
              <a:spLocks noChangeArrowheads="1"/>
            </p:cNvSpPr>
            <p:nvPr/>
          </p:nvSpPr>
          <p:spPr bwMode="auto">
            <a:xfrm rot="16200000">
              <a:off x="1046365" y="1870687"/>
              <a:ext cx="620317" cy="3813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ртм</a:t>
              </a:r>
            </a:p>
          </p:txBody>
        </p:sp>
        <p:sp>
          <p:nvSpPr>
            <p:cNvPr id="2175" name="Rectangle 105"/>
            <p:cNvSpPr>
              <a:spLocks noChangeArrowheads="1"/>
            </p:cNvSpPr>
            <p:nvPr/>
          </p:nvSpPr>
          <p:spPr bwMode="auto">
            <a:xfrm>
              <a:off x="4038608" y="27431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06"/>
            <p:cNvSpPr>
              <a:spLocks noChangeArrowheads="1"/>
            </p:cNvSpPr>
            <p:nvPr/>
          </p:nvSpPr>
          <p:spPr bwMode="auto">
            <a:xfrm>
              <a:off x="4038608" y="28955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07"/>
            <p:cNvSpPr>
              <a:spLocks noChangeArrowheads="1"/>
            </p:cNvSpPr>
            <p:nvPr/>
          </p:nvSpPr>
          <p:spPr bwMode="auto">
            <a:xfrm>
              <a:off x="4038608" y="30479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08"/>
            <p:cNvSpPr>
              <a:spLocks noChangeArrowheads="1"/>
            </p:cNvSpPr>
            <p:nvPr/>
          </p:nvSpPr>
          <p:spPr bwMode="auto">
            <a:xfrm>
              <a:off x="4038608" y="32003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09"/>
            <p:cNvSpPr>
              <a:spLocks noChangeArrowheads="1"/>
            </p:cNvSpPr>
            <p:nvPr/>
          </p:nvSpPr>
          <p:spPr bwMode="auto">
            <a:xfrm>
              <a:off x="4572010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10"/>
            <p:cNvSpPr>
              <a:spLocks noChangeArrowheads="1"/>
            </p:cNvSpPr>
            <p:nvPr/>
          </p:nvSpPr>
          <p:spPr bwMode="auto">
            <a:xfrm>
              <a:off x="4572010" y="22097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11"/>
            <p:cNvSpPr>
              <a:spLocks noChangeArrowheads="1"/>
            </p:cNvSpPr>
            <p:nvPr/>
          </p:nvSpPr>
          <p:spPr bwMode="auto">
            <a:xfrm>
              <a:off x="4572010" y="243838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12"/>
            <p:cNvSpPr>
              <a:spLocks noChangeArrowheads="1"/>
            </p:cNvSpPr>
            <p:nvPr/>
          </p:nvSpPr>
          <p:spPr bwMode="auto">
            <a:xfrm>
              <a:off x="4572010" y="251458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13"/>
            <p:cNvSpPr>
              <a:spLocks noChangeArrowheads="1"/>
            </p:cNvSpPr>
            <p:nvPr/>
          </p:nvSpPr>
          <p:spPr bwMode="auto">
            <a:xfrm>
              <a:off x="4572010" y="26669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14"/>
            <p:cNvSpPr>
              <a:spLocks noChangeArrowheads="1"/>
            </p:cNvSpPr>
            <p:nvPr/>
          </p:nvSpPr>
          <p:spPr bwMode="auto">
            <a:xfrm>
              <a:off x="4572010" y="27431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Rectangle 115"/>
            <p:cNvSpPr>
              <a:spLocks noChangeArrowheads="1"/>
            </p:cNvSpPr>
            <p:nvPr/>
          </p:nvSpPr>
          <p:spPr bwMode="auto">
            <a:xfrm>
              <a:off x="4572010" y="28955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6" name="Rectangle 116"/>
            <p:cNvSpPr>
              <a:spLocks noChangeArrowheads="1"/>
            </p:cNvSpPr>
            <p:nvPr/>
          </p:nvSpPr>
          <p:spPr bwMode="auto">
            <a:xfrm>
              <a:off x="4572010" y="29717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7" name="Rectangle 117"/>
            <p:cNvSpPr>
              <a:spLocks noChangeArrowheads="1"/>
            </p:cNvSpPr>
            <p:nvPr/>
          </p:nvSpPr>
          <p:spPr bwMode="auto">
            <a:xfrm>
              <a:off x="4572010" y="31241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8" name="Rectangle 118"/>
            <p:cNvSpPr>
              <a:spLocks noChangeArrowheads="1"/>
            </p:cNvSpPr>
            <p:nvPr/>
          </p:nvSpPr>
          <p:spPr bwMode="auto">
            <a:xfrm>
              <a:off x="4572010" y="32003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Rectangle 120"/>
            <p:cNvSpPr>
              <a:spLocks noChangeArrowheads="1"/>
            </p:cNvSpPr>
            <p:nvPr/>
          </p:nvSpPr>
          <p:spPr bwMode="auto">
            <a:xfrm>
              <a:off x="48006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0" name="Rectangle 121"/>
            <p:cNvSpPr>
              <a:spLocks noChangeArrowheads="1"/>
            </p:cNvSpPr>
            <p:nvPr/>
          </p:nvSpPr>
          <p:spPr bwMode="auto">
            <a:xfrm>
              <a:off x="48768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1" name="Rectangle 122"/>
            <p:cNvSpPr>
              <a:spLocks noChangeArrowheads="1"/>
            </p:cNvSpPr>
            <p:nvPr/>
          </p:nvSpPr>
          <p:spPr bwMode="auto">
            <a:xfrm>
              <a:off x="50292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Rectangle 123"/>
            <p:cNvSpPr>
              <a:spLocks noChangeArrowheads="1"/>
            </p:cNvSpPr>
            <p:nvPr/>
          </p:nvSpPr>
          <p:spPr bwMode="auto">
            <a:xfrm>
              <a:off x="51054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3" name="Rectangle 124"/>
            <p:cNvSpPr>
              <a:spLocks noChangeArrowheads="1"/>
            </p:cNvSpPr>
            <p:nvPr/>
          </p:nvSpPr>
          <p:spPr bwMode="auto">
            <a:xfrm>
              <a:off x="5257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25"/>
            <p:cNvSpPr>
              <a:spLocks noChangeArrowheads="1"/>
            </p:cNvSpPr>
            <p:nvPr/>
          </p:nvSpPr>
          <p:spPr bwMode="auto">
            <a:xfrm>
              <a:off x="5334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26"/>
            <p:cNvSpPr>
              <a:spLocks noChangeArrowheads="1"/>
            </p:cNvSpPr>
            <p:nvPr/>
          </p:nvSpPr>
          <p:spPr bwMode="auto">
            <a:xfrm>
              <a:off x="5486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27"/>
            <p:cNvSpPr>
              <a:spLocks noChangeArrowheads="1"/>
            </p:cNvSpPr>
            <p:nvPr/>
          </p:nvSpPr>
          <p:spPr bwMode="auto">
            <a:xfrm>
              <a:off x="5638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28"/>
            <p:cNvSpPr>
              <a:spLocks noChangeArrowheads="1"/>
            </p:cNvSpPr>
            <p:nvPr/>
          </p:nvSpPr>
          <p:spPr bwMode="auto">
            <a:xfrm>
              <a:off x="5715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29"/>
            <p:cNvSpPr>
              <a:spLocks noChangeArrowheads="1"/>
            </p:cNvSpPr>
            <p:nvPr/>
          </p:nvSpPr>
          <p:spPr bwMode="auto">
            <a:xfrm>
              <a:off x="5867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30"/>
            <p:cNvSpPr>
              <a:spLocks noChangeArrowheads="1"/>
            </p:cNvSpPr>
            <p:nvPr/>
          </p:nvSpPr>
          <p:spPr bwMode="auto">
            <a:xfrm>
              <a:off x="60198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31"/>
            <p:cNvSpPr>
              <a:spLocks noChangeArrowheads="1"/>
            </p:cNvSpPr>
            <p:nvPr/>
          </p:nvSpPr>
          <p:spPr bwMode="auto">
            <a:xfrm>
              <a:off x="61722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32"/>
            <p:cNvSpPr>
              <a:spLocks noChangeArrowheads="1"/>
            </p:cNvSpPr>
            <p:nvPr/>
          </p:nvSpPr>
          <p:spPr bwMode="auto">
            <a:xfrm>
              <a:off x="6248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33"/>
            <p:cNvSpPr>
              <a:spLocks noChangeArrowheads="1"/>
            </p:cNvSpPr>
            <p:nvPr/>
          </p:nvSpPr>
          <p:spPr bwMode="auto">
            <a:xfrm>
              <a:off x="64008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34"/>
            <p:cNvSpPr>
              <a:spLocks noChangeArrowheads="1"/>
            </p:cNvSpPr>
            <p:nvPr/>
          </p:nvSpPr>
          <p:spPr bwMode="auto">
            <a:xfrm>
              <a:off x="64770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35"/>
            <p:cNvSpPr>
              <a:spLocks noChangeArrowheads="1"/>
            </p:cNvSpPr>
            <p:nvPr/>
          </p:nvSpPr>
          <p:spPr bwMode="auto">
            <a:xfrm>
              <a:off x="6629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36"/>
            <p:cNvSpPr>
              <a:spLocks noChangeArrowheads="1"/>
            </p:cNvSpPr>
            <p:nvPr/>
          </p:nvSpPr>
          <p:spPr bwMode="auto">
            <a:xfrm>
              <a:off x="6781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37"/>
            <p:cNvSpPr>
              <a:spLocks noChangeArrowheads="1"/>
            </p:cNvSpPr>
            <p:nvPr/>
          </p:nvSpPr>
          <p:spPr bwMode="auto">
            <a:xfrm>
              <a:off x="68580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38"/>
            <p:cNvSpPr>
              <a:spLocks noChangeArrowheads="1"/>
            </p:cNvSpPr>
            <p:nvPr/>
          </p:nvSpPr>
          <p:spPr bwMode="auto">
            <a:xfrm>
              <a:off x="70104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8" name="Rectangle 139"/>
            <p:cNvSpPr>
              <a:spLocks noChangeArrowheads="1"/>
            </p:cNvSpPr>
            <p:nvPr/>
          </p:nvSpPr>
          <p:spPr bwMode="auto">
            <a:xfrm>
              <a:off x="7162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9" name="Rectangle 140"/>
            <p:cNvSpPr>
              <a:spLocks noChangeArrowheads="1"/>
            </p:cNvSpPr>
            <p:nvPr/>
          </p:nvSpPr>
          <p:spPr bwMode="auto">
            <a:xfrm>
              <a:off x="73152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0" name="Rectangle 141"/>
            <p:cNvSpPr>
              <a:spLocks noChangeArrowheads="1"/>
            </p:cNvSpPr>
            <p:nvPr/>
          </p:nvSpPr>
          <p:spPr bwMode="auto">
            <a:xfrm>
              <a:off x="74676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1" name="Rectangle 142"/>
            <p:cNvSpPr>
              <a:spLocks noChangeArrowheads="1"/>
            </p:cNvSpPr>
            <p:nvPr/>
          </p:nvSpPr>
          <p:spPr bwMode="auto">
            <a:xfrm>
              <a:off x="76200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2" name="Rectangle 143"/>
            <p:cNvSpPr>
              <a:spLocks noChangeArrowheads="1"/>
            </p:cNvSpPr>
            <p:nvPr/>
          </p:nvSpPr>
          <p:spPr bwMode="auto">
            <a:xfrm>
              <a:off x="48006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3" name="Rectangle 146"/>
            <p:cNvSpPr>
              <a:spLocks noChangeArrowheads="1"/>
            </p:cNvSpPr>
            <p:nvPr/>
          </p:nvSpPr>
          <p:spPr bwMode="auto">
            <a:xfrm>
              <a:off x="4495810" y="3886172"/>
              <a:ext cx="76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4" name="Rectangle 147"/>
            <p:cNvSpPr>
              <a:spLocks noChangeArrowheads="1"/>
            </p:cNvSpPr>
            <p:nvPr/>
          </p:nvSpPr>
          <p:spPr bwMode="auto">
            <a:xfrm>
              <a:off x="4419609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48"/>
            <p:cNvSpPr>
              <a:spLocks noChangeArrowheads="1"/>
            </p:cNvSpPr>
            <p:nvPr/>
          </p:nvSpPr>
          <p:spPr bwMode="auto">
            <a:xfrm>
              <a:off x="84582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49"/>
            <p:cNvSpPr>
              <a:spLocks noChangeArrowheads="1"/>
            </p:cNvSpPr>
            <p:nvPr/>
          </p:nvSpPr>
          <p:spPr bwMode="auto">
            <a:xfrm>
              <a:off x="83820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0"/>
            <p:cNvSpPr>
              <a:spLocks noChangeArrowheads="1"/>
            </p:cNvSpPr>
            <p:nvPr/>
          </p:nvSpPr>
          <p:spPr bwMode="auto">
            <a:xfrm>
              <a:off x="8229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1"/>
            <p:cNvSpPr>
              <a:spLocks noChangeArrowheads="1"/>
            </p:cNvSpPr>
            <p:nvPr/>
          </p:nvSpPr>
          <p:spPr bwMode="auto">
            <a:xfrm>
              <a:off x="80772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52"/>
            <p:cNvSpPr>
              <a:spLocks noChangeArrowheads="1"/>
            </p:cNvSpPr>
            <p:nvPr/>
          </p:nvSpPr>
          <p:spPr bwMode="auto">
            <a:xfrm>
              <a:off x="80010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53"/>
            <p:cNvSpPr>
              <a:spLocks noChangeArrowheads="1"/>
            </p:cNvSpPr>
            <p:nvPr/>
          </p:nvSpPr>
          <p:spPr bwMode="auto">
            <a:xfrm>
              <a:off x="7848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54"/>
            <p:cNvSpPr>
              <a:spLocks noChangeArrowheads="1"/>
            </p:cNvSpPr>
            <p:nvPr/>
          </p:nvSpPr>
          <p:spPr bwMode="auto">
            <a:xfrm>
              <a:off x="77724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55"/>
            <p:cNvSpPr>
              <a:spLocks noChangeArrowheads="1"/>
            </p:cNvSpPr>
            <p:nvPr/>
          </p:nvSpPr>
          <p:spPr bwMode="auto">
            <a:xfrm>
              <a:off x="48768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56"/>
            <p:cNvSpPr>
              <a:spLocks noChangeArrowheads="1"/>
            </p:cNvSpPr>
            <p:nvPr/>
          </p:nvSpPr>
          <p:spPr bwMode="auto">
            <a:xfrm>
              <a:off x="76962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57"/>
            <p:cNvSpPr>
              <a:spLocks noChangeArrowheads="1"/>
            </p:cNvSpPr>
            <p:nvPr/>
          </p:nvSpPr>
          <p:spPr bwMode="auto">
            <a:xfrm>
              <a:off x="76200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58"/>
            <p:cNvSpPr>
              <a:spLocks noChangeArrowheads="1"/>
            </p:cNvSpPr>
            <p:nvPr/>
          </p:nvSpPr>
          <p:spPr bwMode="auto">
            <a:xfrm>
              <a:off x="74676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59"/>
            <p:cNvSpPr>
              <a:spLocks noChangeArrowheads="1"/>
            </p:cNvSpPr>
            <p:nvPr/>
          </p:nvSpPr>
          <p:spPr bwMode="auto">
            <a:xfrm>
              <a:off x="7315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0"/>
            <p:cNvSpPr>
              <a:spLocks noChangeArrowheads="1"/>
            </p:cNvSpPr>
            <p:nvPr/>
          </p:nvSpPr>
          <p:spPr bwMode="auto">
            <a:xfrm>
              <a:off x="71628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1"/>
            <p:cNvSpPr>
              <a:spLocks noChangeArrowheads="1"/>
            </p:cNvSpPr>
            <p:nvPr/>
          </p:nvSpPr>
          <p:spPr bwMode="auto">
            <a:xfrm>
              <a:off x="70104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62"/>
            <p:cNvSpPr>
              <a:spLocks noChangeArrowheads="1"/>
            </p:cNvSpPr>
            <p:nvPr/>
          </p:nvSpPr>
          <p:spPr bwMode="auto">
            <a:xfrm>
              <a:off x="6934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63"/>
            <p:cNvSpPr>
              <a:spLocks noChangeArrowheads="1"/>
            </p:cNvSpPr>
            <p:nvPr/>
          </p:nvSpPr>
          <p:spPr bwMode="auto">
            <a:xfrm>
              <a:off x="67056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64"/>
            <p:cNvSpPr>
              <a:spLocks noChangeArrowheads="1"/>
            </p:cNvSpPr>
            <p:nvPr/>
          </p:nvSpPr>
          <p:spPr bwMode="auto">
            <a:xfrm>
              <a:off x="66294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66"/>
            <p:cNvSpPr>
              <a:spLocks noChangeArrowheads="1"/>
            </p:cNvSpPr>
            <p:nvPr/>
          </p:nvSpPr>
          <p:spPr bwMode="auto">
            <a:xfrm>
              <a:off x="4495810" y="4267169"/>
              <a:ext cx="228601" cy="38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67"/>
            <p:cNvSpPr>
              <a:spLocks noChangeArrowheads="1"/>
            </p:cNvSpPr>
            <p:nvPr/>
          </p:nvSpPr>
          <p:spPr bwMode="auto">
            <a:xfrm>
              <a:off x="5181611" y="4038570"/>
              <a:ext cx="533401" cy="30479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Text Box 168"/>
            <p:cNvSpPr txBox="1">
              <a:spLocks noChangeArrowheads="1"/>
            </p:cNvSpPr>
            <p:nvPr/>
          </p:nvSpPr>
          <p:spPr bwMode="auto">
            <a:xfrm>
              <a:off x="5105410" y="3809972"/>
              <a:ext cx="828337" cy="41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школа</a:t>
              </a:r>
            </a:p>
          </p:txBody>
        </p:sp>
        <p:sp>
          <p:nvSpPr>
            <p:cNvPr id="2235" name="Text Box 169"/>
            <p:cNvSpPr txBox="1">
              <a:spLocks noChangeArrowheads="1"/>
            </p:cNvSpPr>
            <p:nvPr/>
          </p:nvSpPr>
          <p:spPr bwMode="auto">
            <a:xfrm rot="16200000">
              <a:off x="4241005" y="4278115"/>
              <a:ext cx="784247" cy="381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/>
                <a:t>КЛУБ</a:t>
              </a:r>
            </a:p>
          </p:txBody>
        </p:sp>
        <p:sp>
          <p:nvSpPr>
            <p:cNvPr id="2236" name="Rectangle 171"/>
            <p:cNvSpPr>
              <a:spLocks noChangeArrowheads="1"/>
            </p:cNvSpPr>
            <p:nvPr/>
          </p:nvSpPr>
          <p:spPr bwMode="auto">
            <a:xfrm>
              <a:off x="4495810" y="624835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2"/>
            <p:cNvSpPr>
              <a:spLocks noChangeArrowheads="1"/>
            </p:cNvSpPr>
            <p:nvPr/>
          </p:nvSpPr>
          <p:spPr bwMode="auto">
            <a:xfrm>
              <a:off x="4495810" y="617215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73"/>
            <p:cNvSpPr>
              <a:spLocks noChangeArrowheads="1"/>
            </p:cNvSpPr>
            <p:nvPr/>
          </p:nvSpPr>
          <p:spPr bwMode="auto">
            <a:xfrm>
              <a:off x="4495810" y="60197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74"/>
            <p:cNvSpPr>
              <a:spLocks noChangeArrowheads="1"/>
            </p:cNvSpPr>
            <p:nvPr/>
          </p:nvSpPr>
          <p:spPr bwMode="auto">
            <a:xfrm>
              <a:off x="4495810" y="59435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75"/>
            <p:cNvSpPr>
              <a:spLocks noChangeArrowheads="1"/>
            </p:cNvSpPr>
            <p:nvPr/>
          </p:nvSpPr>
          <p:spPr bwMode="auto">
            <a:xfrm>
              <a:off x="4495810" y="579115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76"/>
            <p:cNvSpPr>
              <a:spLocks noChangeArrowheads="1"/>
            </p:cNvSpPr>
            <p:nvPr/>
          </p:nvSpPr>
          <p:spPr bwMode="auto">
            <a:xfrm>
              <a:off x="4495810" y="563875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2" name="Rectangle 177"/>
            <p:cNvSpPr>
              <a:spLocks noChangeArrowheads="1"/>
            </p:cNvSpPr>
            <p:nvPr/>
          </p:nvSpPr>
          <p:spPr bwMode="auto">
            <a:xfrm>
              <a:off x="4495810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3" name="Rectangle 178"/>
            <p:cNvSpPr>
              <a:spLocks noChangeArrowheads="1"/>
            </p:cNvSpPr>
            <p:nvPr/>
          </p:nvSpPr>
          <p:spPr bwMode="auto">
            <a:xfrm>
              <a:off x="5638811" y="5105362"/>
              <a:ext cx="76200" cy="76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4" name="Rectangle 179"/>
            <p:cNvSpPr>
              <a:spLocks noChangeArrowheads="1"/>
            </p:cNvSpPr>
            <p:nvPr/>
          </p:nvSpPr>
          <p:spPr bwMode="auto">
            <a:xfrm>
              <a:off x="5181611" y="51053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5" name="Rectangle 180"/>
            <p:cNvSpPr>
              <a:spLocks noChangeArrowheads="1"/>
            </p:cNvSpPr>
            <p:nvPr/>
          </p:nvSpPr>
          <p:spPr bwMode="auto">
            <a:xfrm>
              <a:off x="4495810" y="5105362"/>
              <a:ext cx="228601" cy="3047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6" name="Rectangle 183"/>
            <p:cNvSpPr>
              <a:spLocks noChangeArrowheads="1"/>
            </p:cNvSpPr>
            <p:nvPr/>
          </p:nvSpPr>
          <p:spPr bwMode="auto">
            <a:xfrm>
              <a:off x="792481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6"/>
            <p:cNvSpPr txBox="1">
              <a:spLocks noChangeArrowheads="1"/>
            </p:cNvSpPr>
            <p:nvPr/>
          </p:nvSpPr>
          <p:spPr bwMode="auto">
            <a:xfrm>
              <a:off x="8278829" y="2819379"/>
              <a:ext cx="1089907" cy="416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телятник</a:t>
              </a:r>
            </a:p>
          </p:txBody>
        </p:sp>
        <p:sp>
          <p:nvSpPr>
            <p:cNvPr id="2248" name="Text Box 187"/>
            <p:cNvSpPr txBox="1">
              <a:spLocks noChangeArrowheads="1"/>
            </p:cNvSpPr>
            <p:nvPr/>
          </p:nvSpPr>
          <p:spPr bwMode="auto">
            <a:xfrm>
              <a:off x="8247079" y="4114770"/>
              <a:ext cx="1157170" cy="416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/>
                <a:t>коровник</a:t>
              </a:r>
            </a:p>
          </p:txBody>
        </p:sp>
        <p:sp>
          <p:nvSpPr>
            <p:cNvPr id="2249" name="Text Box 188"/>
            <p:cNvSpPr txBox="1">
              <a:spLocks noChangeArrowheads="1"/>
            </p:cNvSpPr>
            <p:nvPr/>
          </p:nvSpPr>
          <p:spPr bwMode="auto">
            <a:xfrm rot="16200000">
              <a:off x="4451202" y="5277517"/>
              <a:ext cx="668651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Баня(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250" name="Rectangle 189"/>
            <p:cNvSpPr>
              <a:spLocks noChangeArrowheads="1"/>
            </p:cNvSpPr>
            <p:nvPr/>
          </p:nvSpPr>
          <p:spPr bwMode="auto">
            <a:xfrm>
              <a:off x="3124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Rectangle 190"/>
            <p:cNvSpPr>
              <a:spLocks noChangeArrowheads="1"/>
            </p:cNvSpPr>
            <p:nvPr/>
          </p:nvSpPr>
          <p:spPr bwMode="auto">
            <a:xfrm>
              <a:off x="32004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2" name="Rectangle 191"/>
            <p:cNvSpPr>
              <a:spLocks noChangeArrowheads="1"/>
            </p:cNvSpPr>
            <p:nvPr/>
          </p:nvSpPr>
          <p:spPr bwMode="auto">
            <a:xfrm>
              <a:off x="3352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2"/>
            <p:cNvSpPr>
              <a:spLocks noChangeArrowheads="1"/>
            </p:cNvSpPr>
            <p:nvPr/>
          </p:nvSpPr>
          <p:spPr bwMode="auto">
            <a:xfrm>
              <a:off x="35052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" name="Rectangle 193"/>
            <p:cNvSpPr>
              <a:spLocks noChangeArrowheads="1"/>
            </p:cNvSpPr>
            <p:nvPr/>
          </p:nvSpPr>
          <p:spPr bwMode="auto">
            <a:xfrm>
              <a:off x="3581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" name="Rectangle 194"/>
            <p:cNvSpPr>
              <a:spLocks noChangeArrowheads="1"/>
            </p:cNvSpPr>
            <p:nvPr/>
          </p:nvSpPr>
          <p:spPr bwMode="auto">
            <a:xfrm>
              <a:off x="38100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" name="Rectangle 195"/>
            <p:cNvSpPr>
              <a:spLocks noChangeArrowheads="1"/>
            </p:cNvSpPr>
            <p:nvPr/>
          </p:nvSpPr>
          <p:spPr bwMode="auto">
            <a:xfrm>
              <a:off x="38862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" name="Rectangle 196"/>
            <p:cNvSpPr>
              <a:spLocks noChangeArrowheads="1"/>
            </p:cNvSpPr>
            <p:nvPr/>
          </p:nvSpPr>
          <p:spPr bwMode="auto">
            <a:xfrm>
              <a:off x="3962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" name="Rectangle 199"/>
            <p:cNvSpPr>
              <a:spLocks noChangeArrowheads="1"/>
            </p:cNvSpPr>
            <p:nvPr/>
          </p:nvSpPr>
          <p:spPr bwMode="auto">
            <a:xfrm>
              <a:off x="4495809" y="647695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" name="Rectangle 200"/>
            <p:cNvSpPr>
              <a:spLocks noChangeArrowheads="1"/>
            </p:cNvSpPr>
            <p:nvPr/>
          </p:nvSpPr>
          <p:spPr bwMode="auto">
            <a:xfrm>
              <a:off x="4495809" y="640075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0" name="Rectangle 203"/>
            <p:cNvSpPr>
              <a:spLocks noChangeArrowheads="1"/>
            </p:cNvSpPr>
            <p:nvPr/>
          </p:nvSpPr>
          <p:spPr bwMode="auto">
            <a:xfrm>
              <a:off x="1981205" y="411477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" name="Rectangle 204"/>
            <p:cNvSpPr>
              <a:spLocks noChangeArrowheads="1"/>
            </p:cNvSpPr>
            <p:nvPr/>
          </p:nvSpPr>
          <p:spPr bwMode="auto">
            <a:xfrm>
              <a:off x="1981205" y="419096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" name="Rectangle 205"/>
            <p:cNvSpPr>
              <a:spLocks noChangeArrowheads="1"/>
            </p:cNvSpPr>
            <p:nvPr/>
          </p:nvSpPr>
          <p:spPr bwMode="auto">
            <a:xfrm>
              <a:off x="19812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3" name="Rectangle 206"/>
            <p:cNvSpPr>
              <a:spLocks noChangeArrowheads="1"/>
            </p:cNvSpPr>
            <p:nvPr/>
          </p:nvSpPr>
          <p:spPr bwMode="auto">
            <a:xfrm>
              <a:off x="20574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4" name="Rectangle 207"/>
            <p:cNvSpPr>
              <a:spLocks noChangeArrowheads="1"/>
            </p:cNvSpPr>
            <p:nvPr/>
          </p:nvSpPr>
          <p:spPr bwMode="auto">
            <a:xfrm>
              <a:off x="22098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5" name="Rectangle 208"/>
            <p:cNvSpPr>
              <a:spLocks noChangeArrowheads="1"/>
            </p:cNvSpPr>
            <p:nvPr/>
          </p:nvSpPr>
          <p:spPr bwMode="auto">
            <a:xfrm>
              <a:off x="22860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6" name="Rectangle 209"/>
            <p:cNvSpPr>
              <a:spLocks noChangeArrowheads="1"/>
            </p:cNvSpPr>
            <p:nvPr/>
          </p:nvSpPr>
          <p:spPr bwMode="auto">
            <a:xfrm>
              <a:off x="24384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7" name="Rectangle 210"/>
            <p:cNvSpPr>
              <a:spLocks noChangeArrowheads="1"/>
            </p:cNvSpPr>
            <p:nvPr/>
          </p:nvSpPr>
          <p:spPr bwMode="auto">
            <a:xfrm>
              <a:off x="25146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8" name="Rectangle 211"/>
            <p:cNvSpPr>
              <a:spLocks noChangeArrowheads="1"/>
            </p:cNvSpPr>
            <p:nvPr/>
          </p:nvSpPr>
          <p:spPr bwMode="auto">
            <a:xfrm>
              <a:off x="26670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9" name="Rectangle 212"/>
            <p:cNvSpPr>
              <a:spLocks noChangeArrowheads="1"/>
            </p:cNvSpPr>
            <p:nvPr/>
          </p:nvSpPr>
          <p:spPr bwMode="auto">
            <a:xfrm>
              <a:off x="2743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0" name="Rectangle 213"/>
            <p:cNvSpPr>
              <a:spLocks noChangeArrowheads="1"/>
            </p:cNvSpPr>
            <p:nvPr/>
          </p:nvSpPr>
          <p:spPr bwMode="auto">
            <a:xfrm>
              <a:off x="28956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1" name="Rectangle 214"/>
            <p:cNvSpPr>
              <a:spLocks noChangeArrowheads="1"/>
            </p:cNvSpPr>
            <p:nvPr/>
          </p:nvSpPr>
          <p:spPr bwMode="auto">
            <a:xfrm>
              <a:off x="2971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2" name="Rectangle 215"/>
            <p:cNvSpPr>
              <a:spLocks noChangeArrowheads="1"/>
            </p:cNvSpPr>
            <p:nvPr/>
          </p:nvSpPr>
          <p:spPr bwMode="auto">
            <a:xfrm>
              <a:off x="1981205" y="434336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3" name="Rectangle 216"/>
            <p:cNvSpPr>
              <a:spLocks noChangeArrowheads="1"/>
            </p:cNvSpPr>
            <p:nvPr/>
          </p:nvSpPr>
          <p:spPr bwMode="auto">
            <a:xfrm>
              <a:off x="1981205" y="449576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4" name="Rectangle 217"/>
            <p:cNvSpPr>
              <a:spLocks noChangeArrowheads="1"/>
            </p:cNvSpPr>
            <p:nvPr/>
          </p:nvSpPr>
          <p:spPr bwMode="auto">
            <a:xfrm>
              <a:off x="1981205" y="464816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5" name="Rectangle 218"/>
            <p:cNvSpPr>
              <a:spLocks noChangeArrowheads="1"/>
            </p:cNvSpPr>
            <p:nvPr/>
          </p:nvSpPr>
          <p:spPr bwMode="auto">
            <a:xfrm>
              <a:off x="1981205" y="487676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6" name="Rectangle 219"/>
            <p:cNvSpPr>
              <a:spLocks noChangeArrowheads="1"/>
            </p:cNvSpPr>
            <p:nvPr/>
          </p:nvSpPr>
          <p:spPr bwMode="auto">
            <a:xfrm>
              <a:off x="1981205" y="502916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7" name="Rectangle 220"/>
            <p:cNvSpPr>
              <a:spLocks noChangeArrowheads="1"/>
            </p:cNvSpPr>
            <p:nvPr/>
          </p:nvSpPr>
          <p:spPr bwMode="auto">
            <a:xfrm>
              <a:off x="1981205" y="51815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8" name="Rectangle 221"/>
            <p:cNvSpPr>
              <a:spLocks noChangeArrowheads="1"/>
            </p:cNvSpPr>
            <p:nvPr/>
          </p:nvSpPr>
          <p:spPr bwMode="auto">
            <a:xfrm>
              <a:off x="1981205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9" name="Rectangle 222"/>
            <p:cNvSpPr>
              <a:spLocks noChangeArrowheads="1"/>
            </p:cNvSpPr>
            <p:nvPr/>
          </p:nvSpPr>
          <p:spPr bwMode="auto">
            <a:xfrm>
              <a:off x="1981205" y="55625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0" name="Rectangle 223"/>
            <p:cNvSpPr>
              <a:spLocks noChangeArrowheads="1"/>
            </p:cNvSpPr>
            <p:nvPr/>
          </p:nvSpPr>
          <p:spPr bwMode="auto">
            <a:xfrm>
              <a:off x="1447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1" name="Rectangle 224"/>
            <p:cNvSpPr>
              <a:spLocks noChangeArrowheads="1"/>
            </p:cNvSpPr>
            <p:nvPr/>
          </p:nvSpPr>
          <p:spPr bwMode="auto">
            <a:xfrm>
              <a:off x="137160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2" name="Rectangle 225"/>
            <p:cNvSpPr>
              <a:spLocks noChangeArrowheads="1"/>
            </p:cNvSpPr>
            <p:nvPr/>
          </p:nvSpPr>
          <p:spPr bwMode="auto">
            <a:xfrm>
              <a:off x="11430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3" name="Rectangle 226"/>
            <p:cNvSpPr>
              <a:spLocks noChangeArrowheads="1"/>
            </p:cNvSpPr>
            <p:nvPr/>
          </p:nvSpPr>
          <p:spPr bwMode="auto">
            <a:xfrm>
              <a:off x="1066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" name="Rectangle 227"/>
            <p:cNvSpPr>
              <a:spLocks noChangeArrowheads="1"/>
            </p:cNvSpPr>
            <p:nvPr/>
          </p:nvSpPr>
          <p:spPr bwMode="auto">
            <a:xfrm>
              <a:off x="9144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" name="Rectangle 228"/>
            <p:cNvSpPr>
              <a:spLocks noChangeArrowheads="1"/>
            </p:cNvSpPr>
            <p:nvPr/>
          </p:nvSpPr>
          <p:spPr bwMode="auto">
            <a:xfrm>
              <a:off x="838202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" name="Rectangle 229"/>
            <p:cNvSpPr>
              <a:spLocks noChangeArrowheads="1"/>
            </p:cNvSpPr>
            <p:nvPr/>
          </p:nvSpPr>
          <p:spPr bwMode="auto">
            <a:xfrm>
              <a:off x="114300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7" name="Rectangle 230"/>
            <p:cNvSpPr>
              <a:spLocks noChangeArrowheads="1"/>
            </p:cNvSpPr>
            <p:nvPr/>
          </p:nvSpPr>
          <p:spPr bwMode="auto">
            <a:xfrm>
              <a:off x="76200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8" name="Rectangle 233"/>
            <p:cNvSpPr>
              <a:spLocks noChangeArrowheads="1"/>
            </p:cNvSpPr>
            <p:nvPr/>
          </p:nvSpPr>
          <p:spPr bwMode="auto">
            <a:xfrm>
              <a:off x="509586" y="437391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9" name="Rectangle 234"/>
            <p:cNvSpPr>
              <a:spLocks noChangeArrowheads="1"/>
            </p:cNvSpPr>
            <p:nvPr/>
          </p:nvSpPr>
          <p:spPr bwMode="auto">
            <a:xfrm>
              <a:off x="457202" y="396237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0" name="Rectangle 235"/>
            <p:cNvSpPr>
              <a:spLocks noChangeArrowheads="1"/>
            </p:cNvSpPr>
            <p:nvPr/>
          </p:nvSpPr>
          <p:spPr bwMode="auto">
            <a:xfrm>
              <a:off x="457202" y="40385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1" name="Rectangle 236"/>
            <p:cNvSpPr>
              <a:spLocks noChangeArrowheads="1"/>
            </p:cNvSpPr>
            <p:nvPr/>
          </p:nvSpPr>
          <p:spPr bwMode="auto">
            <a:xfrm>
              <a:off x="838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2" name="Rectangle 240"/>
            <p:cNvSpPr>
              <a:spLocks noChangeArrowheads="1"/>
            </p:cNvSpPr>
            <p:nvPr/>
          </p:nvSpPr>
          <p:spPr bwMode="auto">
            <a:xfrm>
              <a:off x="1219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" name="Rectangle 241"/>
            <p:cNvSpPr>
              <a:spLocks noChangeArrowheads="1"/>
            </p:cNvSpPr>
            <p:nvPr/>
          </p:nvSpPr>
          <p:spPr bwMode="auto">
            <a:xfrm>
              <a:off x="13716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" name="Rectangle 242"/>
            <p:cNvSpPr>
              <a:spLocks noChangeArrowheads="1"/>
            </p:cNvSpPr>
            <p:nvPr/>
          </p:nvSpPr>
          <p:spPr bwMode="auto">
            <a:xfrm>
              <a:off x="1447802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" name="Rectangle 243"/>
            <p:cNvSpPr>
              <a:spLocks noChangeArrowheads="1"/>
            </p:cNvSpPr>
            <p:nvPr/>
          </p:nvSpPr>
          <p:spPr bwMode="auto">
            <a:xfrm>
              <a:off x="2590805" y="3352776"/>
              <a:ext cx="381001" cy="228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6" name="Rectangle 244"/>
            <p:cNvSpPr>
              <a:spLocks noChangeArrowheads="1"/>
            </p:cNvSpPr>
            <p:nvPr/>
          </p:nvSpPr>
          <p:spPr bwMode="auto">
            <a:xfrm>
              <a:off x="3200405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7" name="Rectangle 245"/>
            <p:cNvSpPr>
              <a:spLocks noChangeArrowheads="1"/>
            </p:cNvSpPr>
            <p:nvPr/>
          </p:nvSpPr>
          <p:spPr bwMode="auto">
            <a:xfrm>
              <a:off x="32766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8" name="Rectangle 246"/>
            <p:cNvSpPr>
              <a:spLocks noChangeArrowheads="1"/>
            </p:cNvSpPr>
            <p:nvPr/>
          </p:nvSpPr>
          <p:spPr bwMode="auto">
            <a:xfrm>
              <a:off x="34290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9" name="Rectangle 247"/>
            <p:cNvSpPr>
              <a:spLocks noChangeArrowheads="1"/>
            </p:cNvSpPr>
            <p:nvPr/>
          </p:nvSpPr>
          <p:spPr bwMode="auto">
            <a:xfrm>
              <a:off x="35052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0" name="Rectangle 248"/>
            <p:cNvSpPr>
              <a:spLocks noChangeArrowheads="1"/>
            </p:cNvSpPr>
            <p:nvPr/>
          </p:nvSpPr>
          <p:spPr bwMode="auto">
            <a:xfrm>
              <a:off x="3810007" y="3352776"/>
              <a:ext cx="304801" cy="2285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1" name="Text Box 249"/>
            <p:cNvSpPr txBox="1">
              <a:spLocks noChangeArrowheads="1"/>
            </p:cNvSpPr>
            <p:nvPr/>
          </p:nvSpPr>
          <p:spPr bwMode="auto">
            <a:xfrm>
              <a:off x="3749047" y="3358369"/>
              <a:ext cx="42734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302" name="Text Box 250"/>
            <p:cNvSpPr txBox="1">
              <a:spLocks noChangeArrowheads="1"/>
            </p:cNvSpPr>
            <p:nvPr/>
          </p:nvSpPr>
          <p:spPr bwMode="auto">
            <a:xfrm>
              <a:off x="2362204" y="3124178"/>
              <a:ext cx="558095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Столовая</a:t>
              </a:r>
            </a:p>
          </p:txBody>
        </p:sp>
        <p:pic>
          <p:nvPicPr>
            <p:cNvPr id="2303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6890" y="5078543"/>
              <a:ext cx="342901" cy="44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4" name="Rectangle 147"/>
            <p:cNvSpPr>
              <a:spLocks noChangeArrowheads="1"/>
            </p:cNvSpPr>
            <p:nvPr/>
          </p:nvSpPr>
          <p:spPr bwMode="auto">
            <a:xfrm>
              <a:off x="4495800" y="388620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endParaRPr lang="ru-RU" dirty="0" smtClean="0">
              <a:cs typeface="Times New Roman" pitchFamily="18" charset="0"/>
            </a:endParaRPr>
          </a:p>
          <a:p>
            <a:pPr algn="ctr" defTabSz="911569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>Риски возникновения ЧС на объектах ЖКХ (системы теплоснабжения)</a:t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/>
              <a:t>на территории села </a:t>
            </a:r>
            <a:r>
              <a:rPr lang="ru-RU" dirty="0" err="1" smtClean="0"/>
              <a:t>Барабо-Юдино</a:t>
            </a:r>
            <a:r>
              <a:rPr lang="ru-RU" dirty="0" smtClean="0"/>
              <a:t> Чистоозерного района </a:t>
            </a:r>
            <a:r>
              <a:rPr lang="ru-RU" dirty="0" err="1" smtClean="0"/>
              <a:t>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</a:endParaRPr>
          </a:p>
        </p:txBody>
      </p:sp>
      <p:grpSp>
        <p:nvGrpSpPr>
          <p:cNvPr id="12" name="Group 253"/>
          <p:cNvGrpSpPr>
            <a:grpSpLocks/>
          </p:cNvGrpSpPr>
          <p:nvPr/>
        </p:nvGrpSpPr>
        <p:grpSpPr bwMode="auto">
          <a:xfrm>
            <a:off x="5334000" y="4626429"/>
            <a:ext cx="357188" cy="333375"/>
            <a:chOff x="476" y="3248"/>
            <a:chExt cx="408" cy="409"/>
          </a:xfrm>
        </p:grpSpPr>
        <p:sp>
          <p:nvSpPr>
            <p:cNvPr id="2093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4" name="AutoShape 255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3" name="Rectangle 218"/>
          <p:cNvSpPr>
            <a:spLocks noChangeArrowheads="1"/>
          </p:cNvSpPr>
          <p:nvPr/>
        </p:nvSpPr>
        <p:spPr bwMode="auto">
          <a:xfrm>
            <a:off x="1251857" y="4789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4" name="Rectangle 220"/>
          <p:cNvSpPr>
            <a:spLocks noChangeArrowheads="1"/>
          </p:cNvSpPr>
          <p:nvPr/>
        </p:nvSpPr>
        <p:spPr bwMode="auto">
          <a:xfrm>
            <a:off x="1251857" y="5116286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5" name="Rectangle 220"/>
          <p:cNvSpPr>
            <a:spLocks noChangeArrowheads="1"/>
          </p:cNvSpPr>
          <p:nvPr/>
        </p:nvSpPr>
        <p:spPr bwMode="auto">
          <a:xfrm>
            <a:off x="1251857" y="4408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3320143" y="3592286"/>
            <a:ext cx="495527" cy="277813"/>
            <a:chOff x="4860" y="4199"/>
            <a:chExt cx="219" cy="229"/>
          </a:xfrm>
        </p:grpSpPr>
        <p:grpSp>
          <p:nvGrpSpPr>
            <p:cNvPr id="14" name="Group 61"/>
            <p:cNvGrpSpPr>
              <a:grpSpLocks/>
            </p:cNvGrpSpPr>
            <p:nvPr/>
          </p:nvGrpSpPr>
          <p:grpSpPr bwMode="auto">
            <a:xfrm>
              <a:off x="4904" y="4218"/>
              <a:ext cx="140" cy="210"/>
              <a:chOff x="1766" y="5636"/>
              <a:chExt cx="240" cy="318"/>
            </a:xfrm>
          </p:grpSpPr>
          <p:grpSp>
            <p:nvGrpSpPr>
              <p:cNvPr id="15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089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0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2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088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39" tIns="45669" rIns="91339" bIns="45669"/>
              <a:lstStyle/>
              <a:p>
                <a:pPr defTabSz="911569"/>
                <a:endParaRPr lang="ru-RU" sz="25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2086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31" tIns="42669" rIns="85331" bIns="42669">
              <a:spAutoFit/>
            </a:bodyPr>
            <a:lstStyle/>
            <a:p>
              <a:pPr algn="ctr" defTabSz="853746" eaLnBrk="0" hangingPunct="0"/>
              <a:r>
                <a:rPr lang="ru-RU" sz="800" b="1" dirty="0">
                  <a:latin typeface="Times New Roman" pitchFamily="18" charset="0"/>
                  <a:cs typeface="Times New Roman" pitchFamily="18" charset="0"/>
                </a:rPr>
                <a:t>ДПО</a:t>
              </a:r>
            </a:p>
          </p:txBody>
        </p:sp>
      </p:grpSp>
      <p:sp>
        <p:nvSpPr>
          <p:cNvPr id="2057" name="Rectangle 167"/>
          <p:cNvSpPr>
            <a:spLocks noChangeArrowheads="1"/>
          </p:cNvSpPr>
          <p:nvPr/>
        </p:nvSpPr>
        <p:spPr bwMode="auto">
          <a:xfrm>
            <a:off x="4027715" y="3810000"/>
            <a:ext cx="517071" cy="282349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6" name="Группа 275"/>
          <p:cNvGrpSpPr>
            <a:grpSpLocks/>
          </p:cNvGrpSpPr>
          <p:nvPr/>
        </p:nvGrpSpPr>
        <p:grpSpPr bwMode="auto">
          <a:xfrm>
            <a:off x="3646715" y="5442858"/>
            <a:ext cx="89581" cy="1001259"/>
            <a:chOff x="6041756" y="8216902"/>
            <a:chExt cx="103323" cy="1186544"/>
          </a:xfrm>
          <a:solidFill>
            <a:srgbClr val="996600"/>
          </a:solidFill>
        </p:grpSpPr>
        <p:sp>
          <p:nvSpPr>
            <p:cNvPr id="2065" name="Rectangle 171"/>
            <p:cNvSpPr>
              <a:spLocks noChangeArrowheads="1"/>
            </p:cNvSpPr>
            <p:nvPr/>
          </p:nvSpPr>
          <p:spPr bwMode="auto">
            <a:xfrm>
              <a:off x="6041757" y="900793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6" name="Rectangle 172"/>
            <p:cNvSpPr>
              <a:spLocks noChangeArrowheads="1"/>
            </p:cNvSpPr>
            <p:nvPr/>
          </p:nvSpPr>
          <p:spPr bwMode="auto">
            <a:xfrm>
              <a:off x="6041757" y="8909054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7" name="Rectangle 173"/>
            <p:cNvSpPr>
              <a:spLocks noChangeArrowheads="1"/>
            </p:cNvSpPr>
            <p:nvPr/>
          </p:nvSpPr>
          <p:spPr bwMode="auto">
            <a:xfrm>
              <a:off x="6041757" y="8711296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8" name="Rectangle 174"/>
            <p:cNvSpPr>
              <a:spLocks noChangeArrowheads="1"/>
            </p:cNvSpPr>
            <p:nvPr/>
          </p:nvSpPr>
          <p:spPr bwMode="auto">
            <a:xfrm>
              <a:off x="6041757" y="8612417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9" name="Rectangle 175"/>
            <p:cNvSpPr>
              <a:spLocks noChangeArrowheads="1"/>
            </p:cNvSpPr>
            <p:nvPr/>
          </p:nvSpPr>
          <p:spPr bwMode="auto">
            <a:xfrm>
              <a:off x="6041757" y="8414660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0" name="Rectangle 176"/>
            <p:cNvSpPr>
              <a:spLocks noChangeArrowheads="1"/>
            </p:cNvSpPr>
            <p:nvPr/>
          </p:nvSpPr>
          <p:spPr bwMode="auto">
            <a:xfrm>
              <a:off x="6041757" y="821690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1" name="Rectangle 199"/>
            <p:cNvSpPr>
              <a:spLocks noChangeArrowheads="1"/>
            </p:cNvSpPr>
            <p:nvPr/>
          </p:nvSpPr>
          <p:spPr bwMode="auto">
            <a:xfrm>
              <a:off x="6041756" y="9304567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2" name="Rectangle 200"/>
            <p:cNvSpPr>
              <a:spLocks noChangeArrowheads="1"/>
            </p:cNvSpPr>
            <p:nvPr/>
          </p:nvSpPr>
          <p:spPr bwMode="auto">
            <a:xfrm>
              <a:off x="6041756" y="9205689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4191000" y="130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3320143" y="1524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2177143" y="1578429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2667000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483429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7</a:t>
            </a:r>
          </a:p>
        </p:txBody>
      </p:sp>
      <p:sp>
        <p:nvSpPr>
          <p:cNvPr id="2064" name="Rectangle 123"/>
          <p:cNvSpPr>
            <a:spLocks noChangeArrowheads="1"/>
          </p:cNvSpPr>
          <p:nvPr/>
        </p:nvSpPr>
        <p:spPr bwMode="auto">
          <a:xfrm>
            <a:off x="3755571" y="2993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3" name="Rectangle 123"/>
          <p:cNvSpPr>
            <a:spLocks noChangeArrowheads="1"/>
          </p:cNvSpPr>
          <p:nvPr/>
        </p:nvSpPr>
        <p:spPr bwMode="auto">
          <a:xfrm>
            <a:off x="2612571" y="2231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4" name="Rectangle 123"/>
          <p:cNvSpPr>
            <a:spLocks noChangeArrowheads="1"/>
          </p:cNvSpPr>
          <p:nvPr/>
        </p:nvSpPr>
        <p:spPr bwMode="auto">
          <a:xfrm>
            <a:off x="4299857" y="2667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9</a:t>
            </a:r>
          </a:p>
        </p:txBody>
      </p:sp>
      <p:sp>
        <p:nvSpPr>
          <p:cNvPr id="5" name="Rectangle 123"/>
          <p:cNvSpPr>
            <a:spLocks noChangeArrowheads="1"/>
          </p:cNvSpPr>
          <p:nvPr/>
        </p:nvSpPr>
        <p:spPr bwMode="auto">
          <a:xfrm>
            <a:off x="4245429" y="6616474"/>
            <a:ext cx="381000" cy="2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37</a:t>
            </a:r>
          </a:p>
        </p:txBody>
      </p:sp>
      <p:sp>
        <p:nvSpPr>
          <p:cNvPr id="6" name="Rectangle 123"/>
          <p:cNvSpPr>
            <a:spLocks noChangeArrowheads="1"/>
          </p:cNvSpPr>
          <p:nvPr/>
        </p:nvSpPr>
        <p:spPr bwMode="auto">
          <a:xfrm>
            <a:off x="3537857" y="6422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7" name="Rectangle 123"/>
          <p:cNvSpPr>
            <a:spLocks noChangeArrowheads="1"/>
          </p:cNvSpPr>
          <p:nvPr/>
        </p:nvSpPr>
        <p:spPr bwMode="auto">
          <a:xfrm>
            <a:off x="3918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24</a:t>
            </a:r>
          </a:p>
        </p:txBody>
      </p:sp>
      <p:sp>
        <p:nvSpPr>
          <p:cNvPr id="8" name="Rectangle 123"/>
          <p:cNvSpPr>
            <a:spLocks noChangeArrowheads="1"/>
          </p:cNvSpPr>
          <p:nvPr/>
        </p:nvSpPr>
        <p:spPr bwMode="auto">
          <a:xfrm>
            <a:off x="272143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9" name="Rectangle 123"/>
          <p:cNvSpPr>
            <a:spLocks noChangeArrowheads="1"/>
          </p:cNvSpPr>
          <p:nvPr/>
        </p:nvSpPr>
        <p:spPr bwMode="auto">
          <a:xfrm>
            <a:off x="0" y="4735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10" name="Rectangle 123"/>
          <p:cNvSpPr>
            <a:spLocks noChangeArrowheads="1"/>
          </p:cNvSpPr>
          <p:nvPr/>
        </p:nvSpPr>
        <p:spPr bwMode="auto">
          <a:xfrm>
            <a:off x="489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3" name="Rectangle 123"/>
          <p:cNvSpPr>
            <a:spLocks noChangeArrowheads="1"/>
          </p:cNvSpPr>
          <p:nvPr/>
        </p:nvSpPr>
        <p:spPr bwMode="auto">
          <a:xfrm>
            <a:off x="0" y="4354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4" name="Rectangle 123"/>
          <p:cNvSpPr>
            <a:spLocks noChangeArrowheads="1"/>
          </p:cNvSpPr>
          <p:nvPr/>
        </p:nvSpPr>
        <p:spPr bwMode="auto">
          <a:xfrm>
            <a:off x="1578429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75" name="Rectangle 123"/>
          <p:cNvSpPr>
            <a:spLocks noChangeArrowheads="1"/>
          </p:cNvSpPr>
          <p:nvPr/>
        </p:nvSpPr>
        <p:spPr bwMode="auto">
          <a:xfrm>
            <a:off x="1251857" y="511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6</a:t>
            </a:r>
          </a:p>
        </p:txBody>
      </p:sp>
      <p:sp>
        <p:nvSpPr>
          <p:cNvPr id="2076" name="Rectangle 123"/>
          <p:cNvSpPr>
            <a:spLocks noChangeArrowheads="1"/>
          </p:cNvSpPr>
          <p:nvPr/>
        </p:nvSpPr>
        <p:spPr bwMode="auto">
          <a:xfrm>
            <a:off x="1306286" y="4463143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7" name="Rectangle 123"/>
          <p:cNvSpPr>
            <a:spLocks noChangeArrowheads="1"/>
          </p:cNvSpPr>
          <p:nvPr/>
        </p:nvSpPr>
        <p:spPr bwMode="auto">
          <a:xfrm>
            <a:off x="1741714" y="5769429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15</a:t>
            </a:r>
          </a:p>
        </p:txBody>
      </p:sp>
      <p:sp>
        <p:nvSpPr>
          <p:cNvPr id="2078" name="Rectangle 123"/>
          <p:cNvSpPr>
            <a:spLocks noChangeArrowheads="1"/>
          </p:cNvSpPr>
          <p:nvPr/>
        </p:nvSpPr>
        <p:spPr bwMode="auto">
          <a:xfrm>
            <a:off x="1796143" y="4517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79" name="Rectangle 123"/>
          <p:cNvSpPr>
            <a:spLocks noChangeArrowheads="1"/>
          </p:cNvSpPr>
          <p:nvPr/>
        </p:nvSpPr>
        <p:spPr bwMode="auto">
          <a:xfrm>
            <a:off x="7837714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53</a:t>
            </a:r>
          </a:p>
        </p:txBody>
      </p:sp>
      <p:sp>
        <p:nvSpPr>
          <p:cNvPr id="2080" name="Rectangle 123"/>
          <p:cNvSpPr>
            <a:spLocks noChangeArrowheads="1"/>
          </p:cNvSpPr>
          <p:nvPr/>
        </p:nvSpPr>
        <p:spPr bwMode="auto">
          <a:xfrm>
            <a:off x="7347857" y="4408714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2081" name="Прямоугольник 266"/>
          <p:cNvSpPr>
            <a:spLocks noChangeArrowheads="1"/>
          </p:cNvSpPr>
          <p:nvPr/>
        </p:nvSpPr>
        <p:spPr bwMode="auto">
          <a:xfrm>
            <a:off x="3864429" y="3701143"/>
            <a:ext cx="1088571" cy="2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1300" dirty="0">
                <a:solidFill>
                  <a:srgbClr val="000000"/>
                </a:solidFill>
              </a:rPr>
              <a:t>   церковь</a:t>
            </a:r>
          </a:p>
        </p:txBody>
      </p:sp>
      <p:cxnSp>
        <p:nvCxnSpPr>
          <p:cNvPr id="2082" name="Прямая соединительная линия 268"/>
          <p:cNvCxnSpPr>
            <a:cxnSpLocks noChangeShapeType="1"/>
          </p:cNvCxnSpPr>
          <p:nvPr/>
        </p:nvCxnSpPr>
        <p:spPr bwMode="auto">
          <a:xfrm rot="5400000">
            <a:off x="2748644" y="2530929"/>
            <a:ext cx="272143" cy="22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3" name="Прямая соединительная линия 270"/>
          <p:cNvCxnSpPr>
            <a:cxnSpLocks noChangeShapeType="1"/>
          </p:cNvCxnSpPr>
          <p:nvPr/>
        </p:nvCxnSpPr>
        <p:spPr bwMode="auto">
          <a:xfrm rot="5400000">
            <a:off x="2803072" y="2530929"/>
            <a:ext cx="272143" cy="22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84" name="TextBox 272"/>
          <p:cNvSpPr txBox="1">
            <a:spLocks noChangeArrowheads="1"/>
          </p:cNvSpPr>
          <p:nvPr/>
        </p:nvSpPr>
        <p:spPr bwMode="auto">
          <a:xfrm>
            <a:off x="2068286" y="2394858"/>
            <a:ext cx="816429" cy="2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600" dirty="0"/>
              <a:t>                      администрация</a:t>
            </a:r>
          </a:p>
        </p:txBody>
      </p:sp>
      <p:sp>
        <p:nvSpPr>
          <p:cNvPr id="265" name="Выноска 1 264"/>
          <p:cNvSpPr/>
          <p:nvPr/>
        </p:nvSpPr>
        <p:spPr>
          <a:xfrm>
            <a:off x="6072198" y="4643446"/>
            <a:ext cx="2071702" cy="1714512"/>
          </a:xfrm>
          <a:prstGeom prst="borderCallout1">
            <a:avLst>
              <a:gd name="adj1" fmla="val 30533"/>
              <a:gd name="adj2" fmla="val -635"/>
              <a:gd name="adj3" fmla="val 13896"/>
              <a:gd name="adj4" fmla="val -18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790700"/>
            <a:r>
              <a:rPr lang="ru-RU" sz="800" dirty="0" smtClean="0">
                <a:solidFill>
                  <a:prstClr val="black"/>
                </a:solidFill>
                <a:cs typeface="Times New Roman" pitchFamily="18" charset="0"/>
              </a:rPr>
              <a:t>Котельная </a:t>
            </a:r>
          </a:p>
          <a:p>
            <a:pPr lvl="0" algn="ctr" defTabSz="1790700"/>
            <a:r>
              <a:rPr lang="ru-RU" sz="800" i="1" dirty="0" smtClean="0">
                <a:solidFill>
                  <a:prstClr val="black"/>
                </a:solidFill>
                <a:cs typeface="Times New Roman" pitchFamily="18" charset="0"/>
              </a:rPr>
              <a:t>Тип котла – КВС 0,4</a:t>
            </a:r>
          </a:p>
          <a:p>
            <a:pPr lvl="0" algn="ctr" defTabSz="1790700"/>
            <a:r>
              <a:rPr lang="ru-RU" sz="800" i="1" dirty="0" smtClean="0">
                <a:solidFill>
                  <a:prstClr val="black"/>
                </a:solidFill>
                <a:cs typeface="Times New Roman" pitchFamily="18" charset="0"/>
              </a:rPr>
              <a:t>Количество котлов – 2 шт.</a:t>
            </a:r>
          </a:p>
          <a:p>
            <a:pPr lvl="0" algn="ctr" defTabSz="1790700"/>
            <a:r>
              <a:rPr lang="ru-RU" sz="800" i="1" dirty="0" smtClean="0">
                <a:solidFill>
                  <a:prstClr val="black"/>
                </a:solidFill>
                <a:cs typeface="Times New Roman" pitchFamily="18" charset="0"/>
              </a:rPr>
              <a:t>Тип топлива – уголь</a:t>
            </a:r>
          </a:p>
          <a:p>
            <a:pPr lvl="0" algn="ctr" defTabSz="1790700"/>
            <a:r>
              <a:rPr lang="ru-RU" sz="800" i="1" dirty="0" smtClean="0">
                <a:solidFill>
                  <a:prstClr val="black"/>
                </a:solidFill>
                <a:cs typeface="Times New Roman" pitchFamily="18" charset="0"/>
              </a:rPr>
              <a:t>% износа оборудования – 70%</a:t>
            </a:r>
          </a:p>
          <a:p>
            <a:pPr lvl="0" defTabSz="1790700"/>
            <a:r>
              <a:rPr lang="ru-RU" sz="800" dirty="0" smtClean="0">
                <a:solidFill>
                  <a:prstClr val="black"/>
                </a:solidFill>
                <a:cs typeface="Times New Roman" pitchFamily="18" charset="0"/>
              </a:rPr>
              <a:t>Количество отапливаемых зданий:</a:t>
            </a:r>
          </a:p>
          <a:p>
            <a:pPr lvl="0" defTabSz="1790700"/>
            <a:r>
              <a:rPr lang="ru-RU" sz="800" dirty="0" smtClean="0">
                <a:solidFill>
                  <a:prstClr val="black"/>
                </a:solidFill>
                <a:cs typeface="Times New Roman" pitchFamily="18" charset="0"/>
              </a:rPr>
              <a:t>Жилых домов – 1</a:t>
            </a:r>
          </a:p>
          <a:p>
            <a:pPr lvl="0" defTabSz="1790700"/>
            <a:r>
              <a:rPr lang="ru-RU" sz="800" dirty="0" err="1" smtClean="0">
                <a:solidFill>
                  <a:prstClr val="black"/>
                </a:solidFill>
                <a:cs typeface="Times New Roman" pitchFamily="18" charset="0"/>
              </a:rPr>
              <a:t>Соц</a:t>
            </a:r>
            <a:r>
              <a:rPr lang="ru-RU" sz="800" dirty="0" smtClean="0">
                <a:solidFill>
                  <a:prstClr val="black"/>
                </a:solidFill>
                <a:cs typeface="Times New Roman" pitchFamily="18" charset="0"/>
              </a:rPr>
              <a:t>/важные объекты – 2 шт.</a:t>
            </a:r>
          </a:p>
          <a:p>
            <a:pPr lvl="0" defTabSz="1790700"/>
            <a:r>
              <a:rPr lang="ru-RU" sz="800" dirty="0" smtClean="0">
                <a:solidFill>
                  <a:prstClr val="black"/>
                </a:solidFill>
                <a:cs typeface="Times New Roman" pitchFamily="18" charset="0"/>
              </a:rPr>
              <a:t>Население – 4 чел.</a:t>
            </a:r>
            <a:endParaRPr lang="ru-RU" sz="800" dirty="0"/>
          </a:p>
        </p:txBody>
      </p:sp>
      <p:graphicFrame>
        <p:nvGraphicFramePr>
          <p:cNvPr id="266" name="Таблица 265"/>
          <p:cNvGraphicFramePr>
            <a:graphicFrameLocks noGrp="1"/>
          </p:cNvGraphicFramePr>
          <p:nvPr/>
        </p:nvGraphicFramePr>
        <p:xfrm>
          <a:off x="1" y="785795"/>
          <a:ext cx="9144000" cy="1267950"/>
        </p:xfrm>
        <a:graphic>
          <a:graphicData uri="http://schemas.openxmlformats.org/drawingml/2006/table">
            <a:tbl>
              <a:tblPr/>
              <a:tblGrid>
                <a:gridCol w="1179287"/>
                <a:gridCol w="1307419"/>
                <a:gridCol w="1344839"/>
                <a:gridCol w="1215571"/>
                <a:gridCol w="1317625"/>
                <a:gridCol w="2779259"/>
              </a:tblGrid>
              <a:tr h="254153">
                <a:tc gridSpan="5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415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264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теплоснабжения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теплоснабжения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теплоснабжения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теплоснабжения не зафиксировано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 на системах теплоснабжения не зафиксировано</a:t>
                      </a: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Сохраняется вероятность возникновения аварийных ситуаций на системах теплоснабжения </a:t>
                      </a:r>
                      <a:r>
                        <a:rPr kumimoji="0" lang="ru-RU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в связи с износом основных производственных фондов.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" name="Таблица 266"/>
          <p:cNvGraphicFramePr>
            <a:graphicFrameLocks noGrp="1"/>
          </p:cNvGraphicFramePr>
          <p:nvPr/>
        </p:nvGraphicFramePr>
        <p:xfrm>
          <a:off x="6286512" y="2071677"/>
          <a:ext cx="2857488" cy="1143010"/>
        </p:xfrm>
        <a:graphic>
          <a:graphicData uri="http://schemas.openxmlformats.org/drawingml/2006/table">
            <a:tbl>
              <a:tblPr/>
              <a:tblGrid>
                <a:gridCol w="2008665"/>
                <a:gridCol w="848823"/>
              </a:tblGrid>
              <a:tr h="483913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Сведения по объектам ЖКХ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сельского поселения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69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объекта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Количество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69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Котельные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.)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69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Тепловые пункты (шт.)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8" name="Таблица 267"/>
          <p:cNvGraphicFramePr>
            <a:graphicFrameLocks noGrp="1"/>
          </p:cNvGraphicFramePr>
          <p:nvPr/>
        </p:nvGraphicFramePr>
        <p:xfrm>
          <a:off x="0" y="2071679"/>
          <a:ext cx="3714743" cy="1414275"/>
        </p:xfrm>
        <a:graphic>
          <a:graphicData uri="http://schemas.openxmlformats.org/drawingml/2006/table">
            <a:tbl>
              <a:tblPr/>
              <a:tblGrid>
                <a:gridCol w="2068501"/>
                <a:gridCol w="911567"/>
                <a:gridCol w="734675"/>
              </a:tblGrid>
              <a:tr h="279789">
                <a:tc grid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Силы и средства, привлекаемые к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ликвидации последствий ЧС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78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Формирования и подразделения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Л/состав,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Техника,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944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  75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773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978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Чистоозерные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тепловые сети»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773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9" name="Таблица 268"/>
          <p:cNvGraphicFramePr>
            <a:graphicFrameLocks noGrp="1"/>
          </p:cNvGraphicFramePr>
          <p:nvPr/>
        </p:nvGraphicFramePr>
        <p:xfrm>
          <a:off x="0" y="5357827"/>
          <a:ext cx="3500430" cy="1500173"/>
        </p:xfrm>
        <a:graphic>
          <a:graphicData uri="http://schemas.openxmlformats.org/drawingml/2006/table">
            <a:tbl>
              <a:tblPr/>
              <a:tblGrid>
                <a:gridCol w="1082285"/>
                <a:gridCol w="1405685"/>
                <a:gridCol w="1012460"/>
              </a:tblGrid>
              <a:tr h="216331">
                <a:tc gridSpan="3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Таблица вызовов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331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Ф.И.О. Должность руководителя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83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ПЧ  75   1 ОПС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Р.п. Чистоозерное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Пивоваров С.И.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91-353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83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Татарские электросети электросети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Егорушкин А.Ф.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91- 134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ЕДДС- 91-199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837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Чистоозерные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тепловые сети»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Тыртышный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С.П.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97-171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 91-199</a:t>
                      </a: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70" name="Group 53"/>
          <p:cNvGrpSpPr>
            <a:grpSpLocks/>
          </p:cNvGrpSpPr>
          <p:nvPr/>
        </p:nvGrpSpPr>
        <p:grpSpPr bwMode="auto">
          <a:xfrm>
            <a:off x="4643438" y="4000504"/>
            <a:ext cx="915988" cy="482600"/>
            <a:chOff x="2290" y="4020"/>
            <a:chExt cx="716" cy="211"/>
          </a:xfrm>
        </p:grpSpPr>
        <p:sp>
          <p:nvSpPr>
            <p:cNvPr id="271" name="Rectangle 54"/>
            <p:cNvSpPr>
              <a:spLocks noChangeArrowheads="1"/>
            </p:cNvSpPr>
            <p:nvPr/>
          </p:nvSpPr>
          <p:spPr bwMode="auto">
            <a:xfrm>
              <a:off x="2601" y="4050"/>
              <a:ext cx="405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787525"/>
              <a:endParaRPr lang="ru-RU" sz="1100" b="0" u="sng" dirty="0">
                <a:latin typeface="Calibri" pitchFamily="34" charset="0"/>
              </a:endParaRPr>
            </a:p>
            <a:p>
              <a:pPr algn="ctr" defTabSz="1787525"/>
              <a:r>
                <a:rPr lang="ru-RU" sz="1100" b="0" dirty="0">
                  <a:latin typeface="Calibri" pitchFamily="34" charset="0"/>
                </a:rPr>
                <a:t> </a:t>
              </a:r>
              <a:endParaRPr lang="ru-RU" sz="3500" b="0" dirty="0">
                <a:latin typeface="Calibri" pitchFamily="34" charset="0"/>
              </a:endParaRPr>
            </a:p>
          </p:txBody>
        </p:sp>
        <p:grpSp>
          <p:nvGrpSpPr>
            <p:cNvPr id="27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27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787525"/>
                <a:endParaRPr lang="ru-RU" sz="3500" b="0">
                  <a:latin typeface="Calibri" pitchFamily="34" charset="0"/>
                </a:endParaRPr>
              </a:p>
            </p:txBody>
          </p:sp>
          <p:sp>
            <p:nvSpPr>
              <p:cNvPr id="27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76" name="Group 60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27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8" name="Line 62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ЧС </a:t>
            </a:r>
            <a:b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ГАЗО-, НЕФТЕПРОВОДАХ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1279525">
              <a:lnSpc>
                <a:spcPct val="80000"/>
              </a:lnSpc>
              <a:defRPr/>
            </a:pPr>
            <a:r>
              <a:rPr lang="ru-RU" sz="2500" dirty="0">
                <a:cs typeface="Times New Roman" pitchFamily="18" charset="0"/>
              </a:rPr>
              <a:t>СОДЕРЖАНИЕ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214423"/>
          <a:ext cx="8358247" cy="4846559"/>
        </p:xfrm>
        <a:graphic>
          <a:graphicData uri="http://schemas.openxmlformats.org/drawingml/2006/table">
            <a:tbl>
              <a:tblPr/>
              <a:tblGrid>
                <a:gridCol w="7593820"/>
                <a:gridCol w="764427"/>
              </a:tblGrid>
              <a:tr h="271862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Условные обозначения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862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Общая информация (характеристика)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968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Риски возникновения ЧС на транспорте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 Риски возникновения ЧС на объектах автомобильного транспорта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52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 Риски возникновения ЧС на объектах железнодорожного транспорта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139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Риски возникновения  техногенных 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371475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 Риски возникновения аварии на системах ЖКХ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16-18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139">
                <a:tc>
                  <a:txBody>
                    <a:bodyPr/>
                    <a:lstStyle/>
                    <a:p>
                      <a:pPr marL="27305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Риски возникновения аварий на нефтепроводах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5691">
                <a:tc>
                  <a:txBody>
                    <a:bodyPr/>
                    <a:lstStyle/>
                    <a:p>
                      <a:pPr marL="27305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Риски возникновения аварий на газопроводах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Риски возникновения пожаров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968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 Риски возникновения техногенных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3139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5. Риски  возникновения   ЧС природного характера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862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 Риски возникновения природных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5691">
                <a:tc>
                  <a:txBody>
                    <a:bodyPr/>
                    <a:lstStyle/>
                    <a:p>
                      <a:pPr marL="35560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 Риски  подтоплений (затоплений)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414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Информационно-справочные материалы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968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  Информационно-справочные материалы по силам и средствам РСЧС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0877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7.2. Информационно-справочные материалы по резервам финансовых и материальных средств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>
            <a:grpSpLocks/>
          </p:cNvGrpSpPr>
          <p:nvPr/>
        </p:nvGrpSpPr>
        <p:grpSpPr bwMode="auto">
          <a:xfrm>
            <a:off x="1" y="1088571"/>
            <a:ext cx="8886908" cy="5769429"/>
            <a:chOff x="228601" y="380996"/>
            <a:chExt cx="9175648" cy="6500720"/>
          </a:xfrm>
        </p:grpSpPr>
        <p:sp>
          <p:nvSpPr>
            <p:cNvPr id="2095" name="Rectangle 65"/>
            <p:cNvSpPr>
              <a:spLocks noChangeArrowheads="1"/>
            </p:cNvSpPr>
            <p:nvPr/>
          </p:nvSpPr>
          <p:spPr bwMode="auto">
            <a:xfrm>
              <a:off x="228601" y="557163"/>
              <a:ext cx="8915417" cy="632455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96" name="Line 4"/>
            <p:cNvSpPr>
              <a:spLocks noChangeShapeType="1"/>
            </p:cNvSpPr>
            <p:nvPr/>
          </p:nvSpPr>
          <p:spPr bwMode="auto">
            <a:xfrm>
              <a:off x="2133605" y="533396"/>
              <a:ext cx="22098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Line 8"/>
            <p:cNvSpPr>
              <a:spLocks noChangeShapeType="1"/>
            </p:cNvSpPr>
            <p:nvPr/>
          </p:nvSpPr>
          <p:spPr bwMode="auto">
            <a:xfrm>
              <a:off x="4343409" y="533396"/>
              <a:ext cx="0" cy="1066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Line 9"/>
            <p:cNvSpPr>
              <a:spLocks noChangeShapeType="1"/>
            </p:cNvSpPr>
            <p:nvPr/>
          </p:nvSpPr>
          <p:spPr bwMode="auto">
            <a:xfrm>
              <a:off x="2139298" y="733629"/>
              <a:ext cx="20570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9" name="Line 10"/>
            <p:cNvSpPr>
              <a:spLocks noChangeShapeType="1"/>
            </p:cNvSpPr>
            <p:nvPr/>
          </p:nvSpPr>
          <p:spPr bwMode="auto">
            <a:xfrm>
              <a:off x="4191008" y="685794"/>
              <a:ext cx="0" cy="914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Line 11"/>
            <p:cNvSpPr>
              <a:spLocks noChangeShapeType="1"/>
            </p:cNvSpPr>
            <p:nvPr/>
          </p:nvSpPr>
          <p:spPr bwMode="auto">
            <a:xfrm flipH="1">
              <a:off x="609602" y="1600188"/>
              <a:ext cx="3581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Line 12"/>
            <p:cNvSpPr>
              <a:spLocks noChangeShapeType="1"/>
            </p:cNvSpPr>
            <p:nvPr/>
          </p:nvSpPr>
          <p:spPr bwMode="auto">
            <a:xfrm>
              <a:off x="4343409" y="1600188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Line 13"/>
            <p:cNvSpPr>
              <a:spLocks noChangeShapeType="1"/>
            </p:cNvSpPr>
            <p:nvPr/>
          </p:nvSpPr>
          <p:spPr bwMode="auto">
            <a:xfrm>
              <a:off x="609602" y="1752587"/>
              <a:ext cx="11430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Line 14"/>
            <p:cNvSpPr>
              <a:spLocks noChangeShapeType="1"/>
            </p:cNvSpPr>
            <p:nvPr/>
          </p:nvSpPr>
          <p:spPr bwMode="auto">
            <a:xfrm>
              <a:off x="17526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Line 16"/>
            <p:cNvSpPr>
              <a:spLocks noChangeShapeType="1"/>
            </p:cNvSpPr>
            <p:nvPr/>
          </p:nvSpPr>
          <p:spPr bwMode="auto">
            <a:xfrm>
              <a:off x="19050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Line 17"/>
            <p:cNvSpPr>
              <a:spLocks noChangeShapeType="1"/>
            </p:cNvSpPr>
            <p:nvPr/>
          </p:nvSpPr>
          <p:spPr bwMode="auto">
            <a:xfrm>
              <a:off x="1970707" y="179026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6" name="Line 18"/>
            <p:cNvSpPr>
              <a:spLocks noChangeShapeType="1"/>
            </p:cNvSpPr>
            <p:nvPr/>
          </p:nvSpPr>
          <p:spPr bwMode="auto">
            <a:xfrm>
              <a:off x="4343409" y="1752587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Line 19"/>
            <p:cNvSpPr>
              <a:spLocks noChangeShapeType="1"/>
            </p:cNvSpPr>
            <p:nvPr/>
          </p:nvSpPr>
          <p:spPr bwMode="auto">
            <a:xfrm>
              <a:off x="4191008" y="1752587"/>
              <a:ext cx="0" cy="533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Line 20"/>
            <p:cNvSpPr>
              <a:spLocks noChangeShapeType="1"/>
            </p:cNvSpPr>
            <p:nvPr/>
          </p:nvSpPr>
          <p:spPr bwMode="auto">
            <a:xfrm>
              <a:off x="4343409" y="1752587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Line 21"/>
            <p:cNvSpPr>
              <a:spLocks noChangeShapeType="1"/>
            </p:cNvSpPr>
            <p:nvPr/>
          </p:nvSpPr>
          <p:spPr bwMode="auto">
            <a:xfrm flipH="1">
              <a:off x="2667006" y="2285982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Line 23"/>
            <p:cNvSpPr>
              <a:spLocks noChangeShapeType="1"/>
            </p:cNvSpPr>
            <p:nvPr/>
          </p:nvSpPr>
          <p:spPr bwMode="auto">
            <a:xfrm>
              <a:off x="2667006" y="2438381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Line 24"/>
            <p:cNvSpPr>
              <a:spLocks noChangeShapeType="1"/>
            </p:cNvSpPr>
            <p:nvPr/>
          </p:nvSpPr>
          <p:spPr bwMode="auto">
            <a:xfrm>
              <a:off x="4191008" y="2438381"/>
              <a:ext cx="0" cy="1219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Line 25"/>
            <p:cNvSpPr>
              <a:spLocks noChangeShapeType="1"/>
            </p:cNvSpPr>
            <p:nvPr/>
          </p:nvSpPr>
          <p:spPr bwMode="auto">
            <a:xfrm>
              <a:off x="4343409" y="3657572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Line 26"/>
            <p:cNvSpPr>
              <a:spLocks noChangeShapeType="1"/>
            </p:cNvSpPr>
            <p:nvPr/>
          </p:nvSpPr>
          <p:spPr bwMode="auto">
            <a:xfrm>
              <a:off x="4387224" y="3845623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Line 27"/>
            <p:cNvSpPr>
              <a:spLocks noChangeShapeType="1"/>
            </p:cNvSpPr>
            <p:nvPr/>
          </p:nvSpPr>
          <p:spPr bwMode="auto">
            <a:xfrm>
              <a:off x="4343409" y="3809970"/>
              <a:ext cx="0" cy="990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Line 28"/>
            <p:cNvSpPr>
              <a:spLocks noChangeShapeType="1"/>
            </p:cNvSpPr>
            <p:nvPr/>
          </p:nvSpPr>
          <p:spPr bwMode="auto">
            <a:xfrm>
              <a:off x="4191008" y="3809970"/>
              <a:ext cx="0" cy="28955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Line 29"/>
            <p:cNvSpPr>
              <a:spLocks noChangeShapeType="1"/>
            </p:cNvSpPr>
            <p:nvPr/>
          </p:nvSpPr>
          <p:spPr bwMode="auto">
            <a:xfrm>
              <a:off x="4343409" y="4800563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Line 30"/>
            <p:cNvSpPr>
              <a:spLocks noChangeShapeType="1"/>
            </p:cNvSpPr>
            <p:nvPr/>
          </p:nvSpPr>
          <p:spPr bwMode="auto">
            <a:xfrm>
              <a:off x="4343409" y="4952962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Line 31"/>
            <p:cNvSpPr>
              <a:spLocks noChangeShapeType="1"/>
            </p:cNvSpPr>
            <p:nvPr/>
          </p:nvSpPr>
          <p:spPr bwMode="auto">
            <a:xfrm>
              <a:off x="4343409" y="4952961"/>
              <a:ext cx="0" cy="1752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Line 32"/>
            <p:cNvSpPr>
              <a:spLocks noChangeShapeType="1"/>
            </p:cNvSpPr>
            <p:nvPr/>
          </p:nvSpPr>
          <p:spPr bwMode="auto">
            <a:xfrm flipH="1">
              <a:off x="228601" y="3657571"/>
              <a:ext cx="3962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Line 33"/>
            <p:cNvSpPr>
              <a:spLocks noChangeShapeType="1"/>
            </p:cNvSpPr>
            <p:nvPr/>
          </p:nvSpPr>
          <p:spPr bwMode="auto">
            <a:xfrm flipH="1">
              <a:off x="1905004" y="380997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Line 34"/>
            <p:cNvSpPr>
              <a:spLocks noChangeShapeType="1"/>
            </p:cNvSpPr>
            <p:nvPr/>
          </p:nvSpPr>
          <p:spPr bwMode="auto">
            <a:xfrm>
              <a:off x="19050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Line 35"/>
            <p:cNvSpPr>
              <a:spLocks noChangeShapeType="1"/>
            </p:cNvSpPr>
            <p:nvPr/>
          </p:nvSpPr>
          <p:spPr bwMode="auto">
            <a:xfrm>
              <a:off x="16764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36"/>
            <p:cNvSpPr>
              <a:spLocks noChangeShapeType="1"/>
            </p:cNvSpPr>
            <p:nvPr/>
          </p:nvSpPr>
          <p:spPr bwMode="auto">
            <a:xfrm flipH="1">
              <a:off x="762002" y="3809970"/>
              <a:ext cx="914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37"/>
            <p:cNvSpPr>
              <a:spLocks noChangeShapeType="1"/>
            </p:cNvSpPr>
            <p:nvPr/>
          </p:nvSpPr>
          <p:spPr bwMode="auto">
            <a:xfrm>
              <a:off x="7620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38"/>
            <p:cNvSpPr>
              <a:spLocks noChangeShapeType="1"/>
            </p:cNvSpPr>
            <p:nvPr/>
          </p:nvSpPr>
          <p:spPr bwMode="auto">
            <a:xfrm>
              <a:off x="6096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39"/>
            <p:cNvSpPr>
              <a:spLocks noChangeShapeType="1"/>
            </p:cNvSpPr>
            <p:nvPr/>
          </p:nvSpPr>
          <p:spPr bwMode="auto">
            <a:xfrm flipH="1">
              <a:off x="228601" y="3809970"/>
              <a:ext cx="3810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Text Box 41"/>
            <p:cNvSpPr txBox="1">
              <a:spLocks noChangeArrowheads="1"/>
            </p:cNvSpPr>
            <p:nvPr/>
          </p:nvSpPr>
          <p:spPr bwMode="auto">
            <a:xfrm>
              <a:off x="2364086" y="557154"/>
              <a:ext cx="94538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>
                  <a:latin typeface="Verdana" pitchFamily="34" charset="0"/>
                </a:rPr>
                <a:t>Ул.Молодёжная</a:t>
              </a:r>
            </a:p>
          </p:txBody>
        </p:sp>
        <p:sp>
          <p:nvSpPr>
            <p:cNvPr id="2128" name="Text Box 42"/>
            <p:cNvSpPr txBox="1">
              <a:spLocks noChangeArrowheads="1"/>
            </p:cNvSpPr>
            <p:nvPr/>
          </p:nvSpPr>
          <p:spPr bwMode="auto">
            <a:xfrm>
              <a:off x="826772" y="1537971"/>
              <a:ext cx="834495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в  Чистоозёрное</a:t>
              </a:r>
            </a:p>
          </p:txBody>
        </p:sp>
        <p:sp>
          <p:nvSpPr>
            <p:cNvPr id="2129" name="Line 43"/>
            <p:cNvSpPr>
              <a:spLocks noChangeShapeType="1"/>
            </p:cNvSpPr>
            <p:nvPr/>
          </p:nvSpPr>
          <p:spPr bwMode="auto">
            <a:xfrm flipH="1" flipV="1">
              <a:off x="228601" y="1676387"/>
              <a:ext cx="6096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0" name="Text Box 44"/>
            <p:cNvSpPr txBox="1">
              <a:spLocks noChangeArrowheads="1"/>
            </p:cNvSpPr>
            <p:nvPr/>
          </p:nvSpPr>
          <p:spPr bwMode="auto">
            <a:xfrm>
              <a:off x="2971807" y="2209783"/>
              <a:ext cx="657400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Зелёная</a:t>
              </a:r>
            </a:p>
          </p:txBody>
        </p:sp>
        <p:sp>
          <p:nvSpPr>
            <p:cNvPr id="2131" name="Text Box 45"/>
            <p:cNvSpPr txBox="1">
              <a:spLocks noChangeArrowheads="1"/>
            </p:cNvSpPr>
            <p:nvPr/>
          </p:nvSpPr>
          <p:spPr bwMode="auto">
            <a:xfrm rot="16200000">
              <a:off x="3475053" y="3478094"/>
              <a:ext cx="1523988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Ул. Центральная</a:t>
              </a:r>
            </a:p>
          </p:txBody>
        </p:sp>
        <p:sp>
          <p:nvSpPr>
            <p:cNvPr id="2132" name="Text Box 46"/>
            <p:cNvSpPr txBox="1">
              <a:spLocks noChangeArrowheads="1"/>
            </p:cNvSpPr>
            <p:nvPr/>
          </p:nvSpPr>
          <p:spPr bwMode="auto">
            <a:xfrm>
              <a:off x="4953010" y="3581372"/>
              <a:ext cx="73684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Школьная</a:t>
              </a:r>
            </a:p>
          </p:txBody>
        </p:sp>
        <p:sp>
          <p:nvSpPr>
            <p:cNvPr id="2133" name="Text Box 47"/>
            <p:cNvSpPr txBox="1">
              <a:spLocks noChangeArrowheads="1"/>
            </p:cNvSpPr>
            <p:nvPr/>
          </p:nvSpPr>
          <p:spPr bwMode="auto">
            <a:xfrm>
              <a:off x="4648210" y="4724364"/>
              <a:ext cx="617678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Южная</a:t>
              </a:r>
            </a:p>
          </p:txBody>
        </p:sp>
        <p:sp>
          <p:nvSpPr>
            <p:cNvPr id="2134" name="Text Box 48"/>
            <p:cNvSpPr txBox="1">
              <a:spLocks noChangeArrowheads="1"/>
            </p:cNvSpPr>
            <p:nvPr/>
          </p:nvSpPr>
          <p:spPr bwMode="auto">
            <a:xfrm rot="16200000">
              <a:off x="320412" y="4443286"/>
              <a:ext cx="670457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Лесная</a:t>
              </a:r>
            </a:p>
          </p:txBody>
        </p:sp>
        <p:sp>
          <p:nvSpPr>
            <p:cNvPr id="2135" name="Text Box 49"/>
            <p:cNvSpPr txBox="1">
              <a:spLocks noChangeArrowheads="1"/>
            </p:cNvSpPr>
            <p:nvPr/>
          </p:nvSpPr>
          <p:spPr bwMode="auto">
            <a:xfrm rot="16200000">
              <a:off x="1454382" y="4385344"/>
              <a:ext cx="688519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Ул.Степная</a:t>
              </a:r>
            </a:p>
          </p:txBody>
        </p:sp>
        <p:sp>
          <p:nvSpPr>
            <p:cNvPr id="2136" name="Rectangle 60"/>
            <p:cNvSpPr>
              <a:spLocks noChangeArrowheads="1"/>
            </p:cNvSpPr>
            <p:nvPr/>
          </p:nvSpPr>
          <p:spPr bwMode="auto">
            <a:xfrm>
              <a:off x="39624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61"/>
            <p:cNvSpPr>
              <a:spLocks noChangeArrowheads="1"/>
            </p:cNvSpPr>
            <p:nvPr/>
          </p:nvSpPr>
          <p:spPr bwMode="auto">
            <a:xfrm>
              <a:off x="38862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62"/>
            <p:cNvSpPr>
              <a:spLocks noChangeArrowheads="1"/>
            </p:cNvSpPr>
            <p:nvPr/>
          </p:nvSpPr>
          <p:spPr bwMode="auto">
            <a:xfrm>
              <a:off x="36576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63"/>
            <p:cNvSpPr>
              <a:spLocks noChangeArrowheads="1"/>
            </p:cNvSpPr>
            <p:nvPr/>
          </p:nvSpPr>
          <p:spPr bwMode="auto">
            <a:xfrm>
              <a:off x="34290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64"/>
            <p:cNvSpPr>
              <a:spLocks noChangeArrowheads="1"/>
            </p:cNvSpPr>
            <p:nvPr/>
          </p:nvSpPr>
          <p:spPr bwMode="auto">
            <a:xfrm>
              <a:off x="33528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65"/>
            <p:cNvSpPr>
              <a:spLocks noChangeArrowheads="1"/>
            </p:cNvSpPr>
            <p:nvPr/>
          </p:nvSpPr>
          <p:spPr bwMode="auto">
            <a:xfrm>
              <a:off x="3124206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66"/>
            <p:cNvSpPr>
              <a:spLocks noChangeArrowheads="1"/>
            </p:cNvSpPr>
            <p:nvPr/>
          </p:nvSpPr>
          <p:spPr bwMode="auto">
            <a:xfrm>
              <a:off x="3048007" y="38099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67"/>
            <p:cNvSpPr>
              <a:spLocks noChangeArrowheads="1"/>
            </p:cNvSpPr>
            <p:nvPr/>
          </p:nvSpPr>
          <p:spPr bwMode="auto">
            <a:xfrm>
              <a:off x="38100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68"/>
            <p:cNvSpPr>
              <a:spLocks noChangeArrowheads="1"/>
            </p:cNvSpPr>
            <p:nvPr/>
          </p:nvSpPr>
          <p:spPr bwMode="auto">
            <a:xfrm>
              <a:off x="37338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69"/>
            <p:cNvSpPr>
              <a:spLocks noChangeArrowheads="1"/>
            </p:cNvSpPr>
            <p:nvPr/>
          </p:nvSpPr>
          <p:spPr bwMode="auto">
            <a:xfrm>
              <a:off x="3429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70"/>
            <p:cNvSpPr>
              <a:spLocks noChangeArrowheads="1"/>
            </p:cNvSpPr>
            <p:nvPr/>
          </p:nvSpPr>
          <p:spPr bwMode="auto">
            <a:xfrm>
              <a:off x="33528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71"/>
            <p:cNvSpPr>
              <a:spLocks noChangeArrowheads="1"/>
            </p:cNvSpPr>
            <p:nvPr/>
          </p:nvSpPr>
          <p:spPr bwMode="auto">
            <a:xfrm>
              <a:off x="3124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72"/>
            <p:cNvSpPr>
              <a:spLocks noChangeArrowheads="1"/>
            </p:cNvSpPr>
            <p:nvPr/>
          </p:nvSpPr>
          <p:spPr bwMode="auto">
            <a:xfrm>
              <a:off x="3048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73"/>
            <p:cNvSpPr>
              <a:spLocks noChangeArrowheads="1"/>
            </p:cNvSpPr>
            <p:nvPr/>
          </p:nvSpPr>
          <p:spPr bwMode="auto">
            <a:xfrm>
              <a:off x="2743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74"/>
            <p:cNvSpPr>
              <a:spLocks noChangeArrowheads="1"/>
            </p:cNvSpPr>
            <p:nvPr/>
          </p:nvSpPr>
          <p:spPr bwMode="auto">
            <a:xfrm>
              <a:off x="26670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75"/>
            <p:cNvSpPr>
              <a:spLocks noChangeArrowheads="1"/>
            </p:cNvSpPr>
            <p:nvPr/>
          </p:nvSpPr>
          <p:spPr bwMode="auto">
            <a:xfrm>
              <a:off x="4495810" y="13715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76"/>
            <p:cNvSpPr>
              <a:spLocks noChangeArrowheads="1"/>
            </p:cNvSpPr>
            <p:nvPr/>
          </p:nvSpPr>
          <p:spPr bwMode="auto">
            <a:xfrm>
              <a:off x="4495810" y="14477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77"/>
            <p:cNvSpPr>
              <a:spLocks noChangeArrowheads="1"/>
            </p:cNvSpPr>
            <p:nvPr/>
          </p:nvSpPr>
          <p:spPr bwMode="auto">
            <a:xfrm>
              <a:off x="4495810" y="11429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78"/>
            <p:cNvSpPr>
              <a:spLocks noChangeArrowheads="1"/>
            </p:cNvSpPr>
            <p:nvPr/>
          </p:nvSpPr>
          <p:spPr bwMode="auto">
            <a:xfrm>
              <a:off x="4495810" y="12191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79"/>
            <p:cNvSpPr>
              <a:spLocks noChangeArrowheads="1"/>
            </p:cNvSpPr>
            <p:nvPr/>
          </p:nvSpPr>
          <p:spPr bwMode="auto">
            <a:xfrm>
              <a:off x="4495810" y="91439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81"/>
            <p:cNvSpPr>
              <a:spLocks noChangeArrowheads="1"/>
            </p:cNvSpPr>
            <p:nvPr/>
          </p:nvSpPr>
          <p:spPr bwMode="auto">
            <a:xfrm>
              <a:off x="4495810" y="99059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" name="Rectangle 82"/>
            <p:cNvSpPr>
              <a:spLocks noChangeArrowheads="1"/>
            </p:cNvSpPr>
            <p:nvPr/>
          </p:nvSpPr>
          <p:spPr bwMode="auto">
            <a:xfrm>
              <a:off x="4495810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83"/>
            <p:cNvSpPr>
              <a:spLocks noChangeArrowheads="1"/>
            </p:cNvSpPr>
            <p:nvPr/>
          </p:nvSpPr>
          <p:spPr bwMode="auto">
            <a:xfrm>
              <a:off x="4495810" y="6857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84"/>
            <p:cNvSpPr>
              <a:spLocks noChangeArrowheads="1"/>
            </p:cNvSpPr>
            <p:nvPr/>
          </p:nvSpPr>
          <p:spPr bwMode="auto">
            <a:xfrm>
              <a:off x="2667006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85"/>
            <p:cNvSpPr>
              <a:spLocks noChangeArrowheads="1"/>
            </p:cNvSpPr>
            <p:nvPr/>
          </p:nvSpPr>
          <p:spPr bwMode="auto">
            <a:xfrm rot="5400000">
              <a:off x="2874357" y="1981585"/>
              <a:ext cx="398102" cy="1458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86"/>
            <p:cNvSpPr>
              <a:spLocks noChangeArrowheads="1"/>
            </p:cNvSpPr>
            <p:nvPr/>
          </p:nvSpPr>
          <p:spPr bwMode="auto">
            <a:xfrm>
              <a:off x="3581408" y="2057384"/>
              <a:ext cx="381001" cy="152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88"/>
            <p:cNvSpPr>
              <a:spLocks noChangeArrowheads="1"/>
            </p:cNvSpPr>
            <p:nvPr/>
          </p:nvSpPr>
          <p:spPr bwMode="auto">
            <a:xfrm>
              <a:off x="1219203" y="2819377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89"/>
            <p:cNvSpPr>
              <a:spLocks noChangeArrowheads="1"/>
            </p:cNvSpPr>
            <p:nvPr/>
          </p:nvSpPr>
          <p:spPr bwMode="auto">
            <a:xfrm>
              <a:off x="1219203" y="2362181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91"/>
            <p:cNvSpPr>
              <a:spLocks noChangeArrowheads="1"/>
            </p:cNvSpPr>
            <p:nvPr/>
          </p:nvSpPr>
          <p:spPr bwMode="auto">
            <a:xfrm>
              <a:off x="685802" y="2133583"/>
              <a:ext cx="228601" cy="533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92"/>
            <p:cNvSpPr>
              <a:spLocks noChangeArrowheads="1"/>
            </p:cNvSpPr>
            <p:nvPr/>
          </p:nvSpPr>
          <p:spPr bwMode="auto">
            <a:xfrm>
              <a:off x="28194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93"/>
            <p:cNvSpPr>
              <a:spLocks noChangeArrowheads="1"/>
            </p:cNvSpPr>
            <p:nvPr/>
          </p:nvSpPr>
          <p:spPr bwMode="auto">
            <a:xfrm>
              <a:off x="28956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94"/>
            <p:cNvSpPr>
              <a:spLocks noChangeArrowheads="1"/>
            </p:cNvSpPr>
            <p:nvPr/>
          </p:nvSpPr>
          <p:spPr bwMode="auto">
            <a:xfrm>
              <a:off x="31242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95"/>
            <p:cNvSpPr>
              <a:spLocks noChangeArrowheads="1"/>
            </p:cNvSpPr>
            <p:nvPr/>
          </p:nvSpPr>
          <p:spPr bwMode="auto">
            <a:xfrm>
              <a:off x="33528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96"/>
            <p:cNvSpPr>
              <a:spLocks noChangeArrowheads="1"/>
            </p:cNvSpPr>
            <p:nvPr/>
          </p:nvSpPr>
          <p:spPr bwMode="auto">
            <a:xfrm>
              <a:off x="4038608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97"/>
            <p:cNvSpPr>
              <a:spLocks noChangeArrowheads="1"/>
            </p:cNvSpPr>
            <p:nvPr/>
          </p:nvSpPr>
          <p:spPr bwMode="auto">
            <a:xfrm>
              <a:off x="4038608" y="25145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Text Box 99"/>
            <p:cNvSpPr txBox="1">
              <a:spLocks noChangeArrowheads="1"/>
            </p:cNvSpPr>
            <p:nvPr/>
          </p:nvSpPr>
          <p:spPr bwMode="auto">
            <a:xfrm>
              <a:off x="3352807" y="1828785"/>
              <a:ext cx="634229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Клуб 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172" name="Text Box 102"/>
            <p:cNvSpPr txBox="1">
              <a:spLocks noChangeArrowheads="1"/>
            </p:cNvSpPr>
            <p:nvPr/>
          </p:nvSpPr>
          <p:spPr bwMode="auto">
            <a:xfrm rot="16200000">
              <a:off x="1311576" y="2646249"/>
              <a:ext cx="516932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гаражи</a:t>
              </a:r>
            </a:p>
          </p:txBody>
        </p:sp>
        <p:sp>
          <p:nvSpPr>
            <p:cNvPr id="2173" name="Text Box 103"/>
            <p:cNvSpPr txBox="1">
              <a:spLocks noChangeArrowheads="1"/>
            </p:cNvSpPr>
            <p:nvPr/>
          </p:nvSpPr>
          <p:spPr bwMode="auto">
            <a:xfrm rot="16200000">
              <a:off x="580278" y="2304941"/>
              <a:ext cx="455521" cy="20655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174" name="Text Box 104"/>
            <p:cNvSpPr txBox="1">
              <a:spLocks noChangeArrowheads="1"/>
            </p:cNvSpPr>
            <p:nvPr/>
          </p:nvSpPr>
          <p:spPr bwMode="auto">
            <a:xfrm rot="16200000">
              <a:off x="1046365" y="1870687"/>
              <a:ext cx="620317" cy="3813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ртм</a:t>
              </a:r>
            </a:p>
          </p:txBody>
        </p:sp>
        <p:sp>
          <p:nvSpPr>
            <p:cNvPr id="2175" name="Rectangle 105"/>
            <p:cNvSpPr>
              <a:spLocks noChangeArrowheads="1"/>
            </p:cNvSpPr>
            <p:nvPr/>
          </p:nvSpPr>
          <p:spPr bwMode="auto">
            <a:xfrm>
              <a:off x="4038608" y="27431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06"/>
            <p:cNvSpPr>
              <a:spLocks noChangeArrowheads="1"/>
            </p:cNvSpPr>
            <p:nvPr/>
          </p:nvSpPr>
          <p:spPr bwMode="auto">
            <a:xfrm>
              <a:off x="4038608" y="28955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07"/>
            <p:cNvSpPr>
              <a:spLocks noChangeArrowheads="1"/>
            </p:cNvSpPr>
            <p:nvPr/>
          </p:nvSpPr>
          <p:spPr bwMode="auto">
            <a:xfrm>
              <a:off x="4038608" y="30479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08"/>
            <p:cNvSpPr>
              <a:spLocks noChangeArrowheads="1"/>
            </p:cNvSpPr>
            <p:nvPr/>
          </p:nvSpPr>
          <p:spPr bwMode="auto">
            <a:xfrm>
              <a:off x="4038608" y="32003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09"/>
            <p:cNvSpPr>
              <a:spLocks noChangeArrowheads="1"/>
            </p:cNvSpPr>
            <p:nvPr/>
          </p:nvSpPr>
          <p:spPr bwMode="auto">
            <a:xfrm>
              <a:off x="4572010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10"/>
            <p:cNvSpPr>
              <a:spLocks noChangeArrowheads="1"/>
            </p:cNvSpPr>
            <p:nvPr/>
          </p:nvSpPr>
          <p:spPr bwMode="auto">
            <a:xfrm>
              <a:off x="4572010" y="22097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11"/>
            <p:cNvSpPr>
              <a:spLocks noChangeArrowheads="1"/>
            </p:cNvSpPr>
            <p:nvPr/>
          </p:nvSpPr>
          <p:spPr bwMode="auto">
            <a:xfrm>
              <a:off x="4572010" y="243838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12"/>
            <p:cNvSpPr>
              <a:spLocks noChangeArrowheads="1"/>
            </p:cNvSpPr>
            <p:nvPr/>
          </p:nvSpPr>
          <p:spPr bwMode="auto">
            <a:xfrm>
              <a:off x="4572010" y="251458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13"/>
            <p:cNvSpPr>
              <a:spLocks noChangeArrowheads="1"/>
            </p:cNvSpPr>
            <p:nvPr/>
          </p:nvSpPr>
          <p:spPr bwMode="auto">
            <a:xfrm>
              <a:off x="4572010" y="26669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14"/>
            <p:cNvSpPr>
              <a:spLocks noChangeArrowheads="1"/>
            </p:cNvSpPr>
            <p:nvPr/>
          </p:nvSpPr>
          <p:spPr bwMode="auto">
            <a:xfrm>
              <a:off x="4572010" y="27431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Rectangle 115"/>
            <p:cNvSpPr>
              <a:spLocks noChangeArrowheads="1"/>
            </p:cNvSpPr>
            <p:nvPr/>
          </p:nvSpPr>
          <p:spPr bwMode="auto">
            <a:xfrm>
              <a:off x="4572010" y="28955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6" name="Rectangle 116"/>
            <p:cNvSpPr>
              <a:spLocks noChangeArrowheads="1"/>
            </p:cNvSpPr>
            <p:nvPr/>
          </p:nvSpPr>
          <p:spPr bwMode="auto">
            <a:xfrm>
              <a:off x="4572010" y="29717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7" name="Rectangle 117"/>
            <p:cNvSpPr>
              <a:spLocks noChangeArrowheads="1"/>
            </p:cNvSpPr>
            <p:nvPr/>
          </p:nvSpPr>
          <p:spPr bwMode="auto">
            <a:xfrm>
              <a:off x="4572010" y="31241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8" name="Rectangle 118"/>
            <p:cNvSpPr>
              <a:spLocks noChangeArrowheads="1"/>
            </p:cNvSpPr>
            <p:nvPr/>
          </p:nvSpPr>
          <p:spPr bwMode="auto">
            <a:xfrm>
              <a:off x="4572010" y="32003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Rectangle 120"/>
            <p:cNvSpPr>
              <a:spLocks noChangeArrowheads="1"/>
            </p:cNvSpPr>
            <p:nvPr/>
          </p:nvSpPr>
          <p:spPr bwMode="auto">
            <a:xfrm>
              <a:off x="48006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0" name="Rectangle 121"/>
            <p:cNvSpPr>
              <a:spLocks noChangeArrowheads="1"/>
            </p:cNvSpPr>
            <p:nvPr/>
          </p:nvSpPr>
          <p:spPr bwMode="auto">
            <a:xfrm>
              <a:off x="48768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1" name="Rectangle 122"/>
            <p:cNvSpPr>
              <a:spLocks noChangeArrowheads="1"/>
            </p:cNvSpPr>
            <p:nvPr/>
          </p:nvSpPr>
          <p:spPr bwMode="auto">
            <a:xfrm>
              <a:off x="50292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Rectangle 123"/>
            <p:cNvSpPr>
              <a:spLocks noChangeArrowheads="1"/>
            </p:cNvSpPr>
            <p:nvPr/>
          </p:nvSpPr>
          <p:spPr bwMode="auto">
            <a:xfrm>
              <a:off x="51054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3" name="Rectangle 124"/>
            <p:cNvSpPr>
              <a:spLocks noChangeArrowheads="1"/>
            </p:cNvSpPr>
            <p:nvPr/>
          </p:nvSpPr>
          <p:spPr bwMode="auto">
            <a:xfrm>
              <a:off x="5257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25"/>
            <p:cNvSpPr>
              <a:spLocks noChangeArrowheads="1"/>
            </p:cNvSpPr>
            <p:nvPr/>
          </p:nvSpPr>
          <p:spPr bwMode="auto">
            <a:xfrm>
              <a:off x="5334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26"/>
            <p:cNvSpPr>
              <a:spLocks noChangeArrowheads="1"/>
            </p:cNvSpPr>
            <p:nvPr/>
          </p:nvSpPr>
          <p:spPr bwMode="auto">
            <a:xfrm>
              <a:off x="5486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27"/>
            <p:cNvSpPr>
              <a:spLocks noChangeArrowheads="1"/>
            </p:cNvSpPr>
            <p:nvPr/>
          </p:nvSpPr>
          <p:spPr bwMode="auto">
            <a:xfrm>
              <a:off x="5638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28"/>
            <p:cNvSpPr>
              <a:spLocks noChangeArrowheads="1"/>
            </p:cNvSpPr>
            <p:nvPr/>
          </p:nvSpPr>
          <p:spPr bwMode="auto">
            <a:xfrm>
              <a:off x="5715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29"/>
            <p:cNvSpPr>
              <a:spLocks noChangeArrowheads="1"/>
            </p:cNvSpPr>
            <p:nvPr/>
          </p:nvSpPr>
          <p:spPr bwMode="auto">
            <a:xfrm>
              <a:off x="5867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30"/>
            <p:cNvSpPr>
              <a:spLocks noChangeArrowheads="1"/>
            </p:cNvSpPr>
            <p:nvPr/>
          </p:nvSpPr>
          <p:spPr bwMode="auto">
            <a:xfrm>
              <a:off x="60198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31"/>
            <p:cNvSpPr>
              <a:spLocks noChangeArrowheads="1"/>
            </p:cNvSpPr>
            <p:nvPr/>
          </p:nvSpPr>
          <p:spPr bwMode="auto">
            <a:xfrm>
              <a:off x="61722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32"/>
            <p:cNvSpPr>
              <a:spLocks noChangeArrowheads="1"/>
            </p:cNvSpPr>
            <p:nvPr/>
          </p:nvSpPr>
          <p:spPr bwMode="auto">
            <a:xfrm>
              <a:off x="6248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33"/>
            <p:cNvSpPr>
              <a:spLocks noChangeArrowheads="1"/>
            </p:cNvSpPr>
            <p:nvPr/>
          </p:nvSpPr>
          <p:spPr bwMode="auto">
            <a:xfrm>
              <a:off x="64008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34"/>
            <p:cNvSpPr>
              <a:spLocks noChangeArrowheads="1"/>
            </p:cNvSpPr>
            <p:nvPr/>
          </p:nvSpPr>
          <p:spPr bwMode="auto">
            <a:xfrm>
              <a:off x="64770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35"/>
            <p:cNvSpPr>
              <a:spLocks noChangeArrowheads="1"/>
            </p:cNvSpPr>
            <p:nvPr/>
          </p:nvSpPr>
          <p:spPr bwMode="auto">
            <a:xfrm>
              <a:off x="6629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36"/>
            <p:cNvSpPr>
              <a:spLocks noChangeArrowheads="1"/>
            </p:cNvSpPr>
            <p:nvPr/>
          </p:nvSpPr>
          <p:spPr bwMode="auto">
            <a:xfrm>
              <a:off x="6781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37"/>
            <p:cNvSpPr>
              <a:spLocks noChangeArrowheads="1"/>
            </p:cNvSpPr>
            <p:nvPr/>
          </p:nvSpPr>
          <p:spPr bwMode="auto">
            <a:xfrm>
              <a:off x="68580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38"/>
            <p:cNvSpPr>
              <a:spLocks noChangeArrowheads="1"/>
            </p:cNvSpPr>
            <p:nvPr/>
          </p:nvSpPr>
          <p:spPr bwMode="auto">
            <a:xfrm>
              <a:off x="70104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8" name="Rectangle 139"/>
            <p:cNvSpPr>
              <a:spLocks noChangeArrowheads="1"/>
            </p:cNvSpPr>
            <p:nvPr/>
          </p:nvSpPr>
          <p:spPr bwMode="auto">
            <a:xfrm>
              <a:off x="7162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9" name="Rectangle 140"/>
            <p:cNvSpPr>
              <a:spLocks noChangeArrowheads="1"/>
            </p:cNvSpPr>
            <p:nvPr/>
          </p:nvSpPr>
          <p:spPr bwMode="auto">
            <a:xfrm>
              <a:off x="73152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0" name="Rectangle 141"/>
            <p:cNvSpPr>
              <a:spLocks noChangeArrowheads="1"/>
            </p:cNvSpPr>
            <p:nvPr/>
          </p:nvSpPr>
          <p:spPr bwMode="auto">
            <a:xfrm>
              <a:off x="74676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1" name="Rectangle 142"/>
            <p:cNvSpPr>
              <a:spLocks noChangeArrowheads="1"/>
            </p:cNvSpPr>
            <p:nvPr/>
          </p:nvSpPr>
          <p:spPr bwMode="auto">
            <a:xfrm>
              <a:off x="76200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2" name="Rectangle 143"/>
            <p:cNvSpPr>
              <a:spLocks noChangeArrowheads="1"/>
            </p:cNvSpPr>
            <p:nvPr/>
          </p:nvSpPr>
          <p:spPr bwMode="auto">
            <a:xfrm>
              <a:off x="48006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3" name="Rectangle 146"/>
            <p:cNvSpPr>
              <a:spLocks noChangeArrowheads="1"/>
            </p:cNvSpPr>
            <p:nvPr/>
          </p:nvSpPr>
          <p:spPr bwMode="auto">
            <a:xfrm>
              <a:off x="4495810" y="3886172"/>
              <a:ext cx="76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4" name="Rectangle 147"/>
            <p:cNvSpPr>
              <a:spLocks noChangeArrowheads="1"/>
            </p:cNvSpPr>
            <p:nvPr/>
          </p:nvSpPr>
          <p:spPr bwMode="auto">
            <a:xfrm>
              <a:off x="4419609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48"/>
            <p:cNvSpPr>
              <a:spLocks noChangeArrowheads="1"/>
            </p:cNvSpPr>
            <p:nvPr/>
          </p:nvSpPr>
          <p:spPr bwMode="auto">
            <a:xfrm>
              <a:off x="84582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49"/>
            <p:cNvSpPr>
              <a:spLocks noChangeArrowheads="1"/>
            </p:cNvSpPr>
            <p:nvPr/>
          </p:nvSpPr>
          <p:spPr bwMode="auto">
            <a:xfrm>
              <a:off x="83820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0"/>
            <p:cNvSpPr>
              <a:spLocks noChangeArrowheads="1"/>
            </p:cNvSpPr>
            <p:nvPr/>
          </p:nvSpPr>
          <p:spPr bwMode="auto">
            <a:xfrm>
              <a:off x="8229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1"/>
            <p:cNvSpPr>
              <a:spLocks noChangeArrowheads="1"/>
            </p:cNvSpPr>
            <p:nvPr/>
          </p:nvSpPr>
          <p:spPr bwMode="auto">
            <a:xfrm>
              <a:off x="80772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52"/>
            <p:cNvSpPr>
              <a:spLocks noChangeArrowheads="1"/>
            </p:cNvSpPr>
            <p:nvPr/>
          </p:nvSpPr>
          <p:spPr bwMode="auto">
            <a:xfrm>
              <a:off x="80010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53"/>
            <p:cNvSpPr>
              <a:spLocks noChangeArrowheads="1"/>
            </p:cNvSpPr>
            <p:nvPr/>
          </p:nvSpPr>
          <p:spPr bwMode="auto">
            <a:xfrm>
              <a:off x="7848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54"/>
            <p:cNvSpPr>
              <a:spLocks noChangeArrowheads="1"/>
            </p:cNvSpPr>
            <p:nvPr/>
          </p:nvSpPr>
          <p:spPr bwMode="auto">
            <a:xfrm>
              <a:off x="77724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55"/>
            <p:cNvSpPr>
              <a:spLocks noChangeArrowheads="1"/>
            </p:cNvSpPr>
            <p:nvPr/>
          </p:nvSpPr>
          <p:spPr bwMode="auto">
            <a:xfrm>
              <a:off x="48768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56"/>
            <p:cNvSpPr>
              <a:spLocks noChangeArrowheads="1"/>
            </p:cNvSpPr>
            <p:nvPr/>
          </p:nvSpPr>
          <p:spPr bwMode="auto">
            <a:xfrm>
              <a:off x="76962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57"/>
            <p:cNvSpPr>
              <a:spLocks noChangeArrowheads="1"/>
            </p:cNvSpPr>
            <p:nvPr/>
          </p:nvSpPr>
          <p:spPr bwMode="auto">
            <a:xfrm>
              <a:off x="76200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58"/>
            <p:cNvSpPr>
              <a:spLocks noChangeArrowheads="1"/>
            </p:cNvSpPr>
            <p:nvPr/>
          </p:nvSpPr>
          <p:spPr bwMode="auto">
            <a:xfrm>
              <a:off x="74676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59"/>
            <p:cNvSpPr>
              <a:spLocks noChangeArrowheads="1"/>
            </p:cNvSpPr>
            <p:nvPr/>
          </p:nvSpPr>
          <p:spPr bwMode="auto">
            <a:xfrm>
              <a:off x="7315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0"/>
            <p:cNvSpPr>
              <a:spLocks noChangeArrowheads="1"/>
            </p:cNvSpPr>
            <p:nvPr/>
          </p:nvSpPr>
          <p:spPr bwMode="auto">
            <a:xfrm>
              <a:off x="71628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1"/>
            <p:cNvSpPr>
              <a:spLocks noChangeArrowheads="1"/>
            </p:cNvSpPr>
            <p:nvPr/>
          </p:nvSpPr>
          <p:spPr bwMode="auto">
            <a:xfrm>
              <a:off x="70104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62"/>
            <p:cNvSpPr>
              <a:spLocks noChangeArrowheads="1"/>
            </p:cNvSpPr>
            <p:nvPr/>
          </p:nvSpPr>
          <p:spPr bwMode="auto">
            <a:xfrm>
              <a:off x="6934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63"/>
            <p:cNvSpPr>
              <a:spLocks noChangeArrowheads="1"/>
            </p:cNvSpPr>
            <p:nvPr/>
          </p:nvSpPr>
          <p:spPr bwMode="auto">
            <a:xfrm>
              <a:off x="67056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64"/>
            <p:cNvSpPr>
              <a:spLocks noChangeArrowheads="1"/>
            </p:cNvSpPr>
            <p:nvPr/>
          </p:nvSpPr>
          <p:spPr bwMode="auto">
            <a:xfrm>
              <a:off x="66294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66"/>
            <p:cNvSpPr>
              <a:spLocks noChangeArrowheads="1"/>
            </p:cNvSpPr>
            <p:nvPr/>
          </p:nvSpPr>
          <p:spPr bwMode="auto">
            <a:xfrm>
              <a:off x="4495810" y="4267169"/>
              <a:ext cx="228601" cy="38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67"/>
            <p:cNvSpPr>
              <a:spLocks noChangeArrowheads="1"/>
            </p:cNvSpPr>
            <p:nvPr/>
          </p:nvSpPr>
          <p:spPr bwMode="auto">
            <a:xfrm>
              <a:off x="5181611" y="4038570"/>
              <a:ext cx="533401" cy="30479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Text Box 168"/>
            <p:cNvSpPr txBox="1">
              <a:spLocks noChangeArrowheads="1"/>
            </p:cNvSpPr>
            <p:nvPr/>
          </p:nvSpPr>
          <p:spPr bwMode="auto">
            <a:xfrm>
              <a:off x="5105410" y="3809972"/>
              <a:ext cx="828337" cy="41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школа</a:t>
              </a:r>
            </a:p>
          </p:txBody>
        </p:sp>
        <p:sp>
          <p:nvSpPr>
            <p:cNvPr id="2235" name="Text Box 169"/>
            <p:cNvSpPr txBox="1">
              <a:spLocks noChangeArrowheads="1"/>
            </p:cNvSpPr>
            <p:nvPr/>
          </p:nvSpPr>
          <p:spPr bwMode="auto">
            <a:xfrm rot="16200000">
              <a:off x="4241005" y="4278115"/>
              <a:ext cx="784247" cy="381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КЛУБ</a:t>
              </a:r>
            </a:p>
          </p:txBody>
        </p:sp>
        <p:sp>
          <p:nvSpPr>
            <p:cNvPr id="2236" name="Rectangle 171"/>
            <p:cNvSpPr>
              <a:spLocks noChangeArrowheads="1"/>
            </p:cNvSpPr>
            <p:nvPr/>
          </p:nvSpPr>
          <p:spPr bwMode="auto">
            <a:xfrm>
              <a:off x="4495810" y="624835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2"/>
            <p:cNvSpPr>
              <a:spLocks noChangeArrowheads="1"/>
            </p:cNvSpPr>
            <p:nvPr/>
          </p:nvSpPr>
          <p:spPr bwMode="auto">
            <a:xfrm>
              <a:off x="4495810" y="617215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73"/>
            <p:cNvSpPr>
              <a:spLocks noChangeArrowheads="1"/>
            </p:cNvSpPr>
            <p:nvPr/>
          </p:nvSpPr>
          <p:spPr bwMode="auto">
            <a:xfrm>
              <a:off x="4495810" y="60197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74"/>
            <p:cNvSpPr>
              <a:spLocks noChangeArrowheads="1"/>
            </p:cNvSpPr>
            <p:nvPr/>
          </p:nvSpPr>
          <p:spPr bwMode="auto">
            <a:xfrm>
              <a:off x="4495810" y="59435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75"/>
            <p:cNvSpPr>
              <a:spLocks noChangeArrowheads="1"/>
            </p:cNvSpPr>
            <p:nvPr/>
          </p:nvSpPr>
          <p:spPr bwMode="auto">
            <a:xfrm>
              <a:off x="4495810" y="579115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76"/>
            <p:cNvSpPr>
              <a:spLocks noChangeArrowheads="1"/>
            </p:cNvSpPr>
            <p:nvPr/>
          </p:nvSpPr>
          <p:spPr bwMode="auto">
            <a:xfrm>
              <a:off x="4495810" y="563875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2" name="Rectangle 177"/>
            <p:cNvSpPr>
              <a:spLocks noChangeArrowheads="1"/>
            </p:cNvSpPr>
            <p:nvPr/>
          </p:nvSpPr>
          <p:spPr bwMode="auto">
            <a:xfrm>
              <a:off x="4495810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3" name="Rectangle 178"/>
            <p:cNvSpPr>
              <a:spLocks noChangeArrowheads="1"/>
            </p:cNvSpPr>
            <p:nvPr/>
          </p:nvSpPr>
          <p:spPr bwMode="auto">
            <a:xfrm>
              <a:off x="5638811" y="5105362"/>
              <a:ext cx="76200" cy="76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4" name="Rectangle 179"/>
            <p:cNvSpPr>
              <a:spLocks noChangeArrowheads="1"/>
            </p:cNvSpPr>
            <p:nvPr/>
          </p:nvSpPr>
          <p:spPr bwMode="auto">
            <a:xfrm>
              <a:off x="5181611" y="51053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5" name="Rectangle 180"/>
            <p:cNvSpPr>
              <a:spLocks noChangeArrowheads="1"/>
            </p:cNvSpPr>
            <p:nvPr/>
          </p:nvSpPr>
          <p:spPr bwMode="auto">
            <a:xfrm>
              <a:off x="4495810" y="5105362"/>
              <a:ext cx="228601" cy="3047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6" name="Rectangle 183"/>
            <p:cNvSpPr>
              <a:spLocks noChangeArrowheads="1"/>
            </p:cNvSpPr>
            <p:nvPr/>
          </p:nvSpPr>
          <p:spPr bwMode="auto">
            <a:xfrm>
              <a:off x="792481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6"/>
            <p:cNvSpPr txBox="1">
              <a:spLocks noChangeArrowheads="1"/>
            </p:cNvSpPr>
            <p:nvPr/>
          </p:nvSpPr>
          <p:spPr bwMode="auto">
            <a:xfrm>
              <a:off x="8278829" y="2819379"/>
              <a:ext cx="1089907" cy="416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телятник</a:t>
              </a:r>
            </a:p>
          </p:txBody>
        </p:sp>
        <p:sp>
          <p:nvSpPr>
            <p:cNvPr id="2248" name="Text Box 187"/>
            <p:cNvSpPr txBox="1">
              <a:spLocks noChangeArrowheads="1"/>
            </p:cNvSpPr>
            <p:nvPr/>
          </p:nvSpPr>
          <p:spPr bwMode="auto">
            <a:xfrm>
              <a:off x="8247079" y="4114770"/>
              <a:ext cx="1157170" cy="416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коровник</a:t>
              </a:r>
            </a:p>
          </p:txBody>
        </p:sp>
        <p:sp>
          <p:nvSpPr>
            <p:cNvPr id="2249" name="Text Box 188"/>
            <p:cNvSpPr txBox="1">
              <a:spLocks noChangeArrowheads="1"/>
            </p:cNvSpPr>
            <p:nvPr/>
          </p:nvSpPr>
          <p:spPr bwMode="auto">
            <a:xfrm rot="16200000">
              <a:off x="4451202" y="5277517"/>
              <a:ext cx="668651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Баня(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250" name="Rectangle 189"/>
            <p:cNvSpPr>
              <a:spLocks noChangeArrowheads="1"/>
            </p:cNvSpPr>
            <p:nvPr/>
          </p:nvSpPr>
          <p:spPr bwMode="auto">
            <a:xfrm>
              <a:off x="3124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Rectangle 190"/>
            <p:cNvSpPr>
              <a:spLocks noChangeArrowheads="1"/>
            </p:cNvSpPr>
            <p:nvPr/>
          </p:nvSpPr>
          <p:spPr bwMode="auto">
            <a:xfrm>
              <a:off x="32004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2" name="Rectangle 191"/>
            <p:cNvSpPr>
              <a:spLocks noChangeArrowheads="1"/>
            </p:cNvSpPr>
            <p:nvPr/>
          </p:nvSpPr>
          <p:spPr bwMode="auto">
            <a:xfrm>
              <a:off x="3352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2"/>
            <p:cNvSpPr>
              <a:spLocks noChangeArrowheads="1"/>
            </p:cNvSpPr>
            <p:nvPr/>
          </p:nvSpPr>
          <p:spPr bwMode="auto">
            <a:xfrm>
              <a:off x="35052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" name="Rectangle 193"/>
            <p:cNvSpPr>
              <a:spLocks noChangeArrowheads="1"/>
            </p:cNvSpPr>
            <p:nvPr/>
          </p:nvSpPr>
          <p:spPr bwMode="auto">
            <a:xfrm>
              <a:off x="3581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" name="Rectangle 194"/>
            <p:cNvSpPr>
              <a:spLocks noChangeArrowheads="1"/>
            </p:cNvSpPr>
            <p:nvPr/>
          </p:nvSpPr>
          <p:spPr bwMode="auto">
            <a:xfrm>
              <a:off x="38100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" name="Rectangle 195"/>
            <p:cNvSpPr>
              <a:spLocks noChangeArrowheads="1"/>
            </p:cNvSpPr>
            <p:nvPr/>
          </p:nvSpPr>
          <p:spPr bwMode="auto">
            <a:xfrm>
              <a:off x="38862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" name="Rectangle 196"/>
            <p:cNvSpPr>
              <a:spLocks noChangeArrowheads="1"/>
            </p:cNvSpPr>
            <p:nvPr/>
          </p:nvSpPr>
          <p:spPr bwMode="auto">
            <a:xfrm>
              <a:off x="3962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" name="Rectangle 199"/>
            <p:cNvSpPr>
              <a:spLocks noChangeArrowheads="1"/>
            </p:cNvSpPr>
            <p:nvPr/>
          </p:nvSpPr>
          <p:spPr bwMode="auto">
            <a:xfrm>
              <a:off x="4495809" y="647695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" name="Rectangle 200"/>
            <p:cNvSpPr>
              <a:spLocks noChangeArrowheads="1"/>
            </p:cNvSpPr>
            <p:nvPr/>
          </p:nvSpPr>
          <p:spPr bwMode="auto">
            <a:xfrm>
              <a:off x="4495809" y="640075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0" name="Rectangle 203"/>
            <p:cNvSpPr>
              <a:spLocks noChangeArrowheads="1"/>
            </p:cNvSpPr>
            <p:nvPr/>
          </p:nvSpPr>
          <p:spPr bwMode="auto">
            <a:xfrm>
              <a:off x="1981205" y="411477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" name="Rectangle 204"/>
            <p:cNvSpPr>
              <a:spLocks noChangeArrowheads="1"/>
            </p:cNvSpPr>
            <p:nvPr/>
          </p:nvSpPr>
          <p:spPr bwMode="auto">
            <a:xfrm>
              <a:off x="1981205" y="419096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" name="Rectangle 205"/>
            <p:cNvSpPr>
              <a:spLocks noChangeArrowheads="1"/>
            </p:cNvSpPr>
            <p:nvPr/>
          </p:nvSpPr>
          <p:spPr bwMode="auto">
            <a:xfrm>
              <a:off x="19812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3" name="Rectangle 206"/>
            <p:cNvSpPr>
              <a:spLocks noChangeArrowheads="1"/>
            </p:cNvSpPr>
            <p:nvPr/>
          </p:nvSpPr>
          <p:spPr bwMode="auto">
            <a:xfrm>
              <a:off x="20574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4" name="Rectangle 207"/>
            <p:cNvSpPr>
              <a:spLocks noChangeArrowheads="1"/>
            </p:cNvSpPr>
            <p:nvPr/>
          </p:nvSpPr>
          <p:spPr bwMode="auto">
            <a:xfrm>
              <a:off x="22098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5" name="Rectangle 208"/>
            <p:cNvSpPr>
              <a:spLocks noChangeArrowheads="1"/>
            </p:cNvSpPr>
            <p:nvPr/>
          </p:nvSpPr>
          <p:spPr bwMode="auto">
            <a:xfrm>
              <a:off x="22860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6" name="Rectangle 209"/>
            <p:cNvSpPr>
              <a:spLocks noChangeArrowheads="1"/>
            </p:cNvSpPr>
            <p:nvPr/>
          </p:nvSpPr>
          <p:spPr bwMode="auto">
            <a:xfrm>
              <a:off x="24384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7" name="Rectangle 210"/>
            <p:cNvSpPr>
              <a:spLocks noChangeArrowheads="1"/>
            </p:cNvSpPr>
            <p:nvPr/>
          </p:nvSpPr>
          <p:spPr bwMode="auto">
            <a:xfrm>
              <a:off x="25146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8" name="Rectangle 211"/>
            <p:cNvSpPr>
              <a:spLocks noChangeArrowheads="1"/>
            </p:cNvSpPr>
            <p:nvPr/>
          </p:nvSpPr>
          <p:spPr bwMode="auto">
            <a:xfrm>
              <a:off x="26670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9" name="Rectangle 212"/>
            <p:cNvSpPr>
              <a:spLocks noChangeArrowheads="1"/>
            </p:cNvSpPr>
            <p:nvPr/>
          </p:nvSpPr>
          <p:spPr bwMode="auto">
            <a:xfrm>
              <a:off x="2743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0" name="Rectangle 213"/>
            <p:cNvSpPr>
              <a:spLocks noChangeArrowheads="1"/>
            </p:cNvSpPr>
            <p:nvPr/>
          </p:nvSpPr>
          <p:spPr bwMode="auto">
            <a:xfrm>
              <a:off x="28956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1" name="Rectangle 214"/>
            <p:cNvSpPr>
              <a:spLocks noChangeArrowheads="1"/>
            </p:cNvSpPr>
            <p:nvPr/>
          </p:nvSpPr>
          <p:spPr bwMode="auto">
            <a:xfrm>
              <a:off x="2971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2" name="Rectangle 215"/>
            <p:cNvSpPr>
              <a:spLocks noChangeArrowheads="1"/>
            </p:cNvSpPr>
            <p:nvPr/>
          </p:nvSpPr>
          <p:spPr bwMode="auto">
            <a:xfrm>
              <a:off x="1981205" y="434336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3" name="Rectangle 216"/>
            <p:cNvSpPr>
              <a:spLocks noChangeArrowheads="1"/>
            </p:cNvSpPr>
            <p:nvPr/>
          </p:nvSpPr>
          <p:spPr bwMode="auto">
            <a:xfrm>
              <a:off x="1981205" y="449576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4" name="Rectangle 217"/>
            <p:cNvSpPr>
              <a:spLocks noChangeArrowheads="1"/>
            </p:cNvSpPr>
            <p:nvPr/>
          </p:nvSpPr>
          <p:spPr bwMode="auto">
            <a:xfrm>
              <a:off x="1981205" y="464816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5" name="Rectangle 218"/>
            <p:cNvSpPr>
              <a:spLocks noChangeArrowheads="1"/>
            </p:cNvSpPr>
            <p:nvPr/>
          </p:nvSpPr>
          <p:spPr bwMode="auto">
            <a:xfrm>
              <a:off x="1981205" y="487676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6" name="Rectangle 219"/>
            <p:cNvSpPr>
              <a:spLocks noChangeArrowheads="1"/>
            </p:cNvSpPr>
            <p:nvPr/>
          </p:nvSpPr>
          <p:spPr bwMode="auto">
            <a:xfrm>
              <a:off x="1981205" y="502916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7" name="Rectangle 220"/>
            <p:cNvSpPr>
              <a:spLocks noChangeArrowheads="1"/>
            </p:cNvSpPr>
            <p:nvPr/>
          </p:nvSpPr>
          <p:spPr bwMode="auto">
            <a:xfrm>
              <a:off x="1981205" y="51815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8" name="Rectangle 221"/>
            <p:cNvSpPr>
              <a:spLocks noChangeArrowheads="1"/>
            </p:cNvSpPr>
            <p:nvPr/>
          </p:nvSpPr>
          <p:spPr bwMode="auto">
            <a:xfrm>
              <a:off x="1981205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9" name="Rectangle 222"/>
            <p:cNvSpPr>
              <a:spLocks noChangeArrowheads="1"/>
            </p:cNvSpPr>
            <p:nvPr/>
          </p:nvSpPr>
          <p:spPr bwMode="auto">
            <a:xfrm>
              <a:off x="1981205" y="55625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0" name="Rectangle 223"/>
            <p:cNvSpPr>
              <a:spLocks noChangeArrowheads="1"/>
            </p:cNvSpPr>
            <p:nvPr/>
          </p:nvSpPr>
          <p:spPr bwMode="auto">
            <a:xfrm>
              <a:off x="1447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1" name="Rectangle 224"/>
            <p:cNvSpPr>
              <a:spLocks noChangeArrowheads="1"/>
            </p:cNvSpPr>
            <p:nvPr/>
          </p:nvSpPr>
          <p:spPr bwMode="auto">
            <a:xfrm>
              <a:off x="137160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2" name="Rectangle 225"/>
            <p:cNvSpPr>
              <a:spLocks noChangeArrowheads="1"/>
            </p:cNvSpPr>
            <p:nvPr/>
          </p:nvSpPr>
          <p:spPr bwMode="auto">
            <a:xfrm>
              <a:off x="11430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3" name="Rectangle 226"/>
            <p:cNvSpPr>
              <a:spLocks noChangeArrowheads="1"/>
            </p:cNvSpPr>
            <p:nvPr/>
          </p:nvSpPr>
          <p:spPr bwMode="auto">
            <a:xfrm>
              <a:off x="1066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" name="Rectangle 227"/>
            <p:cNvSpPr>
              <a:spLocks noChangeArrowheads="1"/>
            </p:cNvSpPr>
            <p:nvPr/>
          </p:nvSpPr>
          <p:spPr bwMode="auto">
            <a:xfrm>
              <a:off x="9144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" name="Rectangle 228"/>
            <p:cNvSpPr>
              <a:spLocks noChangeArrowheads="1"/>
            </p:cNvSpPr>
            <p:nvPr/>
          </p:nvSpPr>
          <p:spPr bwMode="auto">
            <a:xfrm>
              <a:off x="838202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" name="Rectangle 229"/>
            <p:cNvSpPr>
              <a:spLocks noChangeArrowheads="1"/>
            </p:cNvSpPr>
            <p:nvPr/>
          </p:nvSpPr>
          <p:spPr bwMode="auto">
            <a:xfrm>
              <a:off x="114300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7" name="Rectangle 230"/>
            <p:cNvSpPr>
              <a:spLocks noChangeArrowheads="1"/>
            </p:cNvSpPr>
            <p:nvPr/>
          </p:nvSpPr>
          <p:spPr bwMode="auto">
            <a:xfrm>
              <a:off x="76200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8" name="Rectangle 233"/>
            <p:cNvSpPr>
              <a:spLocks noChangeArrowheads="1"/>
            </p:cNvSpPr>
            <p:nvPr/>
          </p:nvSpPr>
          <p:spPr bwMode="auto">
            <a:xfrm>
              <a:off x="509586" y="437391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9" name="Rectangle 234"/>
            <p:cNvSpPr>
              <a:spLocks noChangeArrowheads="1"/>
            </p:cNvSpPr>
            <p:nvPr/>
          </p:nvSpPr>
          <p:spPr bwMode="auto">
            <a:xfrm>
              <a:off x="457202" y="396237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0" name="Rectangle 235"/>
            <p:cNvSpPr>
              <a:spLocks noChangeArrowheads="1"/>
            </p:cNvSpPr>
            <p:nvPr/>
          </p:nvSpPr>
          <p:spPr bwMode="auto">
            <a:xfrm>
              <a:off x="457202" y="40385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1" name="Rectangle 236"/>
            <p:cNvSpPr>
              <a:spLocks noChangeArrowheads="1"/>
            </p:cNvSpPr>
            <p:nvPr/>
          </p:nvSpPr>
          <p:spPr bwMode="auto">
            <a:xfrm>
              <a:off x="838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2" name="Rectangle 240"/>
            <p:cNvSpPr>
              <a:spLocks noChangeArrowheads="1"/>
            </p:cNvSpPr>
            <p:nvPr/>
          </p:nvSpPr>
          <p:spPr bwMode="auto">
            <a:xfrm>
              <a:off x="1219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" name="Rectangle 241"/>
            <p:cNvSpPr>
              <a:spLocks noChangeArrowheads="1"/>
            </p:cNvSpPr>
            <p:nvPr/>
          </p:nvSpPr>
          <p:spPr bwMode="auto">
            <a:xfrm>
              <a:off x="13716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" name="Rectangle 242"/>
            <p:cNvSpPr>
              <a:spLocks noChangeArrowheads="1"/>
            </p:cNvSpPr>
            <p:nvPr/>
          </p:nvSpPr>
          <p:spPr bwMode="auto">
            <a:xfrm>
              <a:off x="1447802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" name="Rectangle 243"/>
            <p:cNvSpPr>
              <a:spLocks noChangeArrowheads="1"/>
            </p:cNvSpPr>
            <p:nvPr/>
          </p:nvSpPr>
          <p:spPr bwMode="auto">
            <a:xfrm>
              <a:off x="2590805" y="3352776"/>
              <a:ext cx="381001" cy="228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6" name="Rectangle 244"/>
            <p:cNvSpPr>
              <a:spLocks noChangeArrowheads="1"/>
            </p:cNvSpPr>
            <p:nvPr/>
          </p:nvSpPr>
          <p:spPr bwMode="auto">
            <a:xfrm>
              <a:off x="3200405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7" name="Rectangle 245"/>
            <p:cNvSpPr>
              <a:spLocks noChangeArrowheads="1"/>
            </p:cNvSpPr>
            <p:nvPr/>
          </p:nvSpPr>
          <p:spPr bwMode="auto">
            <a:xfrm>
              <a:off x="32766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8" name="Rectangle 246"/>
            <p:cNvSpPr>
              <a:spLocks noChangeArrowheads="1"/>
            </p:cNvSpPr>
            <p:nvPr/>
          </p:nvSpPr>
          <p:spPr bwMode="auto">
            <a:xfrm>
              <a:off x="34290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9" name="Rectangle 247"/>
            <p:cNvSpPr>
              <a:spLocks noChangeArrowheads="1"/>
            </p:cNvSpPr>
            <p:nvPr/>
          </p:nvSpPr>
          <p:spPr bwMode="auto">
            <a:xfrm>
              <a:off x="35052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0" name="Rectangle 248"/>
            <p:cNvSpPr>
              <a:spLocks noChangeArrowheads="1"/>
            </p:cNvSpPr>
            <p:nvPr/>
          </p:nvSpPr>
          <p:spPr bwMode="auto">
            <a:xfrm>
              <a:off x="3810007" y="3352776"/>
              <a:ext cx="304801" cy="2285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1" name="Text Box 249"/>
            <p:cNvSpPr txBox="1">
              <a:spLocks noChangeArrowheads="1"/>
            </p:cNvSpPr>
            <p:nvPr/>
          </p:nvSpPr>
          <p:spPr bwMode="auto">
            <a:xfrm>
              <a:off x="3749047" y="3358369"/>
              <a:ext cx="42734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302" name="Text Box 250"/>
            <p:cNvSpPr txBox="1">
              <a:spLocks noChangeArrowheads="1"/>
            </p:cNvSpPr>
            <p:nvPr/>
          </p:nvSpPr>
          <p:spPr bwMode="auto">
            <a:xfrm>
              <a:off x="2362204" y="3124178"/>
              <a:ext cx="558095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Столовая</a:t>
              </a:r>
            </a:p>
          </p:txBody>
        </p:sp>
        <p:pic>
          <p:nvPicPr>
            <p:cNvPr id="2303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6890" y="5078543"/>
              <a:ext cx="342901" cy="44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4" name="Rectangle 147"/>
            <p:cNvSpPr>
              <a:spLocks noChangeArrowheads="1"/>
            </p:cNvSpPr>
            <p:nvPr/>
          </p:nvSpPr>
          <p:spPr bwMode="auto">
            <a:xfrm>
              <a:off x="4495800" y="388620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/>
              <a:t>Риски возникновения ЧС на газопроводах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/>
              <a:t>на территории села </a:t>
            </a:r>
            <a:r>
              <a:rPr lang="ru-RU" dirty="0" err="1" smtClean="0"/>
              <a:t>Барабо-Юдино</a:t>
            </a:r>
            <a:r>
              <a:rPr lang="ru-RU" dirty="0" smtClean="0"/>
              <a:t> Чистоозерного района</a:t>
            </a:r>
            <a:endParaRPr lang="ru-RU" dirty="0"/>
          </a:p>
        </p:txBody>
      </p:sp>
      <p:grpSp>
        <p:nvGrpSpPr>
          <p:cNvPr id="12" name="Group 253"/>
          <p:cNvGrpSpPr>
            <a:grpSpLocks/>
          </p:cNvGrpSpPr>
          <p:nvPr/>
        </p:nvGrpSpPr>
        <p:grpSpPr bwMode="auto">
          <a:xfrm>
            <a:off x="5334000" y="4626429"/>
            <a:ext cx="357188" cy="333375"/>
            <a:chOff x="476" y="3248"/>
            <a:chExt cx="408" cy="409"/>
          </a:xfrm>
        </p:grpSpPr>
        <p:sp>
          <p:nvSpPr>
            <p:cNvPr id="2093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4" name="AutoShape 255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3" name="Rectangle 218"/>
          <p:cNvSpPr>
            <a:spLocks noChangeArrowheads="1"/>
          </p:cNvSpPr>
          <p:nvPr/>
        </p:nvSpPr>
        <p:spPr bwMode="auto">
          <a:xfrm>
            <a:off x="1251857" y="4789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4" name="Rectangle 220"/>
          <p:cNvSpPr>
            <a:spLocks noChangeArrowheads="1"/>
          </p:cNvSpPr>
          <p:nvPr/>
        </p:nvSpPr>
        <p:spPr bwMode="auto">
          <a:xfrm>
            <a:off x="1251857" y="5116286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5" name="Rectangle 220"/>
          <p:cNvSpPr>
            <a:spLocks noChangeArrowheads="1"/>
          </p:cNvSpPr>
          <p:nvPr/>
        </p:nvSpPr>
        <p:spPr bwMode="auto">
          <a:xfrm>
            <a:off x="1251857" y="4408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3320143" y="3592286"/>
            <a:ext cx="495527" cy="277813"/>
            <a:chOff x="4860" y="4199"/>
            <a:chExt cx="219" cy="229"/>
          </a:xfrm>
        </p:grpSpPr>
        <p:grpSp>
          <p:nvGrpSpPr>
            <p:cNvPr id="14" name="Group 61"/>
            <p:cNvGrpSpPr>
              <a:grpSpLocks/>
            </p:cNvGrpSpPr>
            <p:nvPr/>
          </p:nvGrpSpPr>
          <p:grpSpPr bwMode="auto">
            <a:xfrm>
              <a:off x="4904" y="4218"/>
              <a:ext cx="140" cy="210"/>
              <a:chOff x="1766" y="5636"/>
              <a:chExt cx="240" cy="318"/>
            </a:xfrm>
          </p:grpSpPr>
          <p:grpSp>
            <p:nvGrpSpPr>
              <p:cNvPr id="15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089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0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2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088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39" tIns="45669" rIns="91339" bIns="45669"/>
              <a:lstStyle/>
              <a:p>
                <a:pPr defTabSz="911569"/>
                <a:endParaRPr lang="ru-RU" sz="25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2086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31" tIns="42669" rIns="85331" bIns="42669">
              <a:spAutoFit/>
            </a:bodyPr>
            <a:lstStyle/>
            <a:p>
              <a:pPr algn="ctr" defTabSz="853746" eaLnBrk="0" hangingPunct="0"/>
              <a:r>
                <a:rPr lang="ru-RU" sz="800" b="1" dirty="0">
                  <a:latin typeface="Times New Roman" pitchFamily="18" charset="0"/>
                  <a:cs typeface="Times New Roman" pitchFamily="18" charset="0"/>
                </a:rPr>
                <a:t>ДПО</a:t>
              </a:r>
            </a:p>
          </p:txBody>
        </p:sp>
      </p:grpSp>
      <p:sp>
        <p:nvSpPr>
          <p:cNvPr id="2057" name="Rectangle 167"/>
          <p:cNvSpPr>
            <a:spLocks noChangeArrowheads="1"/>
          </p:cNvSpPr>
          <p:nvPr/>
        </p:nvSpPr>
        <p:spPr bwMode="auto">
          <a:xfrm>
            <a:off x="4027715" y="3810000"/>
            <a:ext cx="517071" cy="282349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6" name="Группа 275"/>
          <p:cNvGrpSpPr>
            <a:grpSpLocks/>
          </p:cNvGrpSpPr>
          <p:nvPr/>
        </p:nvGrpSpPr>
        <p:grpSpPr bwMode="auto">
          <a:xfrm>
            <a:off x="3646715" y="5442858"/>
            <a:ext cx="89581" cy="1001259"/>
            <a:chOff x="6041756" y="8216902"/>
            <a:chExt cx="103323" cy="1186544"/>
          </a:xfrm>
          <a:solidFill>
            <a:srgbClr val="996600"/>
          </a:solidFill>
        </p:grpSpPr>
        <p:sp>
          <p:nvSpPr>
            <p:cNvPr id="2065" name="Rectangle 171"/>
            <p:cNvSpPr>
              <a:spLocks noChangeArrowheads="1"/>
            </p:cNvSpPr>
            <p:nvPr/>
          </p:nvSpPr>
          <p:spPr bwMode="auto">
            <a:xfrm>
              <a:off x="6041757" y="900793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6" name="Rectangle 172"/>
            <p:cNvSpPr>
              <a:spLocks noChangeArrowheads="1"/>
            </p:cNvSpPr>
            <p:nvPr/>
          </p:nvSpPr>
          <p:spPr bwMode="auto">
            <a:xfrm>
              <a:off x="6041757" y="8909054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7" name="Rectangle 173"/>
            <p:cNvSpPr>
              <a:spLocks noChangeArrowheads="1"/>
            </p:cNvSpPr>
            <p:nvPr/>
          </p:nvSpPr>
          <p:spPr bwMode="auto">
            <a:xfrm>
              <a:off x="6041757" y="8711296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8" name="Rectangle 174"/>
            <p:cNvSpPr>
              <a:spLocks noChangeArrowheads="1"/>
            </p:cNvSpPr>
            <p:nvPr/>
          </p:nvSpPr>
          <p:spPr bwMode="auto">
            <a:xfrm>
              <a:off x="6041757" y="8612417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9" name="Rectangle 175"/>
            <p:cNvSpPr>
              <a:spLocks noChangeArrowheads="1"/>
            </p:cNvSpPr>
            <p:nvPr/>
          </p:nvSpPr>
          <p:spPr bwMode="auto">
            <a:xfrm>
              <a:off x="6041757" y="8414660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0" name="Rectangle 176"/>
            <p:cNvSpPr>
              <a:spLocks noChangeArrowheads="1"/>
            </p:cNvSpPr>
            <p:nvPr/>
          </p:nvSpPr>
          <p:spPr bwMode="auto">
            <a:xfrm>
              <a:off x="6041757" y="821690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1" name="Rectangle 199"/>
            <p:cNvSpPr>
              <a:spLocks noChangeArrowheads="1"/>
            </p:cNvSpPr>
            <p:nvPr/>
          </p:nvSpPr>
          <p:spPr bwMode="auto">
            <a:xfrm>
              <a:off x="6041756" y="9304567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2" name="Rectangle 200"/>
            <p:cNvSpPr>
              <a:spLocks noChangeArrowheads="1"/>
            </p:cNvSpPr>
            <p:nvPr/>
          </p:nvSpPr>
          <p:spPr bwMode="auto">
            <a:xfrm>
              <a:off x="6041756" y="9205689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4191000" y="130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3320143" y="1524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2177143" y="1578429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2667000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483429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7</a:t>
            </a:r>
          </a:p>
        </p:txBody>
      </p:sp>
      <p:sp>
        <p:nvSpPr>
          <p:cNvPr id="2064" name="Rectangle 123"/>
          <p:cNvSpPr>
            <a:spLocks noChangeArrowheads="1"/>
          </p:cNvSpPr>
          <p:nvPr/>
        </p:nvSpPr>
        <p:spPr bwMode="auto">
          <a:xfrm>
            <a:off x="3755571" y="2993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3" name="Rectangle 123"/>
          <p:cNvSpPr>
            <a:spLocks noChangeArrowheads="1"/>
          </p:cNvSpPr>
          <p:nvPr/>
        </p:nvSpPr>
        <p:spPr bwMode="auto">
          <a:xfrm>
            <a:off x="2612571" y="2231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4" name="Rectangle 123"/>
          <p:cNvSpPr>
            <a:spLocks noChangeArrowheads="1"/>
          </p:cNvSpPr>
          <p:nvPr/>
        </p:nvSpPr>
        <p:spPr bwMode="auto">
          <a:xfrm>
            <a:off x="4299857" y="2667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9</a:t>
            </a:r>
          </a:p>
        </p:txBody>
      </p:sp>
      <p:sp>
        <p:nvSpPr>
          <p:cNvPr id="5" name="Rectangle 123"/>
          <p:cNvSpPr>
            <a:spLocks noChangeArrowheads="1"/>
          </p:cNvSpPr>
          <p:nvPr/>
        </p:nvSpPr>
        <p:spPr bwMode="auto">
          <a:xfrm>
            <a:off x="4245429" y="6616474"/>
            <a:ext cx="381000" cy="2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37</a:t>
            </a:r>
          </a:p>
        </p:txBody>
      </p:sp>
      <p:sp>
        <p:nvSpPr>
          <p:cNvPr id="6" name="Rectangle 123"/>
          <p:cNvSpPr>
            <a:spLocks noChangeArrowheads="1"/>
          </p:cNvSpPr>
          <p:nvPr/>
        </p:nvSpPr>
        <p:spPr bwMode="auto">
          <a:xfrm>
            <a:off x="3537857" y="6422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7" name="Rectangle 123"/>
          <p:cNvSpPr>
            <a:spLocks noChangeArrowheads="1"/>
          </p:cNvSpPr>
          <p:nvPr/>
        </p:nvSpPr>
        <p:spPr bwMode="auto">
          <a:xfrm>
            <a:off x="3918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24</a:t>
            </a:r>
          </a:p>
        </p:txBody>
      </p:sp>
      <p:sp>
        <p:nvSpPr>
          <p:cNvPr id="8" name="Rectangle 123"/>
          <p:cNvSpPr>
            <a:spLocks noChangeArrowheads="1"/>
          </p:cNvSpPr>
          <p:nvPr/>
        </p:nvSpPr>
        <p:spPr bwMode="auto">
          <a:xfrm>
            <a:off x="272143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9" name="Rectangle 123"/>
          <p:cNvSpPr>
            <a:spLocks noChangeArrowheads="1"/>
          </p:cNvSpPr>
          <p:nvPr/>
        </p:nvSpPr>
        <p:spPr bwMode="auto">
          <a:xfrm>
            <a:off x="0" y="4735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10" name="Rectangle 123"/>
          <p:cNvSpPr>
            <a:spLocks noChangeArrowheads="1"/>
          </p:cNvSpPr>
          <p:nvPr/>
        </p:nvSpPr>
        <p:spPr bwMode="auto">
          <a:xfrm>
            <a:off x="489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3" name="Rectangle 123"/>
          <p:cNvSpPr>
            <a:spLocks noChangeArrowheads="1"/>
          </p:cNvSpPr>
          <p:nvPr/>
        </p:nvSpPr>
        <p:spPr bwMode="auto">
          <a:xfrm>
            <a:off x="0" y="4354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4" name="Rectangle 123"/>
          <p:cNvSpPr>
            <a:spLocks noChangeArrowheads="1"/>
          </p:cNvSpPr>
          <p:nvPr/>
        </p:nvSpPr>
        <p:spPr bwMode="auto">
          <a:xfrm>
            <a:off x="1578429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75" name="Rectangle 123"/>
          <p:cNvSpPr>
            <a:spLocks noChangeArrowheads="1"/>
          </p:cNvSpPr>
          <p:nvPr/>
        </p:nvSpPr>
        <p:spPr bwMode="auto">
          <a:xfrm>
            <a:off x="1251857" y="511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6</a:t>
            </a:r>
          </a:p>
        </p:txBody>
      </p:sp>
      <p:sp>
        <p:nvSpPr>
          <p:cNvPr id="2076" name="Rectangle 123"/>
          <p:cNvSpPr>
            <a:spLocks noChangeArrowheads="1"/>
          </p:cNvSpPr>
          <p:nvPr/>
        </p:nvSpPr>
        <p:spPr bwMode="auto">
          <a:xfrm>
            <a:off x="1306286" y="4463143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7" name="Rectangle 123"/>
          <p:cNvSpPr>
            <a:spLocks noChangeArrowheads="1"/>
          </p:cNvSpPr>
          <p:nvPr/>
        </p:nvSpPr>
        <p:spPr bwMode="auto">
          <a:xfrm>
            <a:off x="1741714" y="5769429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15</a:t>
            </a:r>
          </a:p>
        </p:txBody>
      </p:sp>
      <p:sp>
        <p:nvSpPr>
          <p:cNvPr id="2078" name="Rectangle 123"/>
          <p:cNvSpPr>
            <a:spLocks noChangeArrowheads="1"/>
          </p:cNvSpPr>
          <p:nvPr/>
        </p:nvSpPr>
        <p:spPr bwMode="auto">
          <a:xfrm>
            <a:off x="1796143" y="4517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79" name="Rectangle 123"/>
          <p:cNvSpPr>
            <a:spLocks noChangeArrowheads="1"/>
          </p:cNvSpPr>
          <p:nvPr/>
        </p:nvSpPr>
        <p:spPr bwMode="auto">
          <a:xfrm>
            <a:off x="7837714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53</a:t>
            </a:r>
          </a:p>
        </p:txBody>
      </p:sp>
      <p:sp>
        <p:nvSpPr>
          <p:cNvPr id="2080" name="Rectangle 123"/>
          <p:cNvSpPr>
            <a:spLocks noChangeArrowheads="1"/>
          </p:cNvSpPr>
          <p:nvPr/>
        </p:nvSpPr>
        <p:spPr bwMode="auto">
          <a:xfrm>
            <a:off x="7347857" y="4408714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2081" name="Прямоугольник 266"/>
          <p:cNvSpPr>
            <a:spLocks noChangeArrowheads="1"/>
          </p:cNvSpPr>
          <p:nvPr/>
        </p:nvSpPr>
        <p:spPr bwMode="auto">
          <a:xfrm>
            <a:off x="3864429" y="3701143"/>
            <a:ext cx="1088571" cy="2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1300" dirty="0">
                <a:solidFill>
                  <a:srgbClr val="000000"/>
                </a:solidFill>
              </a:rPr>
              <a:t>   церковь</a:t>
            </a:r>
          </a:p>
        </p:txBody>
      </p:sp>
      <p:cxnSp>
        <p:nvCxnSpPr>
          <p:cNvPr id="2082" name="Прямая соединительная линия 268"/>
          <p:cNvCxnSpPr>
            <a:cxnSpLocks noChangeShapeType="1"/>
          </p:cNvCxnSpPr>
          <p:nvPr/>
        </p:nvCxnSpPr>
        <p:spPr bwMode="auto">
          <a:xfrm rot="5400000">
            <a:off x="2748644" y="2530929"/>
            <a:ext cx="272143" cy="22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3" name="Прямая соединительная линия 270"/>
          <p:cNvCxnSpPr>
            <a:cxnSpLocks noChangeShapeType="1"/>
          </p:cNvCxnSpPr>
          <p:nvPr/>
        </p:nvCxnSpPr>
        <p:spPr bwMode="auto">
          <a:xfrm rot="5400000">
            <a:off x="2803072" y="2530929"/>
            <a:ext cx="272143" cy="22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84" name="TextBox 272"/>
          <p:cNvSpPr txBox="1">
            <a:spLocks noChangeArrowheads="1"/>
          </p:cNvSpPr>
          <p:nvPr/>
        </p:nvSpPr>
        <p:spPr bwMode="auto">
          <a:xfrm>
            <a:off x="2068286" y="2394858"/>
            <a:ext cx="816429" cy="2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600" dirty="0"/>
              <a:t>                      администрация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1285852" y="3071810"/>
            <a:ext cx="464347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 территории сельского поселения </a:t>
            </a:r>
          </a:p>
          <a:p>
            <a:r>
              <a:rPr lang="ru-RU" dirty="0" smtClean="0"/>
              <a:t>Газопровода нет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>
            <a:grpSpLocks/>
          </p:cNvGrpSpPr>
          <p:nvPr/>
        </p:nvGrpSpPr>
        <p:grpSpPr bwMode="auto">
          <a:xfrm>
            <a:off x="1" y="1088571"/>
            <a:ext cx="8886908" cy="5769429"/>
            <a:chOff x="228601" y="380996"/>
            <a:chExt cx="9175648" cy="6500720"/>
          </a:xfrm>
        </p:grpSpPr>
        <p:sp>
          <p:nvSpPr>
            <p:cNvPr id="2095" name="Rectangle 65"/>
            <p:cNvSpPr>
              <a:spLocks noChangeArrowheads="1"/>
            </p:cNvSpPr>
            <p:nvPr/>
          </p:nvSpPr>
          <p:spPr bwMode="auto">
            <a:xfrm>
              <a:off x="228601" y="557163"/>
              <a:ext cx="8915417" cy="632455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96" name="Line 4"/>
            <p:cNvSpPr>
              <a:spLocks noChangeShapeType="1"/>
            </p:cNvSpPr>
            <p:nvPr/>
          </p:nvSpPr>
          <p:spPr bwMode="auto">
            <a:xfrm>
              <a:off x="2133605" y="533396"/>
              <a:ext cx="22098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Line 8"/>
            <p:cNvSpPr>
              <a:spLocks noChangeShapeType="1"/>
            </p:cNvSpPr>
            <p:nvPr/>
          </p:nvSpPr>
          <p:spPr bwMode="auto">
            <a:xfrm>
              <a:off x="4343409" y="533396"/>
              <a:ext cx="0" cy="1066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Line 9"/>
            <p:cNvSpPr>
              <a:spLocks noChangeShapeType="1"/>
            </p:cNvSpPr>
            <p:nvPr/>
          </p:nvSpPr>
          <p:spPr bwMode="auto">
            <a:xfrm>
              <a:off x="2139298" y="733629"/>
              <a:ext cx="20570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9" name="Line 10"/>
            <p:cNvSpPr>
              <a:spLocks noChangeShapeType="1"/>
            </p:cNvSpPr>
            <p:nvPr/>
          </p:nvSpPr>
          <p:spPr bwMode="auto">
            <a:xfrm>
              <a:off x="4191008" y="685794"/>
              <a:ext cx="0" cy="914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Line 11"/>
            <p:cNvSpPr>
              <a:spLocks noChangeShapeType="1"/>
            </p:cNvSpPr>
            <p:nvPr/>
          </p:nvSpPr>
          <p:spPr bwMode="auto">
            <a:xfrm flipH="1">
              <a:off x="609602" y="1600188"/>
              <a:ext cx="3581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Line 12"/>
            <p:cNvSpPr>
              <a:spLocks noChangeShapeType="1"/>
            </p:cNvSpPr>
            <p:nvPr/>
          </p:nvSpPr>
          <p:spPr bwMode="auto">
            <a:xfrm>
              <a:off x="4343409" y="1600188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Line 13"/>
            <p:cNvSpPr>
              <a:spLocks noChangeShapeType="1"/>
            </p:cNvSpPr>
            <p:nvPr/>
          </p:nvSpPr>
          <p:spPr bwMode="auto">
            <a:xfrm>
              <a:off x="609602" y="1752587"/>
              <a:ext cx="11430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Line 14"/>
            <p:cNvSpPr>
              <a:spLocks noChangeShapeType="1"/>
            </p:cNvSpPr>
            <p:nvPr/>
          </p:nvSpPr>
          <p:spPr bwMode="auto">
            <a:xfrm>
              <a:off x="17526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Line 16"/>
            <p:cNvSpPr>
              <a:spLocks noChangeShapeType="1"/>
            </p:cNvSpPr>
            <p:nvPr/>
          </p:nvSpPr>
          <p:spPr bwMode="auto">
            <a:xfrm>
              <a:off x="19050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Line 17"/>
            <p:cNvSpPr>
              <a:spLocks noChangeShapeType="1"/>
            </p:cNvSpPr>
            <p:nvPr/>
          </p:nvSpPr>
          <p:spPr bwMode="auto">
            <a:xfrm>
              <a:off x="1970707" y="179026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6" name="Line 18"/>
            <p:cNvSpPr>
              <a:spLocks noChangeShapeType="1"/>
            </p:cNvSpPr>
            <p:nvPr/>
          </p:nvSpPr>
          <p:spPr bwMode="auto">
            <a:xfrm>
              <a:off x="4343409" y="1752587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Line 19"/>
            <p:cNvSpPr>
              <a:spLocks noChangeShapeType="1"/>
            </p:cNvSpPr>
            <p:nvPr/>
          </p:nvSpPr>
          <p:spPr bwMode="auto">
            <a:xfrm>
              <a:off x="4191008" y="1752587"/>
              <a:ext cx="0" cy="533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Line 20"/>
            <p:cNvSpPr>
              <a:spLocks noChangeShapeType="1"/>
            </p:cNvSpPr>
            <p:nvPr/>
          </p:nvSpPr>
          <p:spPr bwMode="auto">
            <a:xfrm>
              <a:off x="4343409" y="1752587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Line 21"/>
            <p:cNvSpPr>
              <a:spLocks noChangeShapeType="1"/>
            </p:cNvSpPr>
            <p:nvPr/>
          </p:nvSpPr>
          <p:spPr bwMode="auto">
            <a:xfrm flipH="1">
              <a:off x="2667006" y="2285982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Line 23"/>
            <p:cNvSpPr>
              <a:spLocks noChangeShapeType="1"/>
            </p:cNvSpPr>
            <p:nvPr/>
          </p:nvSpPr>
          <p:spPr bwMode="auto">
            <a:xfrm>
              <a:off x="2667006" y="2438381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Line 24"/>
            <p:cNvSpPr>
              <a:spLocks noChangeShapeType="1"/>
            </p:cNvSpPr>
            <p:nvPr/>
          </p:nvSpPr>
          <p:spPr bwMode="auto">
            <a:xfrm>
              <a:off x="4191008" y="2438381"/>
              <a:ext cx="0" cy="1219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Line 25"/>
            <p:cNvSpPr>
              <a:spLocks noChangeShapeType="1"/>
            </p:cNvSpPr>
            <p:nvPr/>
          </p:nvSpPr>
          <p:spPr bwMode="auto">
            <a:xfrm>
              <a:off x="4343409" y="3657572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Line 26"/>
            <p:cNvSpPr>
              <a:spLocks noChangeShapeType="1"/>
            </p:cNvSpPr>
            <p:nvPr/>
          </p:nvSpPr>
          <p:spPr bwMode="auto">
            <a:xfrm>
              <a:off x="4387224" y="3845623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Line 27"/>
            <p:cNvSpPr>
              <a:spLocks noChangeShapeType="1"/>
            </p:cNvSpPr>
            <p:nvPr/>
          </p:nvSpPr>
          <p:spPr bwMode="auto">
            <a:xfrm>
              <a:off x="4343409" y="3809970"/>
              <a:ext cx="0" cy="990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Line 28"/>
            <p:cNvSpPr>
              <a:spLocks noChangeShapeType="1"/>
            </p:cNvSpPr>
            <p:nvPr/>
          </p:nvSpPr>
          <p:spPr bwMode="auto">
            <a:xfrm>
              <a:off x="4191008" y="3809970"/>
              <a:ext cx="0" cy="28955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Line 29"/>
            <p:cNvSpPr>
              <a:spLocks noChangeShapeType="1"/>
            </p:cNvSpPr>
            <p:nvPr/>
          </p:nvSpPr>
          <p:spPr bwMode="auto">
            <a:xfrm>
              <a:off x="4343409" y="4800563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Line 30"/>
            <p:cNvSpPr>
              <a:spLocks noChangeShapeType="1"/>
            </p:cNvSpPr>
            <p:nvPr/>
          </p:nvSpPr>
          <p:spPr bwMode="auto">
            <a:xfrm>
              <a:off x="4343409" y="4952962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Line 31"/>
            <p:cNvSpPr>
              <a:spLocks noChangeShapeType="1"/>
            </p:cNvSpPr>
            <p:nvPr/>
          </p:nvSpPr>
          <p:spPr bwMode="auto">
            <a:xfrm>
              <a:off x="4343409" y="4952961"/>
              <a:ext cx="0" cy="1752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Line 32"/>
            <p:cNvSpPr>
              <a:spLocks noChangeShapeType="1"/>
            </p:cNvSpPr>
            <p:nvPr/>
          </p:nvSpPr>
          <p:spPr bwMode="auto">
            <a:xfrm flipH="1">
              <a:off x="228601" y="3657571"/>
              <a:ext cx="3962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Line 33"/>
            <p:cNvSpPr>
              <a:spLocks noChangeShapeType="1"/>
            </p:cNvSpPr>
            <p:nvPr/>
          </p:nvSpPr>
          <p:spPr bwMode="auto">
            <a:xfrm flipH="1">
              <a:off x="1905004" y="380997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Line 34"/>
            <p:cNvSpPr>
              <a:spLocks noChangeShapeType="1"/>
            </p:cNvSpPr>
            <p:nvPr/>
          </p:nvSpPr>
          <p:spPr bwMode="auto">
            <a:xfrm>
              <a:off x="19050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Line 35"/>
            <p:cNvSpPr>
              <a:spLocks noChangeShapeType="1"/>
            </p:cNvSpPr>
            <p:nvPr/>
          </p:nvSpPr>
          <p:spPr bwMode="auto">
            <a:xfrm>
              <a:off x="16764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36"/>
            <p:cNvSpPr>
              <a:spLocks noChangeShapeType="1"/>
            </p:cNvSpPr>
            <p:nvPr/>
          </p:nvSpPr>
          <p:spPr bwMode="auto">
            <a:xfrm flipH="1">
              <a:off x="762002" y="3809970"/>
              <a:ext cx="914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37"/>
            <p:cNvSpPr>
              <a:spLocks noChangeShapeType="1"/>
            </p:cNvSpPr>
            <p:nvPr/>
          </p:nvSpPr>
          <p:spPr bwMode="auto">
            <a:xfrm>
              <a:off x="7620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38"/>
            <p:cNvSpPr>
              <a:spLocks noChangeShapeType="1"/>
            </p:cNvSpPr>
            <p:nvPr/>
          </p:nvSpPr>
          <p:spPr bwMode="auto">
            <a:xfrm>
              <a:off x="6096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39"/>
            <p:cNvSpPr>
              <a:spLocks noChangeShapeType="1"/>
            </p:cNvSpPr>
            <p:nvPr/>
          </p:nvSpPr>
          <p:spPr bwMode="auto">
            <a:xfrm flipH="1">
              <a:off x="228601" y="3809970"/>
              <a:ext cx="3810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Text Box 41"/>
            <p:cNvSpPr txBox="1">
              <a:spLocks noChangeArrowheads="1"/>
            </p:cNvSpPr>
            <p:nvPr/>
          </p:nvSpPr>
          <p:spPr bwMode="auto">
            <a:xfrm>
              <a:off x="2364086" y="557154"/>
              <a:ext cx="94538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>
                  <a:latin typeface="Verdana" pitchFamily="34" charset="0"/>
                </a:rPr>
                <a:t>Ул.Молодёжная</a:t>
              </a:r>
            </a:p>
          </p:txBody>
        </p:sp>
        <p:sp>
          <p:nvSpPr>
            <p:cNvPr id="2128" name="Text Box 42"/>
            <p:cNvSpPr txBox="1">
              <a:spLocks noChangeArrowheads="1"/>
            </p:cNvSpPr>
            <p:nvPr/>
          </p:nvSpPr>
          <p:spPr bwMode="auto">
            <a:xfrm>
              <a:off x="826772" y="1537971"/>
              <a:ext cx="834495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в  Чистоозёрное</a:t>
              </a:r>
            </a:p>
          </p:txBody>
        </p:sp>
        <p:sp>
          <p:nvSpPr>
            <p:cNvPr id="2129" name="Line 43"/>
            <p:cNvSpPr>
              <a:spLocks noChangeShapeType="1"/>
            </p:cNvSpPr>
            <p:nvPr/>
          </p:nvSpPr>
          <p:spPr bwMode="auto">
            <a:xfrm flipH="1" flipV="1">
              <a:off x="228601" y="1676387"/>
              <a:ext cx="6096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0" name="Text Box 44"/>
            <p:cNvSpPr txBox="1">
              <a:spLocks noChangeArrowheads="1"/>
            </p:cNvSpPr>
            <p:nvPr/>
          </p:nvSpPr>
          <p:spPr bwMode="auto">
            <a:xfrm>
              <a:off x="2971807" y="2209783"/>
              <a:ext cx="657400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Зелёная</a:t>
              </a:r>
            </a:p>
          </p:txBody>
        </p:sp>
        <p:sp>
          <p:nvSpPr>
            <p:cNvPr id="2131" name="Text Box 45"/>
            <p:cNvSpPr txBox="1">
              <a:spLocks noChangeArrowheads="1"/>
            </p:cNvSpPr>
            <p:nvPr/>
          </p:nvSpPr>
          <p:spPr bwMode="auto">
            <a:xfrm rot="16200000">
              <a:off x="3475053" y="3478094"/>
              <a:ext cx="1523988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Ул. Центральная</a:t>
              </a:r>
            </a:p>
          </p:txBody>
        </p:sp>
        <p:sp>
          <p:nvSpPr>
            <p:cNvPr id="2132" name="Text Box 46"/>
            <p:cNvSpPr txBox="1">
              <a:spLocks noChangeArrowheads="1"/>
            </p:cNvSpPr>
            <p:nvPr/>
          </p:nvSpPr>
          <p:spPr bwMode="auto">
            <a:xfrm>
              <a:off x="4953010" y="3581372"/>
              <a:ext cx="73684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Школьная</a:t>
              </a:r>
            </a:p>
          </p:txBody>
        </p:sp>
        <p:sp>
          <p:nvSpPr>
            <p:cNvPr id="2133" name="Text Box 47"/>
            <p:cNvSpPr txBox="1">
              <a:spLocks noChangeArrowheads="1"/>
            </p:cNvSpPr>
            <p:nvPr/>
          </p:nvSpPr>
          <p:spPr bwMode="auto">
            <a:xfrm>
              <a:off x="4648210" y="4724364"/>
              <a:ext cx="617678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Южная</a:t>
              </a:r>
            </a:p>
          </p:txBody>
        </p:sp>
        <p:sp>
          <p:nvSpPr>
            <p:cNvPr id="2134" name="Text Box 48"/>
            <p:cNvSpPr txBox="1">
              <a:spLocks noChangeArrowheads="1"/>
            </p:cNvSpPr>
            <p:nvPr/>
          </p:nvSpPr>
          <p:spPr bwMode="auto">
            <a:xfrm rot="16200000">
              <a:off x="320412" y="4443286"/>
              <a:ext cx="670457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Лесная</a:t>
              </a:r>
            </a:p>
          </p:txBody>
        </p:sp>
        <p:sp>
          <p:nvSpPr>
            <p:cNvPr id="2135" name="Text Box 49"/>
            <p:cNvSpPr txBox="1">
              <a:spLocks noChangeArrowheads="1"/>
            </p:cNvSpPr>
            <p:nvPr/>
          </p:nvSpPr>
          <p:spPr bwMode="auto">
            <a:xfrm rot="16200000">
              <a:off x="1454382" y="4385344"/>
              <a:ext cx="688519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Ул.Степная</a:t>
              </a:r>
            </a:p>
          </p:txBody>
        </p:sp>
        <p:sp>
          <p:nvSpPr>
            <p:cNvPr id="2136" name="Rectangle 60"/>
            <p:cNvSpPr>
              <a:spLocks noChangeArrowheads="1"/>
            </p:cNvSpPr>
            <p:nvPr/>
          </p:nvSpPr>
          <p:spPr bwMode="auto">
            <a:xfrm>
              <a:off x="39624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61"/>
            <p:cNvSpPr>
              <a:spLocks noChangeArrowheads="1"/>
            </p:cNvSpPr>
            <p:nvPr/>
          </p:nvSpPr>
          <p:spPr bwMode="auto">
            <a:xfrm>
              <a:off x="38862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62"/>
            <p:cNvSpPr>
              <a:spLocks noChangeArrowheads="1"/>
            </p:cNvSpPr>
            <p:nvPr/>
          </p:nvSpPr>
          <p:spPr bwMode="auto">
            <a:xfrm>
              <a:off x="36576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63"/>
            <p:cNvSpPr>
              <a:spLocks noChangeArrowheads="1"/>
            </p:cNvSpPr>
            <p:nvPr/>
          </p:nvSpPr>
          <p:spPr bwMode="auto">
            <a:xfrm>
              <a:off x="34290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64"/>
            <p:cNvSpPr>
              <a:spLocks noChangeArrowheads="1"/>
            </p:cNvSpPr>
            <p:nvPr/>
          </p:nvSpPr>
          <p:spPr bwMode="auto">
            <a:xfrm>
              <a:off x="33528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65"/>
            <p:cNvSpPr>
              <a:spLocks noChangeArrowheads="1"/>
            </p:cNvSpPr>
            <p:nvPr/>
          </p:nvSpPr>
          <p:spPr bwMode="auto">
            <a:xfrm>
              <a:off x="3124206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66"/>
            <p:cNvSpPr>
              <a:spLocks noChangeArrowheads="1"/>
            </p:cNvSpPr>
            <p:nvPr/>
          </p:nvSpPr>
          <p:spPr bwMode="auto">
            <a:xfrm>
              <a:off x="3048007" y="38099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67"/>
            <p:cNvSpPr>
              <a:spLocks noChangeArrowheads="1"/>
            </p:cNvSpPr>
            <p:nvPr/>
          </p:nvSpPr>
          <p:spPr bwMode="auto">
            <a:xfrm>
              <a:off x="38100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68"/>
            <p:cNvSpPr>
              <a:spLocks noChangeArrowheads="1"/>
            </p:cNvSpPr>
            <p:nvPr/>
          </p:nvSpPr>
          <p:spPr bwMode="auto">
            <a:xfrm>
              <a:off x="37338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69"/>
            <p:cNvSpPr>
              <a:spLocks noChangeArrowheads="1"/>
            </p:cNvSpPr>
            <p:nvPr/>
          </p:nvSpPr>
          <p:spPr bwMode="auto">
            <a:xfrm>
              <a:off x="3429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70"/>
            <p:cNvSpPr>
              <a:spLocks noChangeArrowheads="1"/>
            </p:cNvSpPr>
            <p:nvPr/>
          </p:nvSpPr>
          <p:spPr bwMode="auto">
            <a:xfrm>
              <a:off x="33528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71"/>
            <p:cNvSpPr>
              <a:spLocks noChangeArrowheads="1"/>
            </p:cNvSpPr>
            <p:nvPr/>
          </p:nvSpPr>
          <p:spPr bwMode="auto">
            <a:xfrm>
              <a:off x="3124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72"/>
            <p:cNvSpPr>
              <a:spLocks noChangeArrowheads="1"/>
            </p:cNvSpPr>
            <p:nvPr/>
          </p:nvSpPr>
          <p:spPr bwMode="auto">
            <a:xfrm>
              <a:off x="3048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73"/>
            <p:cNvSpPr>
              <a:spLocks noChangeArrowheads="1"/>
            </p:cNvSpPr>
            <p:nvPr/>
          </p:nvSpPr>
          <p:spPr bwMode="auto">
            <a:xfrm>
              <a:off x="2743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74"/>
            <p:cNvSpPr>
              <a:spLocks noChangeArrowheads="1"/>
            </p:cNvSpPr>
            <p:nvPr/>
          </p:nvSpPr>
          <p:spPr bwMode="auto">
            <a:xfrm>
              <a:off x="26670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75"/>
            <p:cNvSpPr>
              <a:spLocks noChangeArrowheads="1"/>
            </p:cNvSpPr>
            <p:nvPr/>
          </p:nvSpPr>
          <p:spPr bwMode="auto">
            <a:xfrm>
              <a:off x="4495810" y="13715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76"/>
            <p:cNvSpPr>
              <a:spLocks noChangeArrowheads="1"/>
            </p:cNvSpPr>
            <p:nvPr/>
          </p:nvSpPr>
          <p:spPr bwMode="auto">
            <a:xfrm>
              <a:off x="4495810" y="14477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77"/>
            <p:cNvSpPr>
              <a:spLocks noChangeArrowheads="1"/>
            </p:cNvSpPr>
            <p:nvPr/>
          </p:nvSpPr>
          <p:spPr bwMode="auto">
            <a:xfrm>
              <a:off x="4495810" y="11429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78"/>
            <p:cNvSpPr>
              <a:spLocks noChangeArrowheads="1"/>
            </p:cNvSpPr>
            <p:nvPr/>
          </p:nvSpPr>
          <p:spPr bwMode="auto">
            <a:xfrm>
              <a:off x="4495810" y="12191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79"/>
            <p:cNvSpPr>
              <a:spLocks noChangeArrowheads="1"/>
            </p:cNvSpPr>
            <p:nvPr/>
          </p:nvSpPr>
          <p:spPr bwMode="auto">
            <a:xfrm>
              <a:off x="4495810" y="91439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81"/>
            <p:cNvSpPr>
              <a:spLocks noChangeArrowheads="1"/>
            </p:cNvSpPr>
            <p:nvPr/>
          </p:nvSpPr>
          <p:spPr bwMode="auto">
            <a:xfrm>
              <a:off x="4495810" y="99059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" name="Rectangle 82"/>
            <p:cNvSpPr>
              <a:spLocks noChangeArrowheads="1"/>
            </p:cNvSpPr>
            <p:nvPr/>
          </p:nvSpPr>
          <p:spPr bwMode="auto">
            <a:xfrm>
              <a:off x="4495810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83"/>
            <p:cNvSpPr>
              <a:spLocks noChangeArrowheads="1"/>
            </p:cNvSpPr>
            <p:nvPr/>
          </p:nvSpPr>
          <p:spPr bwMode="auto">
            <a:xfrm>
              <a:off x="4495810" y="6857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84"/>
            <p:cNvSpPr>
              <a:spLocks noChangeArrowheads="1"/>
            </p:cNvSpPr>
            <p:nvPr/>
          </p:nvSpPr>
          <p:spPr bwMode="auto">
            <a:xfrm>
              <a:off x="2667006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85"/>
            <p:cNvSpPr>
              <a:spLocks noChangeArrowheads="1"/>
            </p:cNvSpPr>
            <p:nvPr/>
          </p:nvSpPr>
          <p:spPr bwMode="auto">
            <a:xfrm rot="5400000">
              <a:off x="2874357" y="1981585"/>
              <a:ext cx="398102" cy="1458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86"/>
            <p:cNvSpPr>
              <a:spLocks noChangeArrowheads="1"/>
            </p:cNvSpPr>
            <p:nvPr/>
          </p:nvSpPr>
          <p:spPr bwMode="auto">
            <a:xfrm>
              <a:off x="3581408" y="2057384"/>
              <a:ext cx="381001" cy="152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88"/>
            <p:cNvSpPr>
              <a:spLocks noChangeArrowheads="1"/>
            </p:cNvSpPr>
            <p:nvPr/>
          </p:nvSpPr>
          <p:spPr bwMode="auto">
            <a:xfrm>
              <a:off x="1219203" y="2819377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89"/>
            <p:cNvSpPr>
              <a:spLocks noChangeArrowheads="1"/>
            </p:cNvSpPr>
            <p:nvPr/>
          </p:nvSpPr>
          <p:spPr bwMode="auto">
            <a:xfrm>
              <a:off x="1219203" y="2362181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91"/>
            <p:cNvSpPr>
              <a:spLocks noChangeArrowheads="1"/>
            </p:cNvSpPr>
            <p:nvPr/>
          </p:nvSpPr>
          <p:spPr bwMode="auto">
            <a:xfrm>
              <a:off x="685802" y="2133583"/>
              <a:ext cx="228601" cy="533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92"/>
            <p:cNvSpPr>
              <a:spLocks noChangeArrowheads="1"/>
            </p:cNvSpPr>
            <p:nvPr/>
          </p:nvSpPr>
          <p:spPr bwMode="auto">
            <a:xfrm>
              <a:off x="28194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93"/>
            <p:cNvSpPr>
              <a:spLocks noChangeArrowheads="1"/>
            </p:cNvSpPr>
            <p:nvPr/>
          </p:nvSpPr>
          <p:spPr bwMode="auto">
            <a:xfrm>
              <a:off x="28956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94"/>
            <p:cNvSpPr>
              <a:spLocks noChangeArrowheads="1"/>
            </p:cNvSpPr>
            <p:nvPr/>
          </p:nvSpPr>
          <p:spPr bwMode="auto">
            <a:xfrm>
              <a:off x="31242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95"/>
            <p:cNvSpPr>
              <a:spLocks noChangeArrowheads="1"/>
            </p:cNvSpPr>
            <p:nvPr/>
          </p:nvSpPr>
          <p:spPr bwMode="auto">
            <a:xfrm>
              <a:off x="33528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96"/>
            <p:cNvSpPr>
              <a:spLocks noChangeArrowheads="1"/>
            </p:cNvSpPr>
            <p:nvPr/>
          </p:nvSpPr>
          <p:spPr bwMode="auto">
            <a:xfrm>
              <a:off x="4038608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97"/>
            <p:cNvSpPr>
              <a:spLocks noChangeArrowheads="1"/>
            </p:cNvSpPr>
            <p:nvPr/>
          </p:nvSpPr>
          <p:spPr bwMode="auto">
            <a:xfrm>
              <a:off x="4038608" y="25145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Text Box 99"/>
            <p:cNvSpPr txBox="1">
              <a:spLocks noChangeArrowheads="1"/>
            </p:cNvSpPr>
            <p:nvPr/>
          </p:nvSpPr>
          <p:spPr bwMode="auto">
            <a:xfrm>
              <a:off x="3352807" y="1828785"/>
              <a:ext cx="634229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Клуб 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172" name="Text Box 102"/>
            <p:cNvSpPr txBox="1">
              <a:spLocks noChangeArrowheads="1"/>
            </p:cNvSpPr>
            <p:nvPr/>
          </p:nvSpPr>
          <p:spPr bwMode="auto">
            <a:xfrm rot="16200000">
              <a:off x="1311576" y="2646249"/>
              <a:ext cx="516932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гаражи</a:t>
              </a:r>
            </a:p>
          </p:txBody>
        </p:sp>
        <p:sp>
          <p:nvSpPr>
            <p:cNvPr id="2173" name="Text Box 103"/>
            <p:cNvSpPr txBox="1">
              <a:spLocks noChangeArrowheads="1"/>
            </p:cNvSpPr>
            <p:nvPr/>
          </p:nvSpPr>
          <p:spPr bwMode="auto">
            <a:xfrm rot="16200000">
              <a:off x="580278" y="2304941"/>
              <a:ext cx="455521" cy="20655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174" name="Text Box 104"/>
            <p:cNvSpPr txBox="1">
              <a:spLocks noChangeArrowheads="1"/>
            </p:cNvSpPr>
            <p:nvPr/>
          </p:nvSpPr>
          <p:spPr bwMode="auto">
            <a:xfrm rot="16200000">
              <a:off x="1046365" y="1870687"/>
              <a:ext cx="620317" cy="3813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ртм</a:t>
              </a:r>
            </a:p>
          </p:txBody>
        </p:sp>
        <p:sp>
          <p:nvSpPr>
            <p:cNvPr id="2175" name="Rectangle 105"/>
            <p:cNvSpPr>
              <a:spLocks noChangeArrowheads="1"/>
            </p:cNvSpPr>
            <p:nvPr/>
          </p:nvSpPr>
          <p:spPr bwMode="auto">
            <a:xfrm>
              <a:off x="4038608" y="27431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06"/>
            <p:cNvSpPr>
              <a:spLocks noChangeArrowheads="1"/>
            </p:cNvSpPr>
            <p:nvPr/>
          </p:nvSpPr>
          <p:spPr bwMode="auto">
            <a:xfrm>
              <a:off x="4038608" y="28955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07"/>
            <p:cNvSpPr>
              <a:spLocks noChangeArrowheads="1"/>
            </p:cNvSpPr>
            <p:nvPr/>
          </p:nvSpPr>
          <p:spPr bwMode="auto">
            <a:xfrm>
              <a:off x="4038608" y="30479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08"/>
            <p:cNvSpPr>
              <a:spLocks noChangeArrowheads="1"/>
            </p:cNvSpPr>
            <p:nvPr/>
          </p:nvSpPr>
          <p:spPr bwMode="auto">
            <a:xfrm>
              <a:off x="4038608" y="32003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09"/>
            <p:cNvSpPr>
              <a:spLocks noChangeArrowheads="1"/>
            </p:cNvSpPr>
            <p:nvPr/>
          </p:nvSpPr>
          <p:spPr bwMode="auto">
            <a:xfrm>
              <a:off x="4572010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10"/>
            <p:cNvSpPr>
              <a:spLocks noChangeArrowheads="1"/>
            </p:cNvSpPr>
            <p:nvPr/>
          </p:nvSpPr>
          <p:spPr bwMode="auto">
            <a:xfrm>
              <a:off x="4572010" y="22097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11"/>
            <p:cNvSpPr>
              <a:spLocks noChangeArrowheads="1"/>
            </p:cNvSpPr>
            <p:nvPr/>
          </p:nvSpPr>
          <p:spPr bwMode="auto">
            <a:xfrm>
              <a:off x="4572010" y="243838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12"/>
            <p:cNvSpPr>
              <a:spLocks noChangeArrowheads="1"/>
            </p:cNvSpPr>
            <p:nvPr/>
          </p:nvSpPr>
          <p:spPr bwMode="auto">
            <a:xfrm>
              <a:off x="4572010" y="251458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13"/>
            <p:cNvSpPr>
              <a:spLocks noChangeArrowheads="1"/>
            </p:cNvSpPr>
            <p:nvPr/>
          </p:nvSpPr>
          <p:spPr bwMode="auto">
            <a:xfrm>
              <a:off x="4572010" y="26669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14"/>
            <p:cNvSpPr>
              <a:spLocks noChangeArrowheads="1"/>
            </p:cNvSpPr>
            <p:nvPr/>
          </p:nvSpPr>
          <p:spPr bwMode="auto">
            <a:xfrm>
              <a:off x="4572010" y="27431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Rectangle 115"/>
            <p:cNvSpPr>
              <a:spLocks noChangeArrowheads="1"/>
            </p:cNvSpPr>
            <p:nvPr/>
          </p:nvSpPr>
          <p:spPr bwMode="auto">
            <a:xfrm>
              <a:off x="4572010" y="28955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6" name="Rectangle 116"/>
            <p:cNvSpPr>
              <a:spLocks noChangeArrowheads="1"/>
            </p:cNvSpPr>
            <p:nvPr/>
          </p:nvSpPr>
          <p:spPr bwMode="auto">
            <a:xfrm>
              <a:off x="4572010" y="29717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7" name="Rectangle 117"/>
            <p:cNvSpPr>
              <a:spLocks noChangeArrowheads="1"/>
            </p:cNvSpPr>
            <p:nvPr/>
          </p:nvSpPr>
          <p:spPr bwMode="auto">
            <a:xfrm>
              <a:off x="4572010" y="31241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8" name="Rectangle 118"/>
            <p:cNvSpPr>
              <a:spLocks noChangeArrowheads="1"/>
            </p:cNvSpPr>
            <p:nvPr/>
          </p:nvSpPr>
          <p:spPr bwMode="auto">
            <a:xfrm>
              <a:off x="4572010" y="32003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Rectangle 120"/>
            <p:cNvSpPr>
              <a:spLocks noChangeArrowheads="1"/>
            </p:cNvSpPr>
            <p:nvPr/>
          </p:nvSpPr>
          <p:spPr bwMode="auto">
            <a:xfrm>
              <a:off x="48006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0" name="Rectangle 121"/>
            <p:cNvSpPr>
              <a:spLocks noChangeArrowheads="1"/>
            </p:cNvSpPr>
            <p:nvPr/>
          </p:nvSpPr>
          <p:spPr bwMode="auto">
            <a:xfrm>
              <a:off x="48768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1" name="Rectangle 122"/>
            <p:cNvSpPr>
              <a:spLocks noChangeArrowheads="1"/>
            </p:cNvSpPr>
            <p:nvPr/>
          </p:nvSpPr>
          <p:spPr bwMode="auto">
            <a:xfrm>
              <a:off x="50292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Rectangle 123"/>
            <p:cNvSpPr>
              <a:spLocks noChangeArrowheads="1"/>
            </p:cNvSpPr>
            <p:nvPr/>
          </p:nvSpPr>
          <p:spPr bwMode="auto">
            <a:xfrm>
              <a:off x="51054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3" name="Rectangle 124"/>
            <p:cNvSpPr>
              <a:spLocks noChangeArrowheads="1"/>
            </p:cNvSpPr>
            <p:nvPr/>
          </p:nvSpPr>
          <p:spPr bwMode="auto">
            <a:xfrm>
              <a:off x="5257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25"/>
            <p:cNvSpPr>
              <a:spLocks noChangeArrowheads="1"/>
            </p:cNvSpPr>
            <p:nvPr/>
          </p:nvSpPr>
          <p:spPr bwMode="auto">
            <a:xfrm>
              <a:off x="5334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26"/>
            <p:cNvSpPr>
              <a:spLocks noChangeArrowheads="1"/>
            </p:cNvSpPr>
            <p:nvPr/>
          </p:nvSpPr>
          <p:spPr bwMode="auto">
            <a:xfrm>
              <a:off x="5486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27"/>
            <p:cNvSpPr>
              <a:spLocks noChangeArrowheads="1"/>
            </p:cNvSpPr>
            <p:nvPr/>
          </p:nvSpPr>
          <p:spPr bwMode="auto">
            <a:xfrm>
              <a:off x="5638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28"/>
            <p:cNvSpPr>
              <a:spLocks noChangeArrowheads="1"/>
            </p:cNvSpPr>
            <p:nvPr/>
          </p:nvSpPr>
          <p:spPr bwMode="auto">
            <a:xfrm>
              <a:off x="5715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29"/>
            <p:cNvSpPr>
              <a:spLocks noChangeArrowheads="1"/>
            </p:cNvSpPr>
            <p:nvPr/>
          </p:nvSpPr>
          <p:spPr bwMode="auto">
            <a:xfrm>
              <a:off x="5867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30"/>
            <p:cNvSpPr>
              <a:spLocks noChangeArrowheads="1"/>
            </p:cNvSpPr>
            <p:nvPr/>
          </p:nvSpPr>
          <p:spPr bwMode="auto">
            <a:xfrm>
              <a:off x="60198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31"/>
            <p:cNvSpPr>
              <a:spLocks noChangeArrowheads="1"/>
            </p:cNvSpPr>
            <p:nvPr/>
          </p:nvSpPr>
          <p:spPr bwMode="auto">
            <a:xfrm>
              <a:off x="61722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32"/>
            <p:cNvSpPr>
              <a:spLocks noChangeArrowheads="1"/>
            </p:cNvSpPr>
            <p:nvPr/>
          </p:nvSpPr>
          <p:spPr bwMode="auto">
            <a:xfrm>
              <a:off x="6248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33"/>
            <p:cNvSpPr>
              <a:spLocks noChangeArrowheads="1"/>
            </p:cNvSpPr>
            <p:nvPr/>
          </p:nvSpPr>
          <p:spPr bwMode="auto">
            <a:xfrm>
              <a:off x="64008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34"/>
            <p:cNvSpPr>
              <a:spLocks noChangeArrowheads="1"/>
            </p:cNvSpPr>
            <p:nvPr/>
          </p:nvSpPr>
          <p:spPr bwMode="auto">
            <a:xfrm>
              <a:off x="64770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35"/>
            <p:cNvSpPr>
              <a:spLocks noChangeArrowheads="1"/>
            </p:cNvSpPr>
            <p:nvPr/>
          </p:nvSpPr>
          <p:spPr bwMode="auto">
            <a:xfrm>
              <a:off x="6629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36"/>
            <p:cNvSpPr>
              <a:spLocks noChangeArrowheads="1"/>
            </p:cNvSpPr>
            <p:nvPr/>
          </p:nvSpPr>
          <p:spPr bwMode="auto">
            <a:xfrm>
              <a:off x="6781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37"/>
            <p:cNvSpPr>
              <a:spLocks noChangeArrowheads="1"/>
            </p:cNvSpPr>
            <p:nvPr/>
          </p:nvSpPr>
          <p:spPr bwMode="auto">
            <a:xfrm>
              <a:off x="68580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38"/>
            <p:cNvSpPr>
              <a:spLocks noChangeArrowheads="1"/>
            </p:cNvSpPr>
            <p:nvPr/>
          </p:nvSpPr>
          <p:spPr bwMode="auto">
            <a:xfrm>
              <a:off x="70104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8" name="Rectangle 139"/>
            <p:cNvSpPr>
              <a:spLocks noChangeArrowheads="1"/>
            </p:cNvSpPr>
            <p:nvPr/>
          </p:nvSpPr>
          <p:spPr bwMode="auto">
            <a:xfrm>
              <a:off x="7162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9" name="Rectangle 140"/>
            <p:cNvSpPr>
              <a:spLocks noChangeArrowheads="1"/>
            </p:cNvSpPr>
            <p:nvPr/>
          </p:nvSpPr>
          <p:spPr bwMode="auto">
            <a:xfrm>
              <a:off x="73152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0" name="Rectangle 141"/>
            <p:cNvSpPr>
              <a:spLocks noChangeArrowheads="1"/>
            </p:cNvSpPr>
            <p:nvPr/>
          </p:nvSpPr>
          <p:spPr bwMode="auto">
            <a:xfrm>
              <a:off x="74676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1" name="Rectangle 142"/>
            <p:cNvSpPr>
              <a:spLocks noChangeArrowheads="1"/>
            </p:cNvSpPr>
            <p:nvPr/>
          </p:nvSpPr>
          <p:spPr bwMode="auto">
            <a:xfrm>
              <a:off x="76200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2" name="Rectangle 143"/>
            <p:cNvSpPr>
              <a:spLocks noChangeArrowheads="1"/>
            </p:cNvSpPr>
            <p:nvPr/>
          </p:nvSpPr>
          <p:spPr bwMode="auto">
            <a:xfrm>
              <a:off x="48006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3" name="Rectangle 146"/>
            <p:cNvSpPr>
              <a:spLocks noChangeArrowheads="1"/>
            </p:cNvSpPr>
            <p:nvPr/>
          </p:nvSpPr>
          <p:spPr bwMode="auto">
            <a:xfrm>
              <a:off x="4495810" y="3886172"/>
              <a:ext cx="76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4" name="Rectangle 147"/>
            <p:cNvSpPr>
              <a:spLocks noChangeArrowheads="1"/>
            </p:cNvSpPr>
            <p:nvPr/>
          </p:nvSpPr>
          <p:spPr bwMode="auto">
            <a:xfrm>
              <a:off x="4419609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48"/>
            <p:cNvSpPr>
              <a:spLocks noChangeArrowheads="1"/>
            </p:cNvSpPr>
            <p:nvPr/>
          </p:nvSpPr>
          <p:spPr bwMode="auto">
            <a:xfrm>
              <a:off x="84582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49"/>
            <p:cNvSpPr>
              <a:spLocks noChangeArrowheads="1"/>
            </p:cNvSpPr>
            <p:nvPr/>
          </p:nvSpPr>
          <p:spPr bwMode="auto">
            <a:xfrm>
              <a:off x="83820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0"/>
            <p:cNvSpPr>
              <a:spLocks noChangeArrowheads="1"/>
            </p:cNvSpPr>
            <p:nvPr/>
          </p:nvSpPr>
          <p:spPr bwMode="auto">
            <a:xfrm>
              <a:off x="8229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1"/>
            <p:cNvSpPr>
              <a:spLocks noChangeArrowheads="1"/>
            </p:cNvSpPr>
            <p:nvPr/>
          </p:nvSpPr>
          <p:spPr bwMode="auto">
            <a:xfrm>
              <a:off x="80772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52"/>
            <p:cNvSpPr>
              <a:spLocks noChangeArrowheads="1"/>
            </p:cNvSpPr>
            <p:nvPr/>
          </p:nvSpPr>
          <p:spPr bwMode="auto">
            <a:xfrm>
              <a:off x="80010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53"/>
            <p:cNvSpPr>
              <a:spLocks noChangeArrowheads="1"/>
            </p:cNvSpPr>
            <p:nvPr/>
          </p:nvSpPr>
          <p:spPr bwMode="auto">
            <a:xfrm>
              <a:off x="7848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54"/>
            <p:cNvSpPr>
              <a:spLocks noChangeArrowheads="1"/>
            </p:cNvSpPr>
            <p:nvPr/>
          </p:nvSpPr>
          <p:spPr bwMode="auto">
            <a:xfrm>
              <a:off x="77724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55"/>
            <p:cNvSpPr>
              <a:spLocks noChangeArrowheads="1"/>
            </p:cNvSpPr>
            <p:nvPr/>
          </p:nvSpPr>
          <p:spPr bwMode="auto">
            <a:xfrm>
              <a:off x="48768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56"/>
            <p:cNvSpPr>
              <a:spLocks noChangeArrowheads="1"/>
            </p:cNvSpPr>
            <p:nvPr/>
          </p:nvSpPr>
          <p:spPr bwMode="auto">
            <a:xfrm>
              <a:off x="76962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57"/>
            <p:cNvSpPr>
              <a:spLocks noChangeArrowheads="1"/>
            </p:cNvSpPr>
            <p:nvPr/>
          </p:nvSpPr>
          <p:spPr bwMode="auto">
            <a:xfrm>
              <a:off x="76200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58"/>
            <p:cNvSpPr>
              <a:spLocks noChangeArrowheads="1"/>
            </p:cNvSpPr>
            <p:nvPr/>
          </p:nvSpPr>
          <p:spPr bwMode="auto">
            <a:xfrm>
              <a:off x="74676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59"/>
            <p:cNvSpPr>
              <a:spLocks noChangeArrowheads="1"/>
            </p:cNvSpPr>
            <p:nvPr/>
          </p:nvSpPr>
          <p:spPr bwMode="auto">
            <a:xfrm>
              <a:off x="7315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0"/>
            <p:cNvSpPr>
              <a:spLocks noChangeArrowheads="1"/>
            </p:cNvSpPr>
            <p:nvPr/>
          </p:nvSpPr>
          <p:spPr bwMode="auto">
            <a:xfrm>
              <a:off x="71628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1"/>
            <p:cNvSpPr>
              <a:spLocks noChangeArrowheads="1"/>
            </p:cNvSpPr>
            <p:nvPr/>
          </p:nvSpPr>
          <p:spPr bwMode="auto">
            <a:xfrm>
              <a:off x="70104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62"/>
            <p:cNvSpPr>
              <a:spLocks noChangeArrowheads="1"/>
            </p:cNvSpPr>
            <p:nvPr/>
          </p:nvSpPr>
          <p:spPr bwMode="auto">
            <a:xfrm>
              <a:off x="6934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63"/>
            <p:cNvSpPr>
              <a:spLocks noChangeArrowheads="1"/>
            </p:cNvSpPr>
            <p:nvPr/>
          </p:nvSpPr>
          <p:spPr bwMode="auto">
            <a:xfrm>
              <a:off x="67056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64"/>
            <p:cNvSpPr>
              <a:spLocks noChangeArrowheads="1"/>
            </p:cNvSpPr>
            <p:nvPr/>
          </p:nvSpPr>
          <p:spPr bwMode="auto">
            <a:xfrm>
              <a:off x="66294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66"/>
            <p:cNvSpPr>
              <a:spLocks noChangeArrowheads="1"/>
            </p:cNvSpPr>
            <p:nvPr/>
          </p:nvSpPr>
          <p:spPr bwMode="auto">
            <a:xfrm>
              <a:off x="4495810" y="4267169"/>
              <a:ext cx="228601" cy="38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67"/>
            <p:cNvSpPr>
              <a:spLocks noChangeArrowheads="1"/>
            </p:cNvSpPr>
            <p:nvPr/>
          </p:nvSpPr>
          <p:spPr bwMode="auto">
            <a:xfrm>
              <a:off x="5181611" y="4038570"/>
              <a:ext cx="533401" cy="30479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Text Box 168"/>
            <p:cNvSpPr txBox="1">
              <a:spLocks noChangeArrowheads="1"/>
            </p:cNvSpPr>
            <p:nvPr/>
          </p:nvSpPr>
          <p:spPr bwMode="auto">
            <a:xfrm>
              <a:off x="5105410" y="3809972"/>
              <a:ext cx="828337" cy="41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школа</a:t>
              </a:r>
            </a:p>
          </p:txBody>
        </p:sp>
        <p:sp>
          <p:nvSpPr>
            <p:cNvPr id="2235" name="Text Box 169"/>
            <p:cNvSpPr txBox="1">
              <a:spLocks noChangeArrowheads="1"/>
            </p:cNvSpPr>
            <p:nvPr/>
          </p:nvSpPr>
          <p:spPr bwMode="auto">
            <a:xfrm rot="16200000">
              <a:off x="4241005" y="4278115"/>
              <a:ext cx="784247" cy="381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КЛУБ</a:t>
              </a:r>
            </a:p>
          </p:txBody>
        </p:sp>
        <p:sp>
          <p:nvSpPr>
            <p:cNvPr id="2236" name="Rectangle 171"/>
            <p:cNvSpPr>
              <a:spLocks noChangeArrowheads="1"/>
            </p:cNvSpPr>
            <p:nvPr/>
          </p:nvSpPr>
          <p:spPr bwMode="auto">
            <a:xfrm>
              <a:off x="4495810" y="624835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2"/>
            <p:cNvSpPr>
              <a:spLocks noChangeArrowheads="1"/>
            </p:cNvSpPr>
            <p:nvPr/>
          </p:nvSpPr>
          <p:spPr bwMode="auto">
            <a:xfrm>
              <a:off x="4495810" y="617215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73"/>
            <p:cNvSpPr>
              <a:spLocks noChangeArrowheads="1"/>
            </p:cNvSpPr>
            <p:nvPr/>
          </p:nvSpPr>
          <p:spPr bwMode="auto">
            <a:xfrm>
              <a:off x="4495810" y="60197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74"/>
            <p:cNvSpPr>
              <a:spLocks noChangeArrowheads="1"/>
            </p:cNvSpPr>
            <p:nvPr/>
          </p:nvSpPr>
          <p:spPr bwMode="auto">
            <a:xfrm>
              <a:off x="4495810" y="59435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75"/>
            <p:cNvSpPr>
              <a:spLocks noChangeArrowheads="1"/>
            </p:cNvSpPr>
            <p:nvPr/>
          </p:nvSpPr>
          <p:spPr bwMode="auto">
            <a:xfrm>
              <a:off x="4495810" y="579115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76"/>
            <p:cNvSpPr>
              <a:spLocks noChangeArrowheads="1"/>
            </p:cNvSpPr>
            <p:nvPr/>
          </p:nvSpPr>
          <p:spPr bwMode="auto">
            <a:xfrm>
              <a:off x="4495810" y="563875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2" name="Rectangle 177"/>
            <p:cNvSpPr>
              <a:spLocks noChangeArrowheads="1"/>
            </p:cNvSpPr>
            <p:nvPr/>
          </p:nvSpPr>
          <p:spPr bwMode="auto">
            <a:xfrm>
              <a:off x="4495810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3" name="Rectangle 178"/>
            <p:cNvSpPr>
              <a:spLocks noChangeArrowheads="1"/>
            </p:cNvSpPr>
            <p:nvPr/>
          </p:nvSpPr>
          <p:spPr bwMode="auto">
            <a:xfrm>
              <a:off x="5638811" y="5105362"/>
              <a:ext cx="76200" cy="76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4" name="Rectangle 179"/>
            <p:cNvSpPr>
              <a:spLocks noChangeArrowheads="1"/>
            </p:cNvSpPr>
            <p:nvPr/>
          </p:nvSpPr>
          <p:spPr bwMode="auto">
            <a:xfrm>
              <a:off x="5181611" y="51053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5" name="Rectangle 180"/>
            <p:cNvSpPr>
              <a:spLocks noChangeArrowheads="1"/>
            </p:cNvSpPr>
            <p:nvPr/>
          </p:nvSpPr>
          <p:spPr bwMode="auto">
            <a:xfrm>
              <a:off x="4495810" y="5105362"/>
              <a:ext cx="228601" cy="3047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6" name="Rectangle 183"/>
            <p:cNvSpPr>
              <a:spLocks noChangeArrowheads="1"/>
            </p:cNvSpPr>
            <p:nvPr/>
          </p:nvSpPr>
          <p:spPr bwMode="auto">
            <a:xfrm>
              <a:off x="792481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6"/>
            <p:cNvSpPr txBox="1">
              <a:spLocks noChangeArrowheads="1"/>
            </p:cNvSpPr>
            <p:nvPr/>
          </p:nvSpPr>
          <p:spPr bwMode="auto">
            <a:xfrm>
              <a:off x="8278829" y="2819379"/>
              <a:ext cx="1089907" cy="416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телятник</a:t>
              </a:r>
            </a:p>
          </p:txBody>
        </p:sp>
        <p:sp>
          <p:nvSpPr>
            <p:cNvPr id="2248" name="Text Box 187"/>
            <p:cNvSpPr txBox="1">
              <a:spLocks noChangeArrowheads="1"/>
            </p:cNvSpPr>
            <p:nvPr/>
          </p:nvSpPr>
          <p:spPr bwMode="auto">
            <a:xfrm>
              <a:off x="8247079" y="4114770"/>
              <a:ext cx="1157170" cy="416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коровник</a:t>
              </a:r>
            </a:p>
          </p:txBody>
        </p:sp>
        <p:sp>
          <p:nvSpPr>
            <p:cNvPr id="2249" name="Text Box 188"/>
            <p:cNvSpPr txBox="1">
              <a:spLocks noChangeArrowheads="1"/>
            </p:cNvSpPr>
            <p:nvPr/>
          </p:nvSpPr>
          <p:spPr bwMode="auto">
            <a:xfrm rot="16200000">
              <a:off x="4451202" y="5277517"/>
              <a:ext cx="668651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Баня(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250" name="Rectangle 189"/>
            <p:cNvSpPr>
              <a:spLocks noChangeArrowheads="1"/>
            </p:cNvSpPr>
            <p:nvPr/>
          </p:nvSpPr>
          <p:spPr bwMode="auto">
            <a:xfrm>
              <a:off x="3124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Rectangle 190"/>
            <p:cNvSpPr>
              <a:spLocks noChangeArrowheads="1"/>
            </p:cNvSpPr>
            <p:nvPr/>
          </p:nvSpPr>
          <p:spPr bwMode="auto">
            <a:xfrm>
              <a:off x="32004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2" name="Rectangle 191"/>
            <p:cNvSpPr>
              <a:spLocks noChangeArrowheads="1"/>
            </p:cNvSpPr>
            <p:nvPr/>
          </p:nvSpPr>
          <p:spPr bwMode="auto">
            <a:xfrm>
              <a:off x="3352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2"/>
            <p:cNvSpPr>
              <a:spLocks noChangeArrowheads="1"/>
            </p:cNvSpPr>
            <p:nvPr/>
          </p:nvSpPr>
          <p:spPr bwMode="auto">
            <a:xfrm>
              <a:off x="35052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" name="Rectangle 193"/>
            <p:cNvSpPr>
              <a:spLocks noChangeArrowheads="1"/>
            </p:cNvSpPr>
            <p:nvPr/>
          </p:nvSpPr>
          <p:spPr bwMode="auto">
            <a:xfrm>
              <a:off x="3581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" name="Rectangle 194"/>
            <p:cNvSpPr>
              <a:spLocks noChangeArrowheads="1"/>
            </p:cNvSpPr>
            <p:nvPr/>
          </p:nvSpPr>
          <p:spPr bwMode="auto">
            <a:xfrm>
              <a:off x="38100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" name="Rectangle 195"/>
            <p:cNvSpPr>
              <a:spLocks noChangeArrowheads="1"/>
            </p:cNvSpPr>
            <p:nvPr/>
          </p:nvSpPr>
          <p:spPr bwMode="auto">
            <a:xfrm>
              <a:off x="38862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" name="Rectangle 196"/>
            <p:cNvSpPr>
              <a:spLocks noChangeArrowheads="1"/>
            </p:cNvSpPr>
            <p:nvPr/>
          </p:nvSpPr>
          <p:spPr bwMode="auto">
            <a:xfrm>
              <a:off x="3962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" name="Rectangle 199"/>
            <p:cNvSpPr>
              <a:spLocks noChangeArrowheads="1"/>
            </p:cNvSpPr>
            <p:nvPr/>
          </p:nvSpPr>
          <p:spPr bwMode="auto">
            <a:xfrm>
              <a:off x="4495809" y="647695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" name="Rectangle 200"/>
            <p:cNvSpPr>
              <a:spLocks noChangeArrowheads="1"/>
            </p:cNvSpPr>
            <p:nvPr/>
          </p:nvSpPr>
          <p:spPr bwMode="auto">
            <a:xfrm>
              <a:off x="4495809" y="640075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0" name="Rectangle 203"/>
            <p:cNvSpPr>
              <a:spLocks noChangeArrowheads="1"/>
            </p:cNvSpPr>
            <p:nvPr/>
          </p:nvSpPr>
          <p:spPr bwMode="auto">
            <a:xfrm>
              <a:off x="1981205" y="411477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" name="Rectangle 204"/>
            <p:cNvSpPr>
              <a:spLocks noChangeArrowheads="1"/>
            </p:cNvSpPr>
            <p:nvPr/>
          </p:nvSpPr>
          <p:spPr bwMode="auto">
            <a:xfrm>
              <a:off x="1981205" y="419096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" name="Rectangle 205"/>
            <p:cNvSpPr>
              <a:spLocks noChangeArrowheads="1"/>
            </p:cNvSpPr>
            <p:nvPr/>
          </p:nvSpPr>
          <p:spPr bwMode="auto">
            <a:xfrm>
              <a:off x="19812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3" name="Rectangle 206"/>
            <p:cNvSpPr>
              <a:spLocks noChangeArrowheads="1"/>
            </p:cNvSpPr>
            <p:nvPr/>
          </p:nvSpPr>
          <p:spPr bwMode="auto">
            <a:xfrm>
              <a:off x="20574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4" name="Rectangle 207"/>
            <p:cNvSpPr>
              <a:spLocks noChangeArrowheads="1"/>
            </p:cNvSpPr>
            <p:nvPr/>
          </p:nvSpPr>
          <p:spPr bwMode="auto">
            <a:xfrm>
              <a:off x="22098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5" name="Rectangle 208"/>
            <p:cNvSpPr>
              <a:spLocks noChangeArrowheads="1"/>
            </p:cNvSpPr>
            <p:nvPr/>
          </p:nvSpPr>
          <p:spPr bwMode="auto">
            <a:xfrm>
              <a:off x="22860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6" name="Rectangle 209"/>
            <p:cNvSpPr>
              <a:spLocks noChangeArrowheads="1"/>
            </p:cNvSpPr>
            <p:nvPr/>
          </p:nvSpPr>
          <p:spPr bwMode="auto">
            <a:xfrm>
              <a:off x="24384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7" name="Rectangle 210"/>
            <p:cNvSpPr>
              <a:spLocks noChangeArrowheads="1"/>
            </p:cNvSpPr>
            <p:nvPr/>
          </p:nvSpPr>
          <p:spPr bwMode="auto">
            <a:xfrm>
              <a:off x="25146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8" name="Rectangle 211"/>
            <p:cNvSpPr>
              <a:spLocks noChangeArrowheads="1"/>
            </p:cNvSpPr>
            <p:nvPr/>
          </p:nvSpPr>
          <p:spPr bwMode="auto">
            <a:xfrm>
              <a:off x="26670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9" name="Rectangle 212"/>
            <p:cNvSpPr>
              <a:spLocks noChangeArrowheads="1"/>
            </p:cNvSpPr>
            <p:nvPr/>
          </p:nvSpPr>
          <p:spPr bwMode="auto">
            <a:xfrm>
              <a:off x="2743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0" name="Rectangle 213"/>
            <p:cNvSpPr>
              <a:spLocks noChangeArrowheads="1"/>
            </p:cNvSpPr>
            <p:nvPr/>
          </p:nvSpPr>
          <p:spPr bwMode="auto">
            <a:xfrm>
              <a:off x="28956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1" name="Rectangle 214"/>
            <p:cNvSpPr>
              <a:spLocks noChangeArrowheads="1"/>
            </p:cNvSpPr>
            <p:nvPr/>
          </p:nvSpPr>
          <p:spPr bwMode="auto">
            <a:xfrm>
              <a:off x="2971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2" name="Rectangle 215"/>
            <p:cNvSpPr>
              <a:spLocks noChangeArrowheads="1"/>
            </p:cNvSpPr>
            <p:nvPr/>
          </p:nvSpPr>
          <p:spPr bwMode="auto">
            <a:xfrm>
              <a:off x="1981205" y="434336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3" name="Rectangle 216"/>
            <p:cNvSpPr>
              <a:spLocks noChangeArrowheads="1"/>
            </p:cNvSpPr>
            <p:nvPr/>
          </p:nvSpPr>
          <p:spPr bwMode="auto">
            <a:xfrm>
              <a:off x="1981205" y="449576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4" name="Rectangle 217"/>
            <p:cNvSpPr>
              <a:spLocks noChangeArrowheads="1"/>
            </p:cNvSpPr>
            <p:nvPr/>
          </p:nvSpPr>
          <p:spPr bwMode="auto">
            <a:xfrm>
              <a:off x="1981205" y="464816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5" name="Rectangle 218"/>
            <p:cNvSpPr>
              <a:spLocks noChangeArrowheads="1"/>
            </p:cNvSpPr>
            <p:nvPr/>
          </p:nvSpPr>
          <p:spPr bwMode="auto">
            <a:xfrm>
              <a:off x="1981205" y="487676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6" name="Rectangle 219"/>
            <p:cNvSpPr>
              <a:spLocks noChangeArrowheads="1"/>
            </p:cNvSpPr>
            <p:nvPr/>
          </p:nvSpPr>
          <p:spPr bwMode="auto">
            <a:xfrm>
              <a:off x="1981205" y="502916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7" name="Rectangle 220"/>
            <p:cNvSpPr>
              <a:spLocks noChangeArrowheads="1"/>
            </p:cNvSpPr>
            <p:nvPr/>
          </p:nvSpPr>
          <p:spPr bwMode="auto">
            <a:xfrm>
              <a:off x="1981205" y="51815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8" name="Rectangle 221"/>
            <p:cNvSpPr>
              <a:spLocks noChangeArrowheads="1"/>
            </p:cNvSpPr>
            <p:nvPr/>
          </p:nvSpPr>
          <p:spPr bwMode="auto">
            <a:xfrm>
              <a:off x="1981205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9" name="Rectangle 222"/>
            <p:cNvSpPr>
              <a:spLocks noChangeArrowheads="1"/>
            </p:cNvSpPr>
            <p:nvPr/>
          </p:nvSpPr>
          <p:spPr bwMode="auto">
            <a:xfrm>
              <a:off x="1981205" y="55625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0" name="Rectangle 223"/>
            <p:cNvSpPr>
              <a:spLocks noChangeArrowheads="1"/>
            </p:cNvSpPr>
            <p:nvPr/>
          </p:nvSpPr>
          <p:spPr bwMode="auto">
            <a:xfrm>
              <a:off x="1447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1" name="Rectangle 224"/>
            <p:cNvSpPr>
              <a:spLocks noChangeArrowheads="1"/>
            </p:cNvSpPr>
            <p:nvPr/>
          </p:nvSpPr>
          <p:spPr bwMode="auto">
            <a:xfrm>
              <a:off x="137160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2" name="Rectangle 225"/>
            <p:cNvSpPr>
              <a:spLocks noChangeArrowheads="1"/>
            </p:cNvSpPr>
            <p:nvPr/>
          </p:nvSpPr>
          <p:spPr bwMode="auto">
            <a:xfrm>
              <a:off x="11430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3" name="Rectangle 226"/>
            <p:cNvSpPr>
              <a:spLocks noChangeArrowheads="1"/>
            </p:cNvSpPr>
            <p:nvPr/>
          </p:nvSpPr>
          <p:spPr bwMode="auto">
            <a:xfrm>
              <a:off x="1066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" name="Rectangle 227"/>
            <p:cNvSpPr>
              <a:spLocks noChangeArrowheads="1"/>
            </p:cNvSpPr>
            <p:nvPr/>
          </p:nvSpPr>
          <p:spPr bwMode="auto">
            <a:xfrm>
              <a:off x="9144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" name="Rectangle 228"/>
            <p:cNvSpPr>
              <a:spLocks noChangeArrowheads="1"/>
            </p:cNvSpPr>
            <p:nvPr/>
          </p:nvSpPr>
          <p:spPr bwMode="auto">
            <a:xfrm>
              <a:off x="838202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" name="Rectangle 229"/>
            <p:cNvSpPr>
              <a:spLocks noChangeArrowheads="1"/>
            </p:cNvSpPr>
            <p:nvPr/>
          </p:nvSpPr>
          <p:spPr bwMode="auto">
            <a:xfrm>
              <a:off x="114300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7" name="Rectangle 230"/>
            <p:cNvSpPr>
              <a:spLocks noChangeArrowheads="1"/>
            </p:cNvSpPr>
            <p:nvPr/>
          </p:nvSpPr>
          <p:spPr bwMode="auto">
            <a:xfrm>
              <a:off x="76200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8" name="Rectangle 233"/>
            <p:cNvSpPr>
              <a:spLocks noChangeArrowheads="1"/>
            </p:cNvSpPr>
            <p:nvPr/>
          </p:nvSpPr>
          <p:spPr bwMode="auto">
            <a:xfrm>
              <a:off x="509586" y="437391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9" name="Rectangle 234"/>
            <p:cNvSpPr>
              <a:spLocks noChangeArrowheads="1"/>
            </p:cNvSpPr>
            <p:nvPr/>
          </p:nvSpPr>
          <p:spPr bwMode="auto">
            <a:xfrm>
              <a:off x="457202" y="396237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0" name="Rectangle 235"/>
            <p:cNvSpPr>
              <a:spLocks noChangeArrowheads="1"/>
            </p:cNvSpPr>
            <p:nvPr/>
          </p:nvSpPr>
          <p:spPr bwMode="auto">
            <a:xfrm>
              <a:off x="457202" y="40385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1" name="Rectangle 236"/>
            <p:cNvSpPr>
              <a:spLocks noChangeArrowheads="1"/>
            </p:cNvSpPr>
            <p:nvPr/>
          </p:nvSpPr>
          <p:spPr bwMode="auto">
            <a:xfrm>
              <a:off x="838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2" name="Rectangle 240"/>
            <p:cNvSpPr>
              <a:spLocks noChangeArrowheads="1"/>
            </p:cNvSpPr>
            <p:nvPr/>
          </p:nvSpPr>
          <p:spPr bwMode="auto">
            <a:xfrm>
              <a:off x="1219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" name="Rectangle 241"/>
            <p:cNvSpPr>
              <a:spLocks noChangeArrowheads="1"/>
            </p:cNvSpPr>
            <p:nvPr/>
          </p:nvSpPr>
          <p:spPr bwMode="auto">
            <a:xfrm>
              <a:off x="13716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" name="Rectangle 242"/>
            <p:cNvSpPr>
              <a:spLocks noChangeArrowheads="1"/>
            </p:cNvSpPr>
            <p:nvPr/>
          </p:nvSpPr>
          <p:spPr bwMode="auto">
            <a:xfrm>
              <a:off x="1447802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" name="Rectangle 243"/>
            <p:cNvSpPr>
              <a:spLocks noChangeArrowheads="1"/>
            </p:cNvSpPr>
            <p:nvPr/>
          </p:nvSpPr>
          <p:spPr bwMode="auto">
            <a:xfrm>
              <a:off x="2590805" y="3352776"/>
              <a:ext cx="381001" cy="228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6" name="Rectangle 244"/>
            <p:cNvSpPr>
              <a:spLocks noChangeArrowheads="1"/>
            </p:cNvSpPr>
            <p:nvPr/>
          </p:nvSpPr>
          <p:spPr bwMode="auto">
            <a:xfrm>
              <a:off x="3200405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7" name="Rectangle 245"/>
            <p:cNvSpPr>
              <a:spLocks noChangeArrowheads="1"/>
            </p:cNvSpPr>
            <p:nvPr/>
          </p:nvSpPr>
          <p:spPr bwMode="auto">
            <a:xfrm>
              <a:off x="32766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8" name="Rectangle 246"/>
            <p:cNvSpPr>
              <a:spLocks noChangeArrowheads="1"/>
            </p:cNvSpPr>
            <p:nvPr/>
          </p:nvSpPr>
          <p:spPr bwMode="auto">
            <a:xfrm>
              <a:off x="34290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9" name="Rectangle 247"/>
            <p:cNvSpPr>
              <a:spLocks noChangeArrowheads="1"/>
            </p:cNvSpPr>
            <p:nvPr/>
          </p:nvSpPr>
          <p:spPr bwMode="auto">
            <a:xfrm>
              <a:off x="35052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0" name="Rectangle 248"/>
            <p:cNvSpPr>
              <a:spLocks noChangeArrowheads="1"/>
            </p:cNvSpPr>
            <p:nvPr/>
          </p:nvSpPr>
          <p:spPr bwMode="auto">
            <a:xfrm>
              <a:off x="3810007" y="3352776"/>
              <a:ext cx="304801" cy="2285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1" name="Text Box 249"/>
            <p:cNvSpPr txBox="1">
              <a:spLocks noChangeArrowheads="1"/>
            </p:cNvSpPr>
            <p:nvPr/>
          </p:nvSpPr>
          <p:spPr bwMode="auto">
            <a:xfrm>
              <a:off x="3749047" y="3358369"/>
              <a:ext cx="42734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302" name="Text Box 250"/>
            <p:cNvSpPr txBox="1">
              <a:spLocks noChangeArrowheads="1"/>
            </p:cNvSpPr>
            <p:nvPr/>
          </p:nvSpPr>
          <p:spPr bwMode="auto">
            <a:xfrm>
              <a:off x="2362204" y="3124178"/>
              <a:ext cx="558095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Столовая</a:t>
              </a:r>
            </a:p>
          </p:txBody>
        </p:sp>
        <p:pic>
          <p:nvPicPr>
            <p:cNvPr id="2303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6890" y="5078543"/>
              <a:ext cx="342901" cy="44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4" name="Rectangle 147"/>
            <p:cNvSpPr>
              <a:spLocks noChangeArrowheads="1"/>
            </p:cNvSpPr>
            <p:nvPr/>
          </p:nvSpPr>
          <p:spPr bwMode="auto">
            <a:xfrm>
              <a:off x="4495800" y="388620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/>
              <a:t>Риски возникновения ЧС на нефтепроводах 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/>
              <a:t>на территории села </a:t>
            </a:r>
            <a:r>
              <a:rPr lang="ru-RU" dirty="0" err="1" smtClean="0"/>
              <a:t>Барабо-Юдино</a:t>
            </a:r>
            <a:r>
              <a:rPr lang="ru-RU" dirty="0" smtClean="0"/>
              <a:t> Чистоозерного  района</a:t>
            </a:r>
            <a:endParaRPr lang="ru-RU" dirty="0"/>
          </a:p>
        </p:txBody>
      </p:sp>
      <p:grpSp>
        <p:nvGrpSpPr>
          <p:cNvPr id="12" name="Group 253"/>
          <p:cNvGrpSpPr>
            <a:grpSpLocks/>
          </p:cNvGrpSpPr>
          <p:nvPr/>
        </p:nvGrpSpPr>
        <p:grpSpPr bwMode="auto">
          <a:xfrm>
            <a:off x="5334000" y="4626429"/>
            <a:ext cx="357188" cy="333375"/>
            <a:chOff x="476" y="3248"/>
            <a:chExt cx="408" cy="409"/>
          </a:xfrm>
        </p:grpSpPr>
        <p:sp>
          <p:nvSpPr>
            <p:cNvPr id="2093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4" name="AutoShape 255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3" name="Rectangle 218"/>
          <p:cNvSpPr>
            <a:spLocks noChangeArrowheads="1"/>
          </p:cNvSpPr>
          <p:nvPr/>
        </p:nvSpPr>
        <p:spPr bwMode="auto">
          <a:xfrm>
            <a:off x="1251857" y="4789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4" name="Rectangle 220"/>
          <p:cNvSpPr>
            <a:spLocks noChangeArrowheads="1"/>
          </p:cNvSpPr>
          <p:nvPr/>
        </p:nvSpPr>
        <p:spPr bwMode="auto">
          <a:xfrm>
            <a:off x="1251857" y="5116286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5" name="Rectangle 220"/>
          <p:cNvSpPr>
            <a:spLocks noChangeArrowheads="1"/>
          </p:cNvSpPr>
          <p:nvPr/>
        </p:nvSpPr>
        <p:spPr bwMode="auto">
          <a:xfrm>
            <a:off x="1251857" y="4408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3320143" y="3592286"/>
            <a:ext cx="495527" cy="277813"/>
            <a:chOff x="4860" y="4199"/>
            <a:chExt cx="219" cy="229"/>
          </a:xfrm>
        </p:grpSpPr>
        <p:grpSp>
          <p:nvGrpSpPr>
            <p:cNvPr id="14" name="Group 61"/>
            <p:cNvGrpSpPr>
              <a:grpSpLocks/>
            </p:cNvGrpSpPr>
            <p:nvPr/>
          </p:nvGrpSpPr>
          <p:grpSpPr bwMode="auto">
            <a:xfrm>
              <a:off x="4904" y="4218"/>
              <a:ext cx="140" cy="210"/>
              <a:chOff x="1766" y="5636"/>
              <a:chExt cx="240" cy="318"/>
            </a:xfrm>
          </p:grpSpPr>
          <p:grpSp>
            <p:nvGrpSpPr>
              <p:cNvPr id="15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089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0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2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088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39" tIns="45669" rIns="91339" bIns="45669"/>
              <a:lstStyle/>
              <a:p>
                <a:pPr defTabSz="911569"/>
                <a:endParaRPr lang="ru-RU" sz="25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2086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31" tIns="42669" rIns="85331" bIns="42669">
              <a:spAutoFit/>
            </a:bodyPr>
            <a:lstStyle/>
            <a:p>
              <a:pPr algn="ctr" defTabSz="853746" eaLnBrk="0" hangingPunct="0"/>
              <a:r>
                <a:rPr lang="ru-RU" sz="800" b="1" dirty="0">
                  <a:latin typeface="Times New Roman" pitchFamily="18" charset="0"/>
                  <a:cs typeface="Times New Roman" pitchFamily="18" charset="0"/>
                </a:rPr>
                <a:t>ДПО</a:t>
              </a:r>
            </a:p>
          </p:txBody>
        </p:sp>
      </p:grpSp>
      <p:sp>
        <p:nvSpPr>
          <p:cNvPr id="2057" name="Rectangle 167"/>
          <p:cNvSpPr>
            <a:spLocks noChangeArrowheads="1"/>
          </p:cNvSpPr>
          <p:nvPr/>
        </p:nvSpPr>
        <p:spPr bwMode="auto">
          <a:xfrm>
            <a:off x="4027715" y="3810000"/>
            <a:ext cx="517071" cy="282349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6" name="Группа 275"/>
          <p:cNvGrpSpPr>
            <a:grpSpLocks/>
          </p:cNvGrpSpPr>
          <p:nvPr/>
        </p:nvGrpSpPr>
        <p:grpSpPr bwMode="auto">
          <a:xfrm>
            <a:off x="3646715" y="5442858"/>
            <a:ext cx="89581" cy="1001259"/>
            <a:chOff x="6041756" y="8216902"/>
            <a:chExt cx="103323" cy="1186544"/>
          </a:xfrm>
          <a:solidFill>
            <a:srgbClr val="996600"/>
          </a:solidFill>
        </p:grpSpPr>
        <p:sp>
          <p:nvSpPr>
            <p:cNvPr id="2065" name="Rectangle 171"/>
            <p:cNvSpPr>
              <a:spLocks noChangeArrowheads="1"/>
            </p:cNvSpPr>
            <p:nvPr/>
          </p:nvSpPr>
          <p:spPr bwMode="auto">
            <a:xfrm>
              <a:off x="6041757" y="900793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6" name="Rectangle 172"/>
            <p:cNvSpPr>
              <a:spLocks noChangeArrowheads="1"/>
            </p:cNvSpPr>
            <p:nvPr/>
          </p:nvSpPr>
          <p:spPr bwMode="auto">
            <a:xfrm>
              <a:off x="6041757" y="8909054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7" name="Rectangle 173"/>
            <p:cNvSpPr>
              <a:spLocks noChangeArrowheads="1"/>
            </p:cNvSpPr>
            <p:nvPr/>
          </p:nvSpPr>
          <p:spPr bwMode="auto">
            <a:xfrm>
              <a:off x="6041757" y="8711296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8" name="Rectangle 174"/>
            <p:cNvSpPr>
              <a:spLocks noChangeArrowheads="1"/>
            </p:cNvSpPr>
            <p:nvPr/>
          </p:nvSpPr>
          <p:spPr bwMode="auto">
            <a:xfrm>
              <a:off x="6041757" y="8612417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9" name="Rectangle 175"/>
            <p:cNvSpPr>
              <a:spLocks noChangeArrowheads="1"/>
            </p:cNvSpPr>
            <p:nvPr/>
          </p:nvSpPr>
          <p:spPr bwMode="auto">
            <a:xfrm>
              <a:off x="6041757" y="8414660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0" name="Rectangle 176"/>
            <p:cNvSpPr>
              <a:spLocks noChangeArrowheads="1"/>
            </p:cNvSpPr>
            <p:nvPr/>
          </p:nvSpPr>
          <p:spPr bwMode="auto">
            <a:xfrm>
              <a:off x="6041757" y="821690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1" name="Rectangle 199"/>
            <p:cNvSpPr>
              <a:spLocks noChangeArrowheads="1"/>
            </p:cNvSpPr>
            <p:nvPr/>
          </p:nvSpPr>
          <p:spPr bwMode="auto">
            <a:xfrm>
              <a:off x="6041756" y="9304567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2" name="Rectangle 200"/>
            <p:cNvSpPr>
              <a:spLocks noChangeArrowheads="1"/>
            </p:cNvSpPr>
            <p:nvPr/>
          </p:nvSpPr>
          <p:spPr bwMode="auto">
            <a:xfrm>
              <a:off x="6041756" y="9205689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4191000" y="130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3320143" y="1524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2177143" y="1578429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2667000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483429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7</a:t>
            </a:r>
          </a:p>
        </p:txBody>
      </p:sp>
      <p:sp>
        <p:nvSpPr>
          <p:cNvPr id="2064" name="Rectangle 123"/>
          <p:cNvSpPr>
            <a:spLocks noChangeArrowheads="1"/>
          </p:cNvSpPr>
          <p:nvPr/>
        </p:nvSpPr>
        <p:spPr bwMode="auto">
          <a:xfrm>
            <a:off x="3755571" y="2993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3" name="Rectangle 123"/>
          <p:cNvSpPr>
            <a:spLocks noChangeArrowheads="1"/>
          </p:cNvSpPr>
          <p:nvPr/>
        </p:nvSpPr>
        <p:spPr bwMode="auto">
          <a:xfrm>
            <a:off x="2612571" y="2231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4" name="Rectangle 123"/>
          <p:cNvSpPr>
            <a:spLocks noChangeArrowheads="1"/>
          </p:cNvSpPr>
          <p:nvPr/>
        </p:nvSpPr>
        <p:spPr bwMode="auto">
          <a:xfrm>
            <a:off x="4299857" y="2667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9</a:t>
            </a:r>
          </a:p>
        </p:txBody>
      </p:sp>
      <p:sp>
        <p:nvSpPr>
          <p:cNvPr id="5" name="Rectangle 123"/>
          <p:cNvSpPr>
            <a:spLocks noChangeArrowheads="1"/>
          </p:cNvSpPr>
          <p:nvPr/>
        </p:nvSpPr>
        <p:spPr bwMode="auto">
          <a:xfrm>
            <a:off x="4245429" y="6616474"/>
            <a:ext cx="381000" cy="2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37</a:t>
            </a:r>
          </a:p>
        </p:txBody>
      </p:sp>
      <p:sp>
        <p:nvSpPr>
          <p:cNvPr id="6" name="Rectangle 123"/>
          <p:cNvSpPr>
            <a:spLocks noChangeArrowheads="1"/>
          </p:cNvSpPr>
          <p:nvPr/>
        </p:nvSpPr>
        <p:spPr bwMode="auto">
          <a:xfrm>
            <a:off x="3537857" y="6422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7" name="Rectangle 123"/>
          <p:cNvSpPr>
            <a:spLocks noChangeArrowheads="1"/>
          </p:cNvSpPr>
          <p:nvPr/>
        </p:nvSpPr>
        <p:spPr bwMode="auto">
          <a:xfrm>
            <a:off x="3918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24</a:t>
            </a:r>
          </a:p>
        </p:txBody>
      </p:sp>
      <p:sp>
        <p:nvSpPr>
          <p:cNvPr id="8" name="Rectangle 123"/>
          <p:cNvSpPr>
            <a:spLocks noChangeArrowheads="1"/>
          </p:cNvSpPr>
          <p:nvPr/>
        </p:nvSpPr>
        <p:spPr bwMode="auto">
          <a:xfrm>
            <a:off x="272143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9" name="Rectangle 123"/>
          <p:cNvSpPr>
            <a:spLocks noChangeArrowheads="1"/>
          </p:cNvSpPr>
          <p:nvPr/>
        </p:nvSpPr>
        <p:spPr bwMode="auto">
          <a:xfrm>
            <a:off x="0" y="4735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10" name="Rectangle 123"/>
          <p:cNvSpPr>
            <a:spLocks noChangeArrowheads="1"/>
          </p:cNvSpPr>
          <p:nvPr/>
        </p:nvSpPr>
        <p:spPr bwMode="auto">
          <a:xfrm>
            <a:off x="489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3" name="Rectangle 123"/>
          <p:cNvSpPr>
            <a:spLocks noChangeArrowheads="1"/>
          </p:cNvSpPr>
          <p:nvPr/>
        </p:nvSpPr>
        <p:spPr bwMode="auto">
          <a:xfrm>
            <a:off x="0" y="4354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4" name="Rectangle 123"/>
          <p:cNvSpPr>
            <a:spLocks noChangeArrowheads="1"/>
          </p:cNvSpPr>
          <p:nvPr/>
        </p:nvSpPr>
        <p:spPr bwMode="auto">
          <a:xfrm>
            <a:off x="1578429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75" name="Rectangle 123"/>
          <p:cNvSpPr>
            <a:spLocks noChangeArrowheads="1"/>
          </p:cNvSpPr>
          <p:nvPr/>
        </p:nvSpPr>
        <p:spPr bwMode="auto">
          <a:xfrm>
            <a:off x="1251857" y="511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6</a:t>
            </a:r>
          </a:p>
        </p:txBody>
      </p:sp>
      <p:sp>
        <p:nvSpPr>
          <p:cNvPr id="2076" name="Rectangle 123"/>
          <p:cNvSpPr>
            <a:spLocks noChangeArrowheads="1"/>
          </p:cNvSpPr>
          <p:nvPr/>
        </p:nvSpPr>
        <p:spPr bwMode="auto">
          <a:xfrm>
            <a:off x="1306286" y="4463143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7" name="Rectangle 123"/>
          <p:cNvSpPr>
            <a:spLocks noChangeArrowheads="1"/>
          </p:cNvSpPr>
          <p:nvPr/>
        </p:nvSpPr>
        <p:spPr bwMode="auto">
          <a:xfrm>
            <a:off x="1741714" y="5769429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15</a:t>
            </a:r>
          </a:p>
        </p:txBody>
      </p:sp>
      <p:sp>
        <p:nvSpPr>
          <p:cNvPr id="2078" name="Rectangle 123"/>
          <p:cNvSpPr>
            <a:spLocks noChangeArrowheads="1"/>
          </p:cNvSpPr>
          <p:nvPr/>
        </p:nvSpPr>
        <p:spPr bwMode="auto">
          <a:xfrm>
            <a:off x="1796143" y="4517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79" name="Rectangle 123"/>
          <p:cNvSpPr>
            <a:spLocks noChangeArrowheads="1"/>
          </p:cNvSpPr>
          <p:nvPr/>
        </p:nvSpPr>
        <p:spPr bwMode="auto">
          <a:xfrm>
            <a:off x="7837714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53</a:t>
            </a:r>
          </a:p>
        </p:txBody>
      </p:sp>
      <p:sp>
        <p:nvSpPr>
          <p:cNvPr id="2080" name="Rectangle 123"/>
          <p:cNvSpPr>
            <a:spLocks noChangeArrowheads="1"/>
          </p:cNvSpPr>
          <p:nvPr/>
        </p:nvSpPr>
        <p:spPr bwMode="auto">
          <a:xfrm>
            <a:off x="7347857" y="4408714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2081" name="Прямоугольник 266"/>
          <p:cNvSpPr>
            <a:spLocks noChangeArrowheads="1"/>
          </p:cNvSpPr>
          <p:nvPr/>
        </p:nvSpPr>
        <p:spPr bwMode="auto">
          <a:xfrm>
            <a:off x="3864429" y="3701143"/>
            <a:ext cx="1088571" cy="2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1300" dirty="0">
                <a:solidFill>
                  <a:srgbClr val="000000"/>
                </a:solidFill>
              </a:rPr>
              <a:t>   церковь</a:t>
            </a:r>
          </a:p>
        </p:txBody>
      </p:sp>
      <p:cxnSp>
        <p:nvCxnSpPr>
          <p:cNvPr id="2082" name="Прямая соединительная линия 268"/>
          <p:cNvCxnSpPr>
            <a:cxnSpLocks noChangeShapeType="1"/>
          </p:cNvCxnSpPr>
          <p:nvPr/>
        </p:nvCxnSpPr>
        <p:spPr bwMode="auto">
          <a:xfrm rot="5400000">
            <a:off x="2748644" y="2530929"/>
            <a:ext cx="272143" cy="22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3" name="Прямая соединительная линия 270"/>
          <p:cNvCxnSpPr>
            <a:cxnSpLocks noChangeShapeType="1"/>
          </p:cNvCxnSpPr>
          <p:nvPr/>
        </p:nvCxnSpPr>
        <p:spPr bwMode="auto">
          <a:xfrm rot="5400000">
            <a:off x="2803072" y="2530929"/>
            <a:ext cx="272143" cy="22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84" name="TextBox 272"/>
          <p:cNvSpPr txBox="1">
            <a:spLocks noChangeArrowheads="1"/>
          </p:cNvSpPr>
          <p:nvPr/>
        </p:nvSpPr>
        <p:spPr bwMode="auto">
          <a:xfrm>
            <a:off x="2068286" y="2394858"/>
            <a:ext cx="816429" cy="2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600" dirty="0"/>
              <a:t>                      администрация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2285984" y="3000372"/>
            <a:ext cx="464347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 территории сельского поселения нефтепровода нет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ПОЖАРОВ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3"/>
          <p:cNvGrpSpPr>
            <a:grpSpLocks/>
          </p:cNvGrpSpPr>
          <p:nvPr/>
        </p:nvGrpSpPr>
        <p:grpSpPr bwMode="auto">
          <a:xfrm>
            <a:off x="5769429" y="4735286"/>
            <a:ext cx="357188" cy="333375"/>
            <a:chOff x="476" y="3248"/>
            <a:chExt cx="408" cy="409"/>
          </a:xfrm>
        </p:grpSpPr>
        <p:sp>
          <p:nvSpPr>
            <p:cNvPr id="3422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423" name="AutoShape 255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075" name="TextBox 59"/>
          <p:cNvSpPr txBox="1">
            <a:spLocks noChangeArrowheads="1"/>
          </p:cNvSpPr>
          <p:nvPr/>
        </p:nvSpPr>
        <p:spPr bwMode="auto">
          <a:xfrm rot="4494814">
            <a:off x="220550" y="2326255"/>
            <a:ext cx="1071562" cy="128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2" tIns="45680" rIns="91352" bIns="45680">
            <a:spAutoFit/>
          </a:bodyPr>
          <a:lstStyle/>
          <a:p>
            <a:pPr defTabSz="651931"/>
            <a:r>
              <a:rPr lang="ru-RU" sz="3900" b="1" dirty="0">
                <a:latin typeface="Calibri" pitchFamily="34" charset="0"/>
              </a:rPr>
              <a:t>р.Оса</a:t>
            </a:r>
          </a:p>
        </p:txBody>
      </p:sp>
      <p:sp>
        <p:nvSpPr>
          <p:cNvPr id="3205" name="Text Box 207"/>
          <p:cNvSpPr txBox="1">
            <a:spLocks noChangeArrowheads="1"/>
          </p:cNvSpPr>
          <p:nvPr/>
        </p:nvSpPr>
        <p:spPr bwMode="auto">
          <a:xfrm>
            <a:off x="4265839" y="5908903"/>
            <a:ext cx="4827134" cy="95394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273" tIns="45640" rIns="91273" bIns="45640">
            <a:spAutoFit/>
          </a:bodyPr>
          <a:lstStyle/>
          <a:p>
            <a:pPr algn="ctr" defTabSz="1277785">
              <a:spcBef>
                <a:spcPct val="50000"/>
              </a:spcBef>
            </a:pPr>
            <a:r>
              <a:rPr lang="ru-RU" sz="800" b="1" u="sng" dirty="0">
                <a:latin typeface="Times New Roman" pitchFamily="18" charset="0"/>
              </a:rPr>
              <a:t>Превентивные мероприятия проводимые ОМСУ</a:t>
            </a:r>
          </a:p>
          <a:p>
            <a:pPr defTabSz="1277785">
              <a:spcBef>
                <a:spcPct val="50000"/>
              </a:spcBef>
            </a:pPr>
            <a:r>
              <a:rPr lang="ru-RU" sz="800" b="1" dirty="0">
                <a:latin typeface="Times New Roman" pitchFamily="18" charset="0"/>
              </a:rPr>
              <a:t>Восстанавливаются и содержатся в исправном состоянии источники противопожарного водоснабжения, в зимнее время расчищаются дороги, подъезды к источникам водоснабжения, создаются не замерзающие проруби.</a:t>
            </a:r>
          </a:p>
          <a:p>
            <a:pPr defTabSz="1277785">
              <a:spcBef>
                <a:spcPct val="50000"/>
              </a:spcBef>
            </a:pPr>
            <a:r>
              <a:rPr lang="ru-RU" sz="800" b="1" dirty="0">
                <a:latin typeface="Times New Roman" pitchFamily="18" charset="0"/>
              </a:rPr>
              <a:t>В летний период производится выкос травы перед домами, производится разборка ветхих и заброшенных строений</a:t>
            </a:r>
          </a:p>
        </p:txBody>
      </p:sp>
      <p:sp>
        <p:nvSpPr>
          <p:cNvPr id="3206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Риски возникновения техногенных пожаров  </a:t>
            </a:r>
          </a:p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на территории села </a:t>
            </a:r>
            <a:r>
              <a:rPr lang="ru-RU" dirty="0" err="1">
                <a:latin typeface="Times New Roman" pitchFamily="18" charset="0"/>
              </a:rPr>
              <a:t>Барабо-Юдино</a:t>
            </a:r>
            <a:r>
              <a:rPr lang="ru-RU" dirty="0">
                <a:latin typeface="Times New Roman" pitchFamily="18" charset="0"/>
              </a:rPr>
              <a:t> Чистоозерного муниципального района</a:t>
            </a:r>
          </a:p>
        </p:txBody>
      </p: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1" y="1088572"/>
            <a:ext cx="8886908" cy="6025696"/>
            <a:chOff x="228601" y="380996"/>
            <a:chExt cx="9175648" cy="6500720"/>
          </a:xfrm>
        </p:grpSpPr>
        <p:sp>
          <p:nvSpPr>
            <p:cNvPr id="3208" name="Rectangle 110"/>
            <p:cNvSpPr>
              <a:spLocks noChangeArrowheads="1"/>
            </p:cNvSpPr>
            <p:nvPr/>
          </p:nvSpPr>
          <p:spPr bwMode="auto">
            <a:xfrm>
              <a:off x="4572010" y="22097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9" name="Rectangle 65"/>
            <p:cNvSpPr>
              <a:spLocks noChangeArrowheads="1"/>
            </p:cNvSpPr>
            <p:nvPr/>
          </p:nvSpPr>
          <p:spPr bwMode="auto">
            <a:xfrm>
              <a:off x="228601" y="557163"/>
              <a:ext cx="8915417" cy="632455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3210" name="Line 4"/>
            <p:cNvSpPr>
              <a:spLocks noChangeShapeType="1"/>
            </p:cNvSpPr>
            <p:nvPr/>
          </p:nvSpPr>
          <p:spPr bwMode="auto">
            <a:xfrm>
              <a:off x="2133605" y="533396"/>
              <a:ext cx="22098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8"/>
            <p:cNvSpPr>
              <a:spLocks noChangeShapeType="1"/>
            </p:cNvSpPr>
            <p:nvPr/>
          </p:nvSpPr>
          <p:spPr bwMode="auto">
            <a:xfrm>
              <a:off x="4343409" y="533396"/>
              <a:ext cx="0" cy="1066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9"/>
            <p:cNvSpPr>
              <a:spLocks noChangeShapeType="1"/>
            </p:cNvSpPr>
            <p:nvPr/>
          </p:nvSpPr>
          <p:spPr bwMode="auto">
            <a:xfrm>
              <a:off x="2133605" y="685794"/>
              <a:ext cx="2057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3" name="Line 10"/>
            <p:cNvSpPr>
              <a:spLocks noChangeShapeType="1"/>
            </p:cNvSpPr>
            <p:nvPr/>
          </p:nvSpPr>
          <p:spPr bwMode="auto">
            <a:xfrm>
              <a:off x="4191008" y="685794"/>
              <a:ext cx="0" cy="914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4" name="Line 11"/>
            <p:cNvSpPr>
              <a:spLocks noChangeShapeType="1"/>
            </p:cNvSpPr>
            <p:nvPr/>
          </p:nvSpPr>
          <p:spPr bwMode="auto">
            <a:xfrm flipH="1">
              <a:off x="609602" y="1600188"/>
              <a:ext cx="3581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2"/>
            <p:cNvSpPr>
              <a:spLocks noChangeShapeType="1"/>
            </p:cNvSpPr>
            <p:nvPr/>
          </p:nvSpPr>
          <p:spPr bwMode="auto">
            <a:xfrm>
              <a:off x="4343409" y="1600188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6" name="Line 13"/>
            <p:cNvSpPr>
              <a:spLocks noChangeShapeType="1"/>
            </p:cNvSpPr>
            <p:nvPr/>
          </p:nvSpPr>
          <p:spPr bwMode="auto">
            <a:xfrm>
              <a:off x="609602" y="1752587"/>
              <a:ext cx="11430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7" name="Line 14"/>
            <p:cNvSpPr>
              <a:spLocks noChangeShapeType="1"/>
            </p:cNvSpPr>
            <p:nvPr/>
          </p:nvSpPr>
          <p:spPr bwMode="auto">
            <a:xfrm>
              <a:off x="17526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8" name="Line 16"/>
            <p:cNvSpPr>
              <a:spLocks noChangeShapeType="1"/>
            </p:cNvSpPr>
            <p:nvPr/>
          </p:nvSpPr>
          <p:spPr bwMode="auto">
            <a:xfrm>
              <a:off x="19050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7"/>
            <p:cNvSpPr>
              <a:spLocks noChangeShapeType="1"/>
            </p:cNvSpPr>
            <p:nvPr/>
          </p:nvSpPr>
          <p:spPr bwMode="auto">
            <a:xfrm>
              <a:off x="1905004" y="1752587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0" name="Line 18"/>
            <p:cNvSpPr>
              <a:spLocks noChangeShapeType="1"/>
            </p:cNvSpPr>
            <p:nvPr/>
          </p:nvSpPr>
          <p:spPr bwMode="auto">
            <a:xfrm>
              <a:off x="4343409" y="1752587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9"/>
            <p:cNvSpPr>
              <a:spLocks noChangeShapeType="1"/>
            </p:cNvSpPr>
            <p:nvPr/>
          </p:nvSpPr>
          <p:spPr bwMode="auto">
            <a:xfrm>
              <a:off x="4191008" y="1752587"/>
              <a:ext cx="0" cy="533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2" name="Line 20"/>
            <p:cNvSpPr>
              <a:spLocks noChangeShapeType="1"/>
            </p:cNvSpPr>
            <p:nvPr/>
          </p:nvSpPr>
          <p:spPr bwMode="auto">
            <a:xfrm>
              <a:off x="4343409" y="1752587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21"/>
            <p:cNvSpPr>
              <a:spLocks noChangeShapeType="1"/>
            </p:cNvSpPr>
            <p:nvPr/>
          </p:nvSpPr>
          <p:spPr bwMode="auto">
            <a:xfrm flipH="1">
              <a:off x="2667006" y="2285982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23"/>
            <p:cNvSpPr>
              <a:spLocks noChangeShapeType="1"/>
            </p:cNvSpPr>
            <p:nvPr/>
          </p:nvSpPr>
          <p:spPr bwMode="auto">
            <a:xfrm>
              <a:off x="2667006" y="2438381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5" name="Line 24"/>
            <p:cNvSpPr>
              <a:spLocks noChangeShapeType="1"/>
            </p:cNvSpPr>
            <p:nvPr/>
          </p:nvSpPr>
          <p:spPr bwMode="auto">
            <a:xfrm>
              <a:off x="4191008" y="2438381"/>
              <a:ext cx="0" cy="1219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6" name="Line 25"/>
            <p:cNvSpPr>
              <a:spLocks noChangeShapeType="1"/>
            </p:cNvSpPr>
            <p:nvPr/>
          </p:nvSpPr>
          <p:spPr bwMode="auto">
            <a:xfrm>
              <a:off x="4343409" y="3657572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7" name="Line 26"/>
            <p:cNvSpPr>
              <a:spLocks noChangeShapeType="1"/>
            </p:cNvSpPr>
            <p:nvPr/>
          </p:nvSpPr>
          <p:spPr bwMode="auto">
            <a:xfrm>
              <a:off x="4387224" y="3845623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8" name="Line 27"/>
            <p:cNvSpPr>
              <a:spLocks noChangeShapeType="1"/>
            </p:cNvSpPr>
            <p:nvPr/>
          </p:nvSpPr>
          <p:spPr bwMode="auto">
            <a:xfrm>
              <a:off x="4343409" y="3809970"/>
              <a:ext cx="0" cy="990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9" name="Line 28"/>
            <p:cNvSpPr>
              <a:spLocks noChangeShapeType="1"/>
            </p:cNvSpPr>
            <p:nvPr/>
          </p:nvSpPr>
          <p:spPr bwMode="auto">
            <a:xfrm>
              <a:off x="4191008" y="3809970"/>
              <a:ext cx="0" cy="28955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29"/>
            <p:cNvSpPr>
              <a:spLocks noChangeShapeType="1"/>
            </p:cNvSpPr>
            <p:nvPr/>
          </p:nvSpPr>
          <p:spPr bwMode="auto">
            <a:xfrm>
              <a:off x="4343409" y="4800563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1" name="Line 30"/>
            <p:cNvSpPr>
              <a:spLocks noChangeShapeType="1"/>
            </p:cNvSpPr>
            <p:nvPr/>
          </p:nvSpPr>
          <p:spPr bwMode="auto">
            <a:xfrm>
              <a:off x="4343409" y="4952962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31"/>
            <p:cNvSpPr>
              <a:spLocks noChangeShapeType="1"/>
            </p:cNvSpPr>
            <p:nvPr/>
          </p:nvSpPr>
          <p:spPr bwMode="auto">
            <a:xfrm>
              <a:off x="4343409" y="4952961"/>
              <a:ext cx="0" cy="1752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32"/>
            <p:cNvSpPr>
              <a:spLocks noChangeShapeType="1"/>
            </p:cNvSpPr>
            <p:nvPr/>
          </p:nvSpPr>
          <p:spPr bwMode="auto">
            <a:xfrm flipH="1">
              <a:off x="228601" y="3657571"/>
              <a:ext cx="3962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4" name="Line 33"/>
            <p:cNvSpPr>
              <a:spLocks noChangeShapeType="1"/>
            </p:cNvSpPr>
            <p:nvPr/>
          </p:nvSpPr>
          <p:spPr bwMode="auto">
            <a:xfrm flipH="1">
              <a:off x="1905004" y="380997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5" name="Line 34"/>
            <p:cNvSpPr>
              <a:spLocks noChangeShapeType="1"/>
            </p:cNvSpPr>
            <p:nvPr/>
          </p:nvSpPr>
          <p:spPr bwMode="auto">
            <a:xfrm>
              <a:off x="19050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6" name="Line 35"/>
            <p:cNvSpPr>
              <a:spLocks noChangeShapeType="1"/>
            </p:cNvSpPr>
            <p:nvPr/>
          </p:nvSpPr>
          <p:spPr bwMode="auto">
            <a:xfrm>
              <a:off x="16764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7" name="Line 36"/>
            <p:cNvSpPr>
              <a:spLocks noChangeShapeType="1"/>
            </p:cNvSpPr>
            <p:nvPr/>
          </p:nvSpPr>
          <p:spPr bwMode="auto">
            <a:xfrm flipH="1">
              <a:off x="762002" y="3809970"/>
              <a:ext cx="914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8" name="Line 37"/>
            <p:cNvSpPr>
              <a:spLocks noChangeShapeType="1"/>
            </p:cNvSpPr>
            <p:nvPr/>
          </p:nvSpPr>
          <p:spPr bwMode="auto">
            <a:xfrm>
              <a:off x="7620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9" name="Line 38"/>
            <p:cNvSpPr>
              <a:spLocks noChangeShapeType="1"/>
            </p:cNvSpPr>
            <p:nvPr/>
          </p:nvSpPr>
          <p:spPr bwMode="auto">
            <a:xfrm>
              <a:off x="6096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0" name="Line 39"/>
            <p:cNvSpPr>
              <a:spLocks noChangeShapeType="1"/>
            </p:cNvSpPr>
            <p:nvPr/>
          </p:nvSpPr>
          <p:spPr bwMode="auto">
            <a:xfrm flipH="1">
              <a:off x="228601" y="3809970"/>
              <a:ext cx="3810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1" name="Text Box 41"/>
            <p:cNvSpPr txBox="1">
              <a:spLocks noChangeArrowheads="1"/>
            </p:cNvSpPr>
            <p:nvPr/>
          </p:nvSpPr>
          <p:spPr bwMode="auto">
            <a:xfrm>
              <a:off x="2364086" y="557154"/>
              <a:ext cx="945384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>
                  <a:latin typeface="Verdana" pitchFamily="34" charset="0"/>
                </a:rPr>
                <a:t>Ул.Молодёжная</a:t>
              </a:r>
            </a:p>
          </p:txBody>
        </p:sp>
        <p:sp>
          <p:nvSpPr>
            <p:cNvPr id="3242" name="Text Box 42"/>
            <p:cNvSpPr txBox="1">
              <a:spLocks noChangeArrowheads="1"/>
            </p:cNvSpPr>
            <p:nvPr/>
          </p:nvSpPr>
          <p:spPr bwMode="auto">
            <a:xfrm>
              <a:off x="826772" y="1537970"/>
              <a:ext cx="834495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в  Чистоозёрное</a:t>
              </a:r>
            </a:p>
          </p:txBody>
        </p:sp>
        <p:sp>
          <p:nvSpPr>
            <p:cNvPr id="3243" name="Line 43"/>
            <p:cNvSpPr>
              <a:spLocks noChangeShapeType="1"/>
            </p:cNvSpPr>
            <p:nvPr/>
          </p:nvSpPr>
          <p:spPr bwMode="auto">
            <a:xfrm flipH="1" flipV="1">
              <a:off x="228601" y="1676387"/>
              <a:ext cx="6096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4" name="Text Box 44"/>
            <p:cNvSpPr txBox="1">
              <a:spLocks noChangeArrowheads="1"/>
            </p:cNvSpPr>
            <p:nvPr/>
          </p:nvSpPr>
          <p:spPr bwMode="auto">
            <a:xfrm>
              <a:off x="2971807" y="2209783"/>
              <a:ext cx="657400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Зелёная</a:t>
              </a:r>
            </a:p>
          </p:txBody>
        </p:sp>
        <p:sp>
          <p:nvSpPr>
            <p:cNvPr id="3245" name="Text Box 45"/>
            <p:cNvSpPr txBox="1">
              <a:spLocks noChangeArrowheads="1"/>
            </p:cNvSpPr>
            <p:nvPr/>
          </p:nvSpPr>
          <p:spPr bwMode="auto">
            <a:xfrm rot="16200000">
              <a:off x="3475053" y="3478094"/>
              <a:ext cx="1523988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Ул. Центральная</a:t>
              </a:r>
            </a:p>
          </p:txBody>
        </p:sp>
        <p:sp>
          <p:nvSpPr>
            <p:cNvPr id="3246" name="Text Box 46"/>
            <p:cNvSpPr txBox="1">
              <a:spLocks noChangeArrowheads="1"/>
            </p:cNvSpPr>
            <p:nvPr/>
          </p:nvSpPr>
          <p:spPr bwMode="auto">
            <a:xfrm>
              <a:off x="4953010" y="3581372"/>
              <a:ext cx="736844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Школьная</a:t>
              </a:r>
            </a:p>
          </p:txBody>
        </p:sp>
        <p:sp>
          <p:nvSpPr>
            <p:cNvPr id="3247" name="Text Box 47"/>
            <p:cNvSpPr txBox="1">
              <a:spLocks noChangeArrowheads="1"/>
            </p:cNvSpPr>
            <p:nvPr/>
          </p:nvSpPr>
          <p:spPr bwMode="auto">
            <a:xfrm>
              <a:off x="4648210" y="4724364"/>
              <a:ext cx="617678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Южная</a:t>
              </a:r>
            </a:p>
          </p:txBody>
        </p:sp>
        <p:sp>
          <p:nvSpPr>
            <p:cNvPr id="3248" name="Text Box 48"/>
            <p:cNvSpPr txBox="1">
              <a:spLocks noChangeArrowheads="1"/>
            </p:cNvSpPr>
            <p:nvPr/>
          </p:nvSpPr>
          <p:spPr bwMode="auto">
            <a:xfrm rot="16200000">
              <a:off x="334669" y="4443286"/>
              <a:ext cx="641943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Лесная</a:t>
              </a:r>
            </a:p>
          </p:txBody>
        </p:sp>
        <p:sp>
          <p:nvSpPr>
            <p:cNvPr id="3249" name="Text Box 49"/>
            <p:cNvSpPr txBox="1">
              <a:spLocks noChangeArrowheads="1"/>
            </p:cNvSpPr>
            <p:nvPr/>
          </p:nvSpPr>
          <p:spPr bwMode="auto">
            <a:xfrm rot="16200000">
              <a:off x="1469023" y="4385344"/>
              <a:ext cx="659237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Ул.Степная</a:t>
              </a:r>
            </a:p>
          </p:txBody>
        </p:sp>
        <p:sp>
          <p:nvSpPr>
            <p:cNvPr id="3250" name="Rectangle 60"/>
            <p:cNvSpPr>
              <a:spLocks noChangeArrowheads="1"/>
            </p:cNvSpPr>
            <p:nvPr/>
          </p:nvSpPr>
          <p:spPr bwMode="auto">
            <a:xfrm>
              <a:off x="39624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1" name="Rectangle 61"/>
            <p:cNvSpPr>
              <a:spLocks noChangeArrowheads="1"/>
            </p:cNvSpPr>
            <p:nvPr/>
          </p:nvSpPr>
          <p:spPr bwMode="auto">
            <a:xfrm>
              <a:off x="38862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2" name="Rectangle 62"/>
            <p:cNvSpPr>
              <a:spLocks noChangeArrowheads="1"/>
            </p:cNvSpPr>
            <p:nvPr/>
          </p:nvSpPr>
          <p:spPr bwMode="auto">
            <a:xfrm>
              <a:off x="36576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3" name="Rectangle 63"/>
            <p:cNvSpPr>
              <a:spLocks noChangeArrowheads="1"/>
            </p:cNvSpPr>
            <p:nvPr/>
          </p:nvSpPr>
          <p:spPr bwMode="auto">
            <a:xfrm>
              <a:off x="34290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4" name="Rectangle 64"/>
            <p:cNvSpPr>
              <a:spLocks noChangeArrowheads="1"/>
            </p:cNvSpPr>
            <p:nvPr/>
          </p:nvSpPr>
          <p:spPr bwMode="auto">
            <a:xfrm>
              <a:off x="33528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65"/>
            <p:cNvSpPr>
              <a:spLocks noChangeArrowheads="1"/>
            </p:cNvSpPr>
            <p:nvPr/>
          </p:nvSpPr>
          <p:spPr bwMode="auto">
            <a:xfrm>
              <a:off x="3124206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6" name="Rectangle 66"/>
            <p:cNvSpPr>
              <a:spLocks noChangeArrowheads="1"/>
            </p:cNvSpPr>
            <p:nvPr/>
          </p:nvSpPr>
          <p:spPr bwMode="auto">
            <a:xfrm>
              <a:off x="3048007" y="38099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7" name="Rectangle 67"/>
            <p:cNvSpPr>
              <a:spLocks noChangeArrowheads="1"/>
            </p:cNvSpPr>
            <p:nvPr/>
          </p:nvSpPr>
          <p:spPr bwMode="auto">
            <a:xfrm>
              <a:off x="38100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8" name="Rectangle 68"/>
            <p:cNvSpPr>
              <a:spLocks noChangeArrowheads="1"/>
            </p:cNvSpPr>
            <p:nvPr/>
          </p:nvSpPr>
          <p:spPr bwMode="auto">
            <a:xfrm>
              <a:off x="37338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9" name="Rectangle 69"/>
            <p:cNvSpPr>
              <a:spLocks noChangeArrowheads="1"/>
            </p:cNvSpPr>
            <p:nvPr/>
          </p:nvSpPr>
          <p:spPr bwMode="auto">
            <a:xfrm>
              <a:off x="3429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0" name="Rectangle 70"/>
            <p:cNvSpPr>
              <a:spLocks noChangeArrowheads="1"/>
            </p:cNvSpPr>
            <p:nvPr/>
          </p:nvSpPr>
          <p:spPr bwMode="auto">
            <a:xfrm>
              <a:off x="33528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1" name="Rectangle 71"/>
            <p:cNvSpPr>
              <a:spLocks noChangeArrowheads="1"/>
            </p:cNvSpPr>
            <p:nvPr/>
          </p:nvSpPr>
          <p:spPr bwMode="auto">
            <a:xfrm>
              <a:off x="3124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2" name="Rectangle 72"/>
            <p:cNvSpPr>
              <a:spLocks noChangeArrowheads="1"/>
            </p:cNvSpPr>
            <p:nvPr/>
          </p:nvSpPr>
          <p:spPr bwMode="auto">
            <a:xfrm>
              <a:off x="3048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3" name="Rectangle 73"/>
            <p:cNvSpPr>
              <a:spLocks noChangeArrowheads="1"/>
            </p:cNvSpPr>
            <p:nvPr/>
          </p:nvSpPr>
          <p:spPr bwMode="auto">
            <a:xfrm>
              <a:off x="2743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4" name="Rectangle 74"/>
            <p:cNvSpPr>
              <a:spLocks noChangeArrowheads="1"/>
            </p:cNvSpPr>
            <p:nvPr/>
          </p:nvSpPr>
          <p:spPr bwMode="auto">
            <a:xfrm>
              <a:off x="26670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5" name="Rectangle 75"/>
            <p:cNvSpPr>
              <a:spLocks noChangeArrowheads="1"/>
            </p:cNvSpPr>
            <p:nvPr/>
          </p:nvSpPr>
          <p:spPr bwMode="auto">
            <a:xfrm>
              <a:off x="4495810" y="13715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6" name="Rectangle 76"/>
            <p:cNvSpPr>
              <a:spLocks noChangeArrowheads="1"/>
            </p:cNvSpPr>
            <p:nvPr/>
          </p:nvSpPr>
          <p:spPr bwMode="auto">
            <a:xfrm>
              <a:off x="4495810" y="14477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7" name="Rectangle 77"/>
            <p:cNvSpPr>
              <a:spLocks noChangeArrowheads="1"/>
            </p:cNvSpPr>
            <p:nvPr/>
          </p:nvSpPr>
          <p:spPr bwMode="auto">
            <a:xfrm>
              <a:off x="4495810" y="11429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8" name="Rectangle 78"/>
            <p:cNvSpPr>
              <a:spLocks noChangeArrowheads="1"/>
            </p:cNvSpPr>
            <p:nvPr/>
          </p:nvSpPr>
          <p:spPr bwMode="auto">
            <a:xfrm>
              <a:off x="4495810" y="12191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79"/>
            <p:cNvSpPr>
              <a:spLocks noChangeArrowheads="1"/>
            </p:cNvSpPr>
            <p:nvPr/>
          </p:nvSpPr>
          <p:spPr bwMode="auto">
            <a:xfrm>
              <a:off x="4495810" y="91439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0" name="Rectangle 80"/>
            <p:cNvSpPr>
              <a:spLocks noChangeArrowheads="1"/>
            </p:cNvSpPr>
            <p:nvPr/>
          </p:nvSpPr>
          <p:spPr bwMode="auto">
            <a:xfrm>
              <a:off x="4572010" y="3393163"/>
              <a:ext cx="208546" cy="11201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1" name="Rectangle 81"/>
            <p:cNvSpPr>
              <a:spLocks noChangeArrowheads="1"/>
            </p:cNvSpPr>
            <p:nvPr/>
          </p:nvSpPr>
          <p:spPr bwMode="auto">
            <a:xfrm>
              <a:off x="4495810" y="99059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2" name="Rectangle 82"/>
            <p:cNvSpPr>
              <a:spLocks noChangeArrowheads="1"/>
            </p:cNvSpPr>
            <p:nvPr/>
          </p:nvSpPr>
          <p:spPr bwMode="auto">
            <a:xfrm>
              <a:off x="4495810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83"/>
            <p:cNvSpPr>
              <a:spLocks noChangeArrowheads="1"/>
            </p:cNvSpPr>
            <p:nvPr/>
          </p:nvSpPr>
          <p:spPr bwMode="auto">
            <a:xfrm>
              <a:off x="4495810" y="6857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4" name="Rectangle 84"/>
            <p:cNvSpPr>
              <a:spLocks noChangeArrowheads="1"/>
            </p:cNvSpPr>
            <p:nvPr/>
          </p:nvSpPr>
          <p:spPr bwMode="auto">
            <a:xfrm>
              <a:off x="2667006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5" name="Rectangle 85"/>
            <p:cNvSpPr>
              <a:spLocks noChangeArrowheads="1"/>
            </p:cNvSpPr>
            <p:nvPr/>
          </p:nvSpPr>
          <p:spPr bwMode="auto">
            <a:xfrm>
              <a:off x="2895607" y="1828785"/>
              <a:ext cx="381001" cy="15239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6" name="Rectangle 86"/>
            <p:cNvSpPr>
              <a:spLocks noChangeArrowheads="1"/>
            </p:cNvSpPr>
            <p:nvPr/>
          </p:nvSpPr>
          <p:spPr bwMode="auto">
            <a:xfrm>
              <a:off x="3581408" y="2057384"/>
              <a:ext cx="381001" cy="152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88"/>
            <p:cNvSpPr>
              <a:spLocks noChangeArrowheads="1"/>
            </p:cNvSpPr>
            <p:nvPr/>
          </p:nvSpPr>
          <p:spPr bwMode="auto">
            <a:xfrm>
              <a:off x="1219203" y="2819377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" name="Rectangle 89"/>
            <p:cNvSpPr>
              <a:spLocks noChangeArrowheads="1"/>
            </p:cNvSpPr>
            <p:nvPr/>
          </p:nvSpPr>
          <p:spPr bwMode="auto">
            <a:xfrm>
              <a:off x="1219203" y="2362181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" name="Rectangle 91"/>
            <p:cNvSpPr>
              <a:spLocks noChangeArrowheads="1"/>
            </p:cNvSpPr>
            <p:nvPr/>
          </p:nvSpPr>
          <p:spPr bwMode="auto">
            <a:xfrm>
              <a:off x="685802" y="2133583"/>
              <a:ext cx="228601" cy="533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0" name="Rectangle 92"/>
            <p:cNvSpPr>
              <a:spLocks noChangeArrowheads="1"/>
            </p:cNvSpPr>
            <p:nvPr/>
          </p:nvSpPr>
          <p:spPr bwMode="auto">
            <a:xfrm>
              <a:off x="28194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93"/>
            <p:cNvSpPr>
              <a:spLocks noChangeArrowheads="1"/>
            </p:cNvSpPr>
            <p:nvPr/>
          </p:nvSpPr>
          <p:spPr bwMode="auto">
            <a:xfrm>
              <a:off x="28956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2" name="Rectangle 94"/>
            <p:cNvSpPr>
              <a:spLocks noChangeArrowheads="1"/>
            </p:cNvSpPr>
            <p:nvPr/>
          </p:nvSpPr>
          <p:spPr bwMode="auto">
            <a:xfrm>
              <a:off x="31242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3" name="Rectangle 95"/>
            <p:cNvSpPr>
              <a:spLocks noChangeArrowheads="1"/>
            </p:cNvSpPr>
            <p:nvPr/>
          </p:nvSpPr>
          <p:spPr bwMode="auto">
            <a:xfrm>
              <a:off x="33528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4" name="Rectangle 96"/>
            <p:cNvSpPr>
              <a:spLocks noChangeArrowheads="1"/>
            </p:cNvSpPr>
            <p:nvPr/>
          </p:nvSpPr>
          <p:spPr bwMode="auto">
            <a:xfrm>
              <a:off x="4038608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5" name="Rectangle 97"/>
            <p:cNvSpPr>
              <a:spLocks noChangeArrowheads="1"/>
            </p:cNvSpPr>
            <p:nvPr/>
          </p:nvSpPr>
          <p:spPr bwMode="auto">
            <a:xfrm>
              <a:off x="4038608" y="25145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6" name="Text Box 98"/>
            <p:cNvSpPr txBox="1">
              <a:spLocks noChangeArrowheads="1"/>
            </p:cNvSpPr>
            <p:nvPr/>
          </p:nvSpPr>
          <p:spPr bwMode="auto">
            <a:xfrm>
              <a:off x="2819406" y="1904985"/>
              <a:ext cx="811324" cy="2158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администрация</a:t>
              </a:r>
            </a:p>
          </p:txBody>
        </p:sp>
        <p:sp>
          <p:nvSpPr>
            <p:cNvPr id="3287" name="Text Box 99"/>
            <p:cNvSpPr txBox="1">
              <a:spLocks noChangeArrowheads="1"/>
            </p:cNvSpPr>
            <p:nvPr/>
          </p:nvSpPr>
          <p:spPr bwMode="auto">
            <a:xfrm>
              <a:off x="3352807" y="1828785"/>
              <a:ext cx="634229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Клуб 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3288" name="Text Box 102"/>
            <p:cNvSpPr txBox="1">
              <a:spLocks noChangeArrowheads="1"/>
            </p:cNvSpPr>
            <p:nvPr/>
          </p:nvSpPr>
          <p:spPr bwMode="auto">
            <a:xfrm rot="16200000">
              <a:off x="1322568" y="2646250"/>
              <a:ext cx="494947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гаражи</a:t>
              </a:r>
            </a:p>
          </p:txBody>
        </p:sp>
        <p:sp>
          <p:nvSpPr>
            <p:cNvPr id="3289" name="Text Box 103"/>
            <p:cNvSpPr txBox="1">
              <a:spLocks noChangeArrowheads="1"/>
            </p:cNvSpPr>
            <p:nvPr/>
          </p:nvSpPr>
          <p:spPr bwMode="auto">
            <a:xfrm rot="16200000">
              <a:off x="589965" y="2304940"/>
              <a:ext cx="436148" cy="20655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3290" name="Text Box 104"/>
            <p:cNvSpPr txBox="1">
              <a:spLocks noChangeArrowheads="1"/>
            </p:cNvSpPr>
            <p:nvPr/>
          </p:nvSpPr>
          <p:spPr bwMode="auto">
            <a:xfrm rot="16200000">
              <a:off x="1059555" y="1870687"/>
              <a:ext cx="593935" cy="3813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ртм</a:t>
              </a:r>
            </a:p>
          </p:txBody>
        </p:sp>
        <p:sp>
          <p:nvSpPr>
            <p:cNvPr id="3291" name="Rectangle 105"/>
            <p:cNvSpPr>
              <a:spLocks noChangeArrowheads="1"/>
            </p:cNvSpPr>
            <p:nvPr/>
          </p:nvSpPr>
          <p:spPr bwMode="auto">
            <a:xfrm>
              <a:off x="4038608" y="27431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2" name="Rectangle 106"/>
            <p:cNvSpPr>
              <a:spLocks noChangeArrowheads="1"/>
            </p:cNvSpPr>
            <p:nvPr/>
          </p:nvSpPr>
          <p:spPr bwMode="auto">
            <a:xfrm>
              <a:off x="4038608" y="28955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3" name="Rectangle 107"/>
            <p:cNvSpPr>
              <a:spLocks noChangeArrowheads="1"/>
            </p:cNvSpPr>
            <p:nvPr/>
          </p:nvSpPr>
          <p:spPr bwMode="auto">
            <a:xfrm>
              <a:off x="4038608" y="30479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4" name="Rectangle 108"/>
            <p:cNvSpPr>
              <a:spLocks noChangeArrowheads="1"/>
            </p:cNvSpPr>
            <p:nvPr/>
          </p:nvSpPr>
          <p:spPr bwMode="auto">
            <a:xfrm>
              <a:off x="4038608" y="32003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5" name="Rectangle 109"/>
            <p:cNvSpPr>
              <a:spLocks noChangeArrowheads="1"/>
            </p:cNvSpPr>
            <p:nvPr/>
          </p:nvSpPr>
          <p:spPr bwMode="auto">
            <a:xfrm>
              <a:off x="4572010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6" name="Rectangle 111"/>
            <p:cNvSpPr>
              <a:spLocks noChangeArrowheads="1"/>
            </p:cNvSpPr>
            <p:nvPr/>
          </p:nvSpPr>
          <p:spPr bwMode="auto">
            <a:xfrm>
              <a:off x="4572010" y="243838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7" name="Rectangle 112"/>
            <p:cNvSpPr>
              <a:spLocks noChangeArrowheads="1"/>
            </p:cNvSpPr>
            <p:nvPr/>
          </p:nvSpPr>
          <p:spPr bwMode="auto">
            <a:xfrm>
              <a:off x="4572010" y="251458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8" name="Rectangle 113"/>
            <p:cNvSpPr>
              <a:spLocks noChangeArrowheads="1"/>
            </p:cNvSpPr>
            <p:nvPr/>
          </p:nvSpPr>
          <p:spPr bwMode="auto">
            <a:xfrm>
              <a:off x="4572010" y="26669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99" name="Rectangle 114"/>
            <p:cNvSpPr>
              <a:spLocks noChangeArrowheads="1"/>
            </p:cNvSpPr>
            <p:nvPr/>
          </p:nvSpPr>
          <p:spPr bwMode="auto">
            <a:xfrm>
              <a:off x="4572010" y="27431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0" name="Rectangle 115"/>
            <p:cNvSpPr>
              <a:spLocks noChangeArrowheads="1"/>
            </p:cNvSpPr>
            <p:nvPr/>
          </p:nvSpPr>
          <p:spPr bwMode="auto">
            <a:xfrm>
              <a:off x="4572010" y="28955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1" name="Rectangle 116"/>
            <p:cNvSpPr>
              <a:spLocks noChangeArrowheads="1"/>
            </p:cNvSpPr>
            <p:nvPr/>
          </p:nvSpPr>
          <p:spPr bwMode="auto">
            <a:xfrm>
              <a:off x="4572010" y="29717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2" name="Rectangle 117"/>
            <p:cNvSpPr>
              <a:spLocks noChangeArrowheads="1"/>
            </p:cNvSpPr>
            <p:nvPr/>
          </p:nvSpPr>
          <p:spPr bwMode="auto">
            <a:xfrm>
              <a:off x="4572010" y="31241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118"/>
            <p:cNvSpPr>
              <a:spLocks noChangeArrowheads="1"/>
            </p:cNvSpPr>
            <p:nvPr/>
          </p:nvSpPr>
          <p:spPr bwMode="auto">
            <a:xfrm>
              <a:off x="4572010" y="32003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4" name="Rectangle 119"/>
            <p:cNvSpPr>
              <a:spLocks noChangeArrowheads="1"/>
            </p:cNvSpPr>
            <p:nvPr/>
          </p:nvSpPr>
          <p:spPr bwMode="auto">
            <a:xfrm>
              <a:off x="4572010" y="3316964"/>
              <a:ext cx="208546" cy="11201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5" name="Rectangle 120"/>
            <p:cNvSpPr>
              <a:spLocks noChangeArrowheads="1"/>
            </p:cNvSpPr>
            <p:nvPr/>
          </p:nvSpPr>
          <p:spPr bwMode="auto">
            <a:xfrm>
              <a:off x="48006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6" name="Rectangle 121"/>
            <p:cNvSpPr>
              <a:spLocks noChangeArrowheads="1"/>
            </p:cNvSpPr>
            <p:nvPr/>
          </p:nvSpPr>
          <p:spPr bwMode="auto">
            <a:xfrm>
              <a:off x="48768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122"/>
            <p:cNvSpPr>
              <a:spLocks noChangeArrowheads="1"/>
            </p:cNvSpPr>
            <p:nvPr/>
          </p:nvSpPr>
          <p:spPr bwMode="auto">
            <a:xfrm>
              <a:off x="50292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8" name="Rectangle 123"/>
            <p:cNvSpPr>
              <a:spLocks noChangeArrowheads="1"/>
            </p:cNvSpPr>
            <p:nvPr/>
          </p:nvSpPr>
          <p:spPr bwMode="auto">
            <a:xfrm>
              <a:off x="51054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9" name="Rectangle 124"/>
            <p:cNvSpPr>
              <a:spLocks noChangeArrowheads="1"/>
            </p:cNvSpPr>
            <p:nvPr/>
          </p:nvSpPr>
          <p:spPr bwMode="auto">
            <a:xfrm>
              <a:off x="5257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0" name="Rectangle 125"/>
            <p:cNvSpPr>
              <a:spLocks noChangeArrowheads="1"/>
            </p:cNvSpPr>
            <p:nvPr/>
          </p:nvSpPr>
          <p:spPr bwMode="auto">
            <a:xfrm>
              <a:off x="5334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126"/>
            <p:cNvSpPr>
              <a:spLocks noChangeArrowheads="1"/>
            </p:cNvSpPr>
            <p:nvPr/>
          </p:nvSpPr>
          <p:spPr bwMode="auto">
            <a:xfrm>
              <a:off x="5486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2" name="Rectangle 127"/>
            <p:cNvSpPr>
              <a:spLocks noChangeArrowheads="1"/>
            </p:cNvSpPr>
            <p:nvPr/>
          </p:nvSpPr>
          <p:spPr bwMode="auto">
            <a:xfrm>
              <a:off x="5638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3" name="Rectangle 128"/>
            <p:cNvSpPr>
              <a:spLocks noChangeArrowheads="1"/>
            </p:cNvSpPr>
            <p:nvPr/>
          </p:nvSpPr>
          <p:spPr bwMode="auto">
            <a:xfrm>
              <a:off x="5715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4" name="Rectangle 129"/>
            <p:cNvSpPr>
              <a:spLocks noChangeArrowheads="1"/>
            </p:cNvSpPr>
            <p:nvPr/>
          </p:nvSpPr>
          <p:spPr bwMode="auto">
            <a:xfrm>
              <a:off x="5867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130"/>
            <p:cNvSpPr>
              <a:spLocks noChangeArrowheads="1"/>
            </p:cNvSpPr>
            <p:nvPr/>
          </p:nvSpPr>
          <p:spPr bwMode="auto">
            <a:xfrm>
              <a:off x="60198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6" name="Rectangle 131"/>
            <p:cNvSpPr>
              <a:spLocks noChangeArrowheads="1"/>
            </p:cNvSpPr>
            <p:nvPr/>
          </p:nvSpPr>
          <p:spPr bwMode="auto">
            <a:xfrm>
              <a:off x="61722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7" name="Rectangle 132"/>
            <p:cNvSpPr>
              <a:spLocks noChangeArrowheads="1"/>
            </p:cNvSpPr>
            <p:nvPr/>
          </p:nvSpPr>
          <p:spPr bwMode="auto">
            <a:xfrm>
              <a:off x="6248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8" name="Rectangle 133"/>
            <p:cNvSpPr>
              <a:spLocks noChangeArrowheads="1"/>
            </p:cNvSpPr>
            <p:nvPr/>
          </p:nvSpPr>
          <p:spPr bwMode="auto">
            <a:xfrm>
              <a:off x="64008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9" name="Rectangle 134"/>
            <p:cNvSpPr>
              <a:spLocks noChangeArrowheads="1"/>
            </p:cNvSpPr>
            <p:nvPr/>
          </p:nvSpPr>
          <p:spPr bwMode="auto">
            <a:xfrm>
              <a:off x="64770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0" name="Rectangle 135"/>
            <p:cNvSpPr>
              <a:spLocks noChangeArrowheads="1"/>
            </p:cNvSpPr>
            <p:nvPr/>
          </p:nvSpPr>
          <p:spPr bwMode="auto">
            <a:xfrm>
              <a:off x="6629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1" name="Rectangle 136"/>
            <p:cNvSpPr>
              <a:spLocks noChangeArrowheads="1"/>
            </p:cNvSpPr>
            <p:nvPr/>
          </p:nvSpPr>
          <p:spPr bwMode="auto">
            <a:xfrm>
              <a:off x="6781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2" name="Rectangle 137"/>
            <p:cNvSpPr>
              <a:spLocks noChangeArrowheads="1"/>
            </p:cNvSpPr>
            <p:nvPr/>
          </p:nvSpPr>
          <p:spPr bwMode="auto">
            <a:xfrm>
              <a:off x="68580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3" name="Rectangle 138"/>
            <p:cNvSpPr>
              <a:spLocks noChangeArrowheads="1"/>
            </p:cNvSpPr>
            <p:nvPr/>
          </p:nvSpPr>
          <p:spPr bwMode="auto">
            <a:xfrm>
              <a:off x="70104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4" name="Rectangle 139"/>
            <p:cNvSpPr>
              <a:spLocks noChangeArrowheads="1"/>
            </p:cNvSpPr>
            <p:nvPr/>
          </p:nvSpPr>
          <p:spPr bwMode="auto">
            <a:xfrm>
              <a:off x="7162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5" name="Rectangle 140"/>
            <p:cNvSpPr>
              <a:spLocks noChangeArrowheads="1"/>
            </p:cNvSpPr>
            <p:nvPr/>
          </p:nvSpPr>
          <p:spPr bwMode="auto">
            <a:xfrm>
              <a:off x="73152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6" name="Rectangle 141"/>
            <p:cNvSpPr>
              <a:spLocks noChangeArrowheads="1"/>
            </p:cNvSpPr>
            <p:nvPr/>
          </p:nvSpPr>
          <p:spPr bwMode="auto">
            <a:xfrm>
              <a:off x="74676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7" name="Rectangle 142"/>
            <p:cNvSpPr>
              <a:spLocks noChangeArrowheads="1"/>
            </p:cNvSpPr>
            <p:nvPr/>
          </p:nvSpPr>
          <p:spPr bwMode="auto">
            <a:xfrm>
              <a:off x="76200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8" name="Rectangle 143"/>
            <p:cNvSpPr>
              <a:spLocks noChangeArrowheads="1"/>
            </p:cNvSpPr>
            <p:nvPr/>
          </p:nvSpPr>
          <p:spPr bwMode="auto">
            <a:xfrm>
              <a:off x="48006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29" name="Rectangle 146"/>
            <p:cNvSpPr>
              <a:spLocks noChangeArrowheads="1"/>
            </p:cNvSpPr>
            <p:nvPr/>
          </p:nvSpPr>
          <p:spPr bwMode="auto">
            <a:xfrm>
              <a:off x="4495810" y="3886172"/>
              <a:ext cx="76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0" name="Rectangle 147"/>
            <p:cNvSpPr>
              <a:spLocks noChangeArrowheads="1"/>
            </p:cNvSpPr>
            <p:nvPr/>
          </p:nvSpPr>
          <p:spPr bwMode="auto">
            <a:xfrm>
              <a:off x="4419609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1" name="Rectangle 148"/>
            <p:cNvSpPr>
              <a:spLocks noChangeArrowheads="1"/>
            </p:cNvSpPr>
            <p:nvPr/>
          </p:nvSpPr>
          <p:spPr bwMode="auto">
            <a:xfrm>
              <a:off x="84582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2" name="Rectangle 149"/>
            <p:cNvSpPr>
              <a:spLocks noChangeArrowheads="1"/>
            </p:cNvSpPr>
            <p:nvPr/>
          </p:nvSpPr>
          <p:spPr bwMode="auto">
            <a:xfrm>
              <a:off x="83820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3" name="Rectangle 150"/>
            <p:cNvSpPr>
              <a:spLocks noChangeArrowheads="1"/>
            </p:cNvSpPr>
            <p:nvPr/>
          </p:nvSpPr>
          <p:spPr bwMode="auto">
            <a:xfrm>
              <a:off x="8229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4" name="Rectangle 151"/>
            <p:cNvSpPr>
              <a:spLocks noChangeArrowheads="1"/>
            </p:cNvSpPr>
            <p:nvPr/>
          </p:nvSpPr>
          <p:spPr bwMode="auto">
            <a:xfrm>
              <a:off x="80772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5" name="Rectangle 152"/>
            <p:cNvSpPr>
              <a:spLocks noChangeArrowheads="1"/>
            </p:cNvSpPr>
            <p:nvPr/>
          </p:nvSpPr>
          <p:spPr bwMode="auto">
            <a:xfrm>
              <a:off x="80010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6" name="Rectangle 153"/>
            <p:cNvSpPr>
              <a:spLocks noChangeArrowheads="1"/>
            </p:cNvSpPr>
            <p:nvPr/>
          </p:nvSpPr>
          <p:spPr bwMode="auto">
            <a:xfrm>
              <a:off x="7848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7" name="Rectangle 154"/>
            <p:cNvSpPr>
              <a:spLocks noChangeArrowheads="1"/>
            </p:cNvSpPr>
            <p:nvPr/>
          </p:nvSpPr>
          <p:spPr bwMode="auto">
            <a:xfrm>
              <a:off x="77724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8" name="Rectangle 155"/>
            <p:cNvSpPr>
              <a:spLocks noChangeArrowheads="1"/>
            </p:cNvSpPr>
            <p:nvPr/>
          </p:nvSpPr>
          <p:spPr bwMode="auto">
            <a:xfrm>
              <a:off x="48768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9" name="Rectangle 156"/>
            <p:cNvSpPr>
              <a:spLocks noChangeArrowheads="1"/>
            </p:cNvSpPr>
            <p:nvPr/>
          </p:nvSpPr>
          <p:spPr bwMode="auto">
            <a:xfrm>
              <a:off x="76962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0" name="Rectangle 157"/>
            <p:cNvSpPr>
              <a:spLocks noChangeArrowheads="1"/>
            </p:cNvSpPr>
            <p:nvPr/>
          </p:nvSpPr>
          <p:spPr bwMode="auto">
            <a:xfrm>
              <a:off x="76200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1" name="Rectangle 158"/>
            <p:cNvSpPr>
              <a:spLocks noChangeArrowheads="1"/>
            </p:cNvSpPr>
            <p:nvPr/>
          </p:nvSpPr>
          <p:spPr bwMode="auto">
            <a:xfrm>
              <a:off x="74676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2" name="Rectangle 159"/>
            <p:cNvSpPr>
              <a:spLocks noChangeArrowheads="1"/>
            </p:cNvSpPr>
            <p:nvPr/>
          </p:nvSpPr>
          <p:spPr bwMode="auto">
            <a:xfrm>
              <a:off x="7315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3" name="Rectangle 160"/>
            <p:cNvSpPr>
              <a:spLocks noChangeArrowheads="1"/>
            </p:cNvSpPr>
            <p:nvPr/>
          </p:nvSpPr>
          <p:spPr bwMode="auto">
            <a:xfrm>
              <a:off x="71628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4" name="Rectangle 161"/>
            <p:cNvSpPr>
              <a:spLocks noChangeArrowheads="1"/>
            </p:cNvSpPr>
            <p:nvPr/>
          </p:nvSpPr>
          <p:spPr bwMode="auto">
            <a:xfrm>
              <a:off x="70104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5" name="Rectangle 162"/>
            <p:cNvSpPr>
              <a:spLocks noChangeArrowheads="1"/>
            </p:cNvSpPr>
            <p:nvPr/>
          </p:nvSpPr>
          <p:spPr bwMode="auto">
            <a:xfrm>
              <a:off x="6934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6" name="Rectangle 163"/>
            <p:cNvSpPr>
              <a:spLocks noChangeArrowheads="1"/>
            </p:cNvSpPr>
            <p:nvPr/>
          </p:nvSpPr>
          <p:spPr bwMode="auto">
            <a:xfrm>
              <a:off x="67056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7" name="Rectangle 164"/>
            <p:cNvSpPr>
              <a:spLocks noChangeArrowheads="1"/>
            </p:cNvSpPr>
            <p:nvPr/>
          </p:nvSpPr>
          <p:spPr bwMode="auto">
            <a:xfrm>
              <a:off x="66294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8" name="Rectangle 166"/>
            <p:cNvSpPr>
              <a:spLocks noChangeArrowheads="1"/>
            </p:cNvSpPr>
            <p:nvPr/>
          </p:nvSpPr>
          <p:spPr bwMode="auto">
            <a:xfrm>
              <a:off x="4495810" y="4267169"/>
              <a:ext cx="228601" cy="38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9" name="Rectangle 167"/>
            <p:cNvSpPr>
              <a:spLocks noChangeArrowheads="1"/>
            </p:cNvSpPr>
            <p:nvPr/>
          </p:nvSpPr>
          <p:spPr bwMode="auto">
            <a:xfrm>
              <a:off x="5181611" y="4038570"/>
              <a:ext cx="533401" cy="30479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50" name="Text Box 168"/>
            <p:cNvSpPr txBox="1">
              <a:spLocks noChangeArrowheads="1"/>
            </p:cNvSpPr>
            <p:nvPr/>
          </p:nvSpPr>
          <p:spPr bwMode="auto">
            <a:xfrm>
              <a:off x="5105410" y="3809972"/>
              <a:ext cx="828337" cy="39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школа</a:t>
              </a:r>
            </a:p>
          </p:txBody>
        </p:sp>
        <p:sp>
          <p:nvSpPr>
            <p:cNvPr id="3351" name="Text Box 169"/>
            <p:cNvSpPr txBox="1">
              <a:spLocks noChangeArrowheads="1"/>
            </p:cNvSpPr>
            <p:nvPr/>
          </p:nvSpPr>
          <p:spPr bwMode="auto">
            <a:xfrm rot="16200000">
              <a:off x="4257681" y="4278115"/>
              <a:ext cx="750894" cy="381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КЛУБ</a:t>
              </a:r>
            </a:p>
          </p:txBody>
        </p:sp>
        <p:sp>
          <p:nvSpPr>
            <p:cNvPr id="3352" name="Rectangle 171"/>
            <p:cNvSpPr>
              <a:spLocks noChangeArrowheads="1"/>
            </p:cNvSpPr>
            <p:nvPr/>
          </p:nvSpPr>
          <p:spPr bwMode="auto">
            <a:xfrm>
              <a:off x="4495810" y="624835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53" name="Rectangle 172"/>
            <p:cNvSpPr>
              <a:spLocks noChangeArrowheads="1"/>
            </p:cNvSpPr>
            <p:nvPr/>
          </p:nvSpPr>
          <p:spPr bwMode="auto">
            <a:xfrm>
              <a:off x="4495810" y="617215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54" name="Rectangle 173"/>
            <p:cNvSpPr>
              <a:spLocks noChangeArrowheads="1"/>
            </p:cNvSpPr>
            <p:nvPr/>
          </p:nvSpPr>
          <p:spPr bwMode="auto">
            <a:xfrm>
              <a:off x="4495810" y="60197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55" name="Rectangle 174"/>
            <p:cNvSpPr>
              <a:spLocks noChangeArrowheads="1"/>
            </p:cNvSpPr>
            <p:nvPr/>
          </p:nvSpPr>
          <p:spPr bwMode="auto">
            <a:xfrm>
              <a:off x="4495810" y="59435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56" name="Rectangle 175"/>
            <p:cNvSpPr>
              <a:spLocks noChangeArrowheads="1"/>
            </p:cNvSpPr>
            <p:nvPr/>
          </p:nvSpPr>
          <p:spPr bwMode="auto">
            <a:xfrm>
              <a:off x="4495810" y="579115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57" name="Rectangle 176"/>
            <p:cNvSpPr>
              <a:spLocks noChangeArrowheads="1"/>
            </p:cNvSpPr>
            <p:nvPr/>
          </p:nvSpPr>
          <p:spPr bwMode="auto">
            <a:xfrm>
              <a:off x="4495810" y="563875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58" name="Rectangle 177"/>
            <p:cNvSpPr>
              <a:spLocks noChangeArrowheads="1"/>
            </p:cNvSpPr>
            <p:nvPr/>
          </p:nvSpPr>
          <p:spPr bwMode="auto">
            <a:xfrm>
              <a:off x="4495810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59" name="Rectangle 178"/>
            <p:cNvSpPr>
              <a:spLocks noChangeArrowheads="1"/>
            </p:cNvSpPr>
            <p:nvPr/>
          </p:nvSpPr>
          <p:spPr bwMode="auto">
            <a:xfrm>
              <a:off x="5638811" y="5105362"/>
              <a:ext cx="76200" cy="76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0" name="Rectangle 179"/>
            <p:cNvSpPr>
              <a:spLocks noChangeArrowheads="1"/>
            </p:cNvSpPr>
            <p:nvPr/>
          </p:nvSpPr>
          <p:spPr bwMode="auto">
            <a:xfrm>
              <a:off x="5181611" y="51053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1" name="Rectangle 180"/>
            <p:cNvSpPr>
              <a:spLocks noChangeArrowheads="1"/>
            </p:cNvSpPr>
            <p:nvPr/>
          </p:nvSpPr>
          <p:spPr bwMode="auto">
            <a:xfrm>
              <a:off x="4495810" y="5105362"/>
              <a:ext cx="228601" cy="3047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2" name="Rectangle 183"/>
            <p:cNvSpPr>
              <a:spLocks noChangeArrowheads="1"/>
            </p:cNvSpPr>
            <p:nvPr/>
          </p:nvSpPr>
          <p:spPr bwMode="auto">
            <a:xfrm>
              <a:off x="792481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3" name="Text Box 186"/>
            <p:cNvSpPr txBox="1">
              <a:spLocks noChangeArrowheads="1"/>
            </p:cNvSpPr>
            <p:nvPr/>
          </p:nvSpPr>
          <p:spPr bwMode="auto">
            <a:xfrm>
              <a:off x="8278829" y="2819379"/>
              <a:ext cx="1089907" cy="398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телятник</a:t>
              </a:r>
            </a:p>
          </p:txBody>
        </p:sp>
        <p:sp>
          <p:nvSpPr>
            <p:cNvPr id="3364" name="Text Box 187"/>
            <p:cNvSpPr txBox="1">
              <a:spLocks noChangeArrowheads="1"/>
            </p:cNvSpPr>
            <p:nvPr/>
          </p:nvSpPr>
          <p:spPr bwMode="auto">
            <a:xfrm>
              <a:off x="8247079" y="4114770"/>
              <a:ext cx="1157170" cy="398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коровник</a:t>
              </a:r>
            </a:p>
          </p:txBody>
        </p:sp>
        <p:sp>
          <p:nvSpPr>
            <p:cNvPr id="3365" name="Text Box 188"/>
            <p:cNvSpPr txBox="1">
              <a:spLocks noChangeArrowheads="1"/>
            </p:cNvSpPr>
            <p:nvPr/>
          </p:nvSpPr>
          <p:spPr bwMode="auto">
            <a:xfrm rot="16200000">
              <a:off x="4465420" y="5277516"/>
              <a:ext cx="640214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Баня(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3366" name="Rectangle 189"/>
            <p:cNvSpPr>
              <a:spLocks noChangeArrowheads="1"/>
            </p:cNvSpPr>
            <p:nvPr/>
          </p:nvSpPr>
          <p:spPr bwMode="auto">
            <a:xfrm>
              <a:off x="3124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7" name="Rectangle 190"/>
            <p:cNvSpPr>
              <a:spLocks noChangeArrowheads="1"/>
            </p:cNvSpPr>
            <p:nvPr/>
          </p:nvSpPr>
          <p:spPr bwMode="auto">
            <a:xfrm>
              <a:off x="32004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8" name="Rectangle 191"/>
            <p:cNvSpPr>
              <a:spLocks noChangeArrowheads="1"/>
            </p:cNvSpPr>
            <p:nvPr/>
          </p:nvSpPr>
          <p:spPr bwMode="auto">
            <a:xfrm>
              <a:off x="3352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69" name="Rectangle 192"/>
            <p:cNvSpPr>
              <a:spLocks noChangeArrowheads="1"/>
            </p:cNvSpPr>
            <p:nvPr/>
          </p:nvSpPr>
          <p:spPr bwMode="auto">
            <a:xfrm>
              <a:off x="35052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0" name="Rectangle 193"/>
            <p:cNvSpPr>
              <a:spLocks noChangeArrowheads="1"/>
            </p:cNvSpPr>
            <p:nvPr/>
          </p:nvSpPr>
          <p:spPr bwMode="auto">
            <a:xfrm>
              <a:off x="3581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1" name="Rectangle 194"/>
            <p:cNvSpPr>
              <a:spLocks noChangeArrowheads="1"/>
            </p:cNvSpPr>
            <p:nvPr/>
          </p:nvSpPr>
          <p:spPr bwMode="auto">
            <a:xfrm>
              <a:off x="38100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2" name="Rectangle 195"/>
            <p:cNvSpPr>
              <a:spLocks noChangeArrowheads="1"/>
            </p:cNvSpPr>
            <p:nvPr/>
          </p:nvSpPr>
          <p:spPr bwMode="auto">
            <a:xfrm>
              <a:off x="38862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3" name="Rectangle 196"/>
            <p:cNvSpPr>
              <a:spLocks noChangeArrowheads="1"/>
            </p:cNvSpPr>
            <p:nvPr/>
          </p:nvSpPr>
          <p:spPr bwMode="auto">
            <a:xfrm>
              <a:off x="3962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4" name="Rectangle 199"/>
            <p:cNvSpPr>
              <a:spLocks noChangeArrowheads="1"/>
            </p:cNvSpPr>
            <p:nvPr/>
          </p:nvSpPr>
          <p:spPr bwMode="auto">
            <a:xfrm>
              <a:off x="4495809" y="647695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5" name="Rectangle 200"/>
            <p:cNvSpPr>
              <a:spLocks noChangeArrowheads="1"/>
            </p:cNvSpPr>
            <p:nvPr/>
          </p:nvSpPr>
          <p:spPr bwMode="auto">
            <a:xfrm>
              <a:off x="4495809" y="640075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6" name="Rectangle 203"/>
            <p:cNvSpPr>
              <a:spLocks noChangeArrowheads="1"/>
            </p:cNvSpPr>
            <p:nvPr/>
          </p:nvSpPr>
          <p:spPr bwMode="auto">
            <a:xfrm>
              <a:off x="1981205" y="411477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7" name="Rectangle 204"/>
            <p:cNvSpPr>
              <a:spLocks noChangeArrowheads="1"/>
            </p:cNvSpPr>
            <p:nvPr/>
          </p:nvSpPr>
          <p:spPr bwMode="auto">
            <a:xfrm>
              <a:off x="1981205" y="419096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8" name="Rectangle 205"/>
            <p:cNvSpPr>
              <a:spLocks noChangeArrowheads="1"/>
            </p:cNvSpPr>
            <p:nvPr/>
          </p:nvSpPr>
          <p:spPr bwMode="auto">
            <a:xfrm>
              <a:off x="19812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" name="Rectangle 206"/>
            <p:cNvSpPr>
              <a:spLocks noChangeArrowheads="1"/>
            </p:cNvSpPr>
            <p:nvPr/>
          </p:nvSpPr>
          <p:spPr bwMode="auto">
            <a:xfrm>
              <a:off x="20574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0" name="Rectangle 207"/>
            <p:cNvSpPr>
              <a:spLocks noChangeArrowheads="1"/>
            </p:cNvSpPr>
            <p:nvPr/>
          </p:nvSpPr>
          <p:spPr bwMode="auto">
            <a:xfrm>
              <a:off x="22098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1" name="Rectangle 208"/>
            <p:cNvSpPr>
              <a:spLocks noChangeArrowheads="1"/>
            </p:cNvSpPr>
            <p:nvPr/>
          </p:nvSpPr>
          <p:spPr bwMode="auto">
            <a:xfrm>
              <a:off x="22860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2" name="Rectangle 209"/>
            <p:cNvSpPr>
              <a:spLocks noChangeArrowheads="1"/>
            </p:cNvSpPr>
            <p:nvPr/>
          </p:nvSpPr>
          <p:spPr bwMode="auto">
            <a:xfrm>
              <a:off x="24384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3" name="Rectangle 210"/>
            <p:cNvSpPr>
              <a:spLocks noChangeArrowheads="1"/>
            </p:cNvSpPr>
            <p:nvPr/>
          </p:nvSpPr>
          <p:spPr bwMode="auto">
            <a:xfrm>
              <a:off x="25146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4" name="Rectangle 211"/>
            <p:cNvSpPr>
              <a:spLocks noChangeArrowheads="1"/>
            </p:cNvSpPr>
            <p:nvPr/>
          </p:nvSpPr>
          <p:spPr bwMode="auto">
            <a:xfrm>
              <a:off x="26670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5" name="Rectangle 212"/>
            <p:cNvSpPr>
              <a:spLocks noChangeArrowheads="1"/>
            </p:cNvSpPr>
            <p:nvPr/>
          </p:nvSpPr>
          <p:spPr bwMode="auto">
            <a:xfrm>
              <a:off x="2743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6" name="Rectangle 213"/>
            <p:cNvSpPr>
              <a:spLocks noChangeArrowheads="1"/>
            </p:cNvSpPr>
            <p:nvPr/>
          </p:nvSpPr>
          <p:spPr bwMode="auto">
            <a:xfrm>
              <a:off x="28956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7" name="Rectangle 214"/>
            <p:cNvSpPr>
              <a:spLocks noChangeArrowheads="1"/>
            </p:cNvSpPr>
            <p:nvPr/>
          </p:nvSpPr>
          <p:spPr bwMode="auto">
            <a:xfrm>
              <a:off x="2971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8" name="Rectangle 215"/>
            <p:cNvSpPr>
              <a:spLocks noChangeArrowheads="1"/>
            </p:cNvSpPr>
            <p:nvPr/>
          </p:nvSpPr>
          <p:spPr bwMode="auto">
            <a:xfrm>
              <a:off x="1981205" y="434336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9" name="Rectangle 216"/>
            <p:cNvSpPr>
              <a:spLocks noChangeArrowheads="1"/>
            </p:cNvSpPr>
            <p:nvPr/>
          </p:nvSpPr>
          <p:spPr bwMode="auto">
            <a:xfrm>
              <a:off x="1981205" y="449576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0" name="Rectangle 217"/>
            <p:cNvSpPr>
              <a:spLocks noChangeArrowheads="1"/>
            </p:cNvSpPr>
            <p:nvPr/>
          </p:nvSpPr>
          <p:spPr bwMode="auto">
            <a:xfrm>
              <a:off x="1981205" y="464816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1" name="Rectangle 218"/>
            <p:cNvSpPr>
              <a:spLocks noChangeArrowheads="1"/>
            </p:cNvSpPr>
            <p:nvPr/>
          </p:nvSpPr>
          <p:spPr bwMode="auto">
            <a:xfrm>
              <a:off x="1981205" y="487676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2" name="Rectangle 219"/>
            <p:cNvSpPr>
              <a:spLocks noChangeArrowheads="1"/>
            </p:cNvSpPr>
            <p:nvPr/>
          </p:nvSpPr>
          <p:spPr bwMode="auto">
            <a:xfrm>
              <a:off x="1981205" y="502916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3" name="Rectangle 220"/>
            <p:cNvSpPr>
              <a:spLocks noChangeArrowheads="1"/>
            </p:cNvSpPr>
            <p:nvPr/>
          </p:nvSpPr>
          <p:spPr bwMode="auto">
            <a:xfrm>
              <a:off x="1981205" y="51815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4" name="Rectangle 221"/>
            <p:cNvSpPr>
              <a:spLocks noChangeArrowheads="1"/>
            </p:cNvSpPr>
            <p:nvPr/>
          </p:nvSpPr>
          <p:spPr bwMode="auto">
            <a:xfrm>
              <a:off x="1981205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5" name="Rectangle 222"/>
            <p:cNvSpPr>
              <a:spLocks noChangeArrowheads="1"/>
            </p:cNvSpPr>
            <p:nvPr/>
          </p:nvSpPr>
          <p:spPr bwMode="auto">
            <a:xfrm>
              <a:off x="1981205" y="55625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6" name="Rectangle 223"/>
            <p:cNvSpPr>
              <a:spLocks noChangeArrowheads="1"/>
            </p:cNvSpPr>
            <p:nvPr/>
          </p:nvSpPr>
          <p:spPr bwMode="auto">
            <a:xfrm>
              <a:off x="1447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7" name="Rectangle 224"/>
            <p:cNvSpPr>
              <a:spLocks noChangeArrowheads="1"/>
            </p:cNvSpPr>
            <p:nvPr/>
          </p:nvSpPr>
          <p:spPr bwMode="auto">
            <a:xfrm>
              <a:off x="137160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8" name="Rectangle 225"/>
            <p:cNvSpPr>
              <a:spLocks noChangeArrowheads="1"/>
            </p:cNvSpPr>
            <p:nvPr/>
          </p:nvSpPr>
          <p:spPr bwMode="auto">
            <a:xfrm>
              <a:off x="11430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99" name="Rectangle 226"/>
            <p:cNvSpPr>
              <a:spLocks noChangeArrowheads="1"/>
            </p:cNvSpPr>
            <p:nvPr/>
          </p:nvSpPr>
          <p:spPr bwMode="auto">
            <a:xfrm>
              <a:off x="1066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0" name="Rectangle 227"/>
            <p:cNvSpPr>
              <a:spLocks noChangeArrowheads="1"/>
            </p:cNvSpPr>
            <p:nvPr/>
          </p:nvSpPr>
          <p:spPr bwMode="auto">
            <a:xfrm>
              <a:off x="9144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1" name="Rectangle 228"/>
            <p:cNvSpPr>
              <a:spLocks noChangeArrowheads="1"/>
            </p:cNvSpPr>
            <p:nvPr/>
          </p:nvSpPr>
          <p:spPr bwMode="auto">
            <a:xfrm>
              <a:off x="838202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2" name="Rectangle 229"/>
            <p:cNvSpPr>
              <a:spLocks noChangeArrowheads="1"/>
            </p:cNvSpPr>
            <p:nvPr/>
          </p:nvSpPr>
          <p:spPr bwMode="auto">
            <a:xfrm>
              <a:off x="114300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3" name="Rectangle 230"/>
            <p:cNvSpPr>
              <a:spLocks noChangeArrowheads="1"/>
            </p:cNvSpPr>
            <p:nvPr/>
          </p:nvSpPr>
          <p:spPr bwMode="auto">
            <a:xfrm>
              <a:off x="76200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4" name="Rectangle 233"/>
            <p:cNvSpPr>
              <a:spLocks noChangeArrowheads="1"/>
            </p:cNvSpPr>
            <p:nvPr/>
          </p:nvSpPr>
          <p:spPr bwMode="auto">
            <a:xfrm>
              <a:off x="509586" y="437391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5" name="Rectangle 234"/>
            <p:cNvSpPr>
              <a:spLocks noChangeArrowheads="1"/>
            </p:cNvSpPr>
            <p:nvPr/>
          </p:nvSpPr>
          <p:spPr bwMode="auto">
            <a:xfrm>
              <a:off x="457202" y="396237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6" name="Rectangle 235"/>
            <p:cNvSpPr>
              <a:spLocks noChangeArrowheads="1"/>
            </p:cNvSpPr>
            <p:nvPr/>
          </p:nvSpPr>
          <p:spPr bwMode="auto">
            <a:xfrm>
              <a:off x="457202" y="40385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7" name="Rectangle 236"/>
            <p:cNvSpPr>
              <a:spLocks noChangeArrowheads="1"/>
            </p:cNvSpPr>
            <p:nvPr/>
          </p:nvSpPr>
          <p:spPr bwMode="auto">
            <a:xfrm>
              <a:off x="838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8" name="Rectangle 240"/>
            <p:cNvSpPr>
              <a:spLocks noChangeArrowheads="1"/>
            </p:cNvSpPr>
            <p:nvPr/>
          </p:nvSpPr>
          <p:spPr bwMode="auto">
            <a:xfrm>
              <a:off x="1219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9" name="Rectangle 241"/>
            <p:cNvSpPr>
              <a:spLocks noChangeArrowheads="1"/>
            </p:cNvSpPr>
            <p:nvPr/>
          </p:nvSpPr>
          <p:spPr bwMode="auto">
            <a:xfrm>
              <a:off x="13716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" name="Rectangle 242"/>
            <p:cNvSpPr>
              <a:spLocks noChangeArrowheads="1"/>
            </p:cNvSpPr>
            <p:nvPr/>
          </p:nvSpPr>
          <p:spPr bwMode="auto">
            <a:xfrm>
              <a:off x="1447802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1" name="Rectangle 243"/>
            <p:cNvSpPr>
              <a:spLocks noChangeArrowheads="1"/>
            </p:cNvSpPr>
            <p:nvPr/>
          </p:nvSpPr>
          <p:spPr bwMode="auto">
            <a:xfrm>
              <a:off x="2590805" y="3352776"/>
              <a:ext cx="381001" cy="228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2" name="Rectangle 244"/>
            <p:cNvSpPr>
              <a:spLocks noChangeArrowheads="1"/>
            </p:cNvSpPr>
            <p:nvPr/>
          </p:nvSpPr>
          <p:spPr bwMode="auto">
            <a:xfrm>
              <a:off x="3200405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3" name="Rectangle 245"/>
            <p:cNvSpPr>
              <a:spLocks noChangeArrowheads="1"/>
            </p:cNvSpPr>
            <p:nvPr/>
          </p:nvSpPr>
          <p:spPr bwMode="auto">
            <a:xfrm>
              <a:off x="32766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4" name="Rectangle 246"/>
            <p:cNvSpPr>
              <a:spLocks noChangeArrowheads="1"/>
            </p:cNvSpPr>
            <p:nvPr/>
          </p:nvSpPr>
          <p:spPr bwMode="auto">
            <a:xfrm>
              <a:off x="34290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5" name="Rectangle 247"/>
            <p:cNvSpPr>
              <a:spLocks noChangeArrowheads="1"/>
            </p:cNvSpPr>
            <p:nvPr/>
          </p:nvSpPr>
          <p:spPr bwMode="auto">
            <a:xfrm>
              <a:off x="35052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6" name="Rectangle 248"/>
            <p:cNvSpPr>
              <a:spLocks noChangeArrowheads="1"/>
            </p:cNvSpPr>
            <p:nvPr/>
          </p:nvSpPr>
          <p:spPr bwMode="auto">
            <a:xfrm>
              <a:off x="3810007" y="3352776"/>
              <a:ext cx="304801" cy="2285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7" name="Text Box 249"/>
            <p:cNvSpPr txBox="1">
              <a:spLocks noChangeArrowheads="1"/>
            </p:cNvSpPr>
            <p:nvPr/>
          </p:nvSpPr>
          <p:spPr bwMode="auto">
            <a:xfrm>
              <a:off x="3749047" y="3358369"/>
              <a:ext cx="427344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3418" name="Text Box 250"/>
            <p:cNvSpPr txBox="1">
              <a:spLocks noChangeArrowheads="1"/>
            </p:cNvSpPr>
            <p:nvPr/>
          </p:nvSpPr>
          <p:spPr bwMode="auto">
            <a:xfrm>
              <a:off x="2362204" y="3124178"/>
              <a:ext cx="558095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Столовая</a:t>
              </a:r>
            </a:p>
          </p:txBody>
        </p:sp>
        <p:sp>
          <p:nvSpPr>
            <p:cNvPr id="3419" name="Rectangle 251"/>
            <p:cNvSpPr>
              <a:spLocks noChangeArrowheads="1"/>
            </p:cNvSpPr>
            <p:nvPr/>
          </p:nvSpPr>
          <p:spPr bwMode="auto">
            <a:xfrm>
              <a:off x="3429006" y="3047979"/>
              <a:ext cx="228601" cy="152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420" name="Группа 18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12" y="2666982"/>
              <a:ext cx="342901" cy="44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21" name="Rectangle 147"/>
            <p:cNvSpPr>
              <a:spLocks noChangeArrowheads="1"/>
            </p:cNvSpPr>
            <p:nvPr/>
          </p:nvSpPr>
          <p:spPr bwMode="auto">
            <a:xfrm>
              <a:off x="4495800" y="388620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8381" name="Group 189"/>
          <p:cNvGraphicFramePr>
            <a:graphicFrameLocks noGrp="1"/>
          </p:cNvGraphicFramePr>
          <p:nvPr/>
        </p:nvGraphicFramePr>
        <p:xfrm>
          <a:off x="0" y="540884"/>
          <a:ext cx="9088437" cy="1255804"/>
        </p:xfrm>
        <a:graphic>
          <a:graphicData uri="http://schemas.openxmlformats.org/drawingml/2006/table">
            <a:tbl>
              <a:tblPr/>
              <a:tblGrid>
                <a:gridCol w="953634"/>
                <a:gridCol w="831169"/>
                <a:gridCol w="962706"/>
                <a:gridCol w="1154339"/>
                <a:gridCol w="1129393"/>
                <a:gridCol w="4057196"/>
              </a:tblGrid>
              <a:tr h="200706">
                <a:tc gridSpan="5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1839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2008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2009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2010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259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пожаров и 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погибших нет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пожаров и 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погибших нет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пожаров и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погибших нет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пожаров и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погибших нет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пожаров и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погибших нет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территории поселения сохраняется вероятность возникновения техногенных пожаров в жилой зоне.</a:t>
                      </a:r>
                    </a:p>
                  </a:txBody>
                  <a:tcPr marL="91256" marR="91256" marT="45630" marB="456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80" name="Group 188"/>
          <p:cNvGraphicFramePr>
            <a:graphicFrameLocks noGrp="1"/>
          </p:cNvGraphicFramePr>
          <p:nvPr/>
        </p:nvGraphicFramePr>
        <p:xfrm>
          <a:off x="0" y="2000250"/>
          <a:ext cx="2134054" cy="2119424"/>
        </p:xfrm>
        <a:graphic>
          <a:graphicData uri="http://schemas.openxmlformats.org/drawingml/2006/table">
            <a:tbl>
              <a:tblPr/>
              <a:tblGrid>
                <a:gridCol w="1499054"/>
                <a:gridCol w="635000"/>
              </a:tblGrid>
              <a:tr h="181429"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зданий и сооружений</a:t>
                      </a:r>
                    </a:p>
                  </a:txBody>
                  <a:tcPr marL="17963" marR="17963" marT="35926" marB="359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70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производственных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50184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складских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142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общественных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89566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 т.ч. с массовым прибыванием людей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70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жилых домов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11831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 них </a:t>
                      </a:r>
                    </a:p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частных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142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- 1-3 этажных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70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- 4-9этажных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1429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степени огнестойкости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L="17963" marR="17963" marT="35926" marB="359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83" name="Group 191"/>
          <p:cNvGraphicFramePr>
            <a:graphicFrameLocks noGrp="1"/>
          </p:cNvGraphicFramePr>
          <p:nvPr/>
        </p:nvGraphicFramePr>
        <p:xfrm>
          <a:off x="5715000" y="3633107"/>
          <a:ext cx="3428999" cy="1608951"/>
        </p:xfrm>
        <a:graphic>
          <a:graphicData uri="http://schemas.openxmlformats.org/drawingml/2006/table">
            <a:tbl>
              <a:tblPr/>
              <a:tblGrid>
                <a:gridCol w="653143"/>
                <a:gridCol w="1088571"/>
                <a:gridCol w="372936"/>
                <a:gridCol w="410086"/>
                <a:gridCol w="412390"/>
                <a:gridCol w="491873"/>
              </a:tblGrid>
              <a:tr h="296943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</a:tr>
              <a:tr h="340744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ПЧ-75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632721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район, р.п.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,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Восточная 10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Барабаюдинский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632710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район,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с.Бараба-Юдино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Центральная,15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0744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632711 НСО 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 , с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Шипицино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Школьная,14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82" name="Group 190"/>
          <p:cNvGraphicFramePr>
            <a:graphicFrameLocks noGrp="1"/>
          </p:cNvGraphicFramePr>
          <p:nvPr/>
        </p:nvGraphicFramePr>
        <p:xfrm>
          <a:off x="6018893" y="2122714"/>
          <a:ext cx="3125107" cy="1508368"/>
        </p:xfrm>
        <a:graphic>
          <a:graphicData uri="http://schemas.openxmlformats.org/drawingml/2006/table">
            <a:tbl>
              <a:tblPr/>
              <a:tblGrid>
                <a:gridCol w="967241"/>
                <a:gridCol w="1255259"/>
                <a:gridCol w="902607"/>
              </a:tblGrid>
              <a:tr h="618904">
                <a:tc gridSpan="3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Таблица вызовов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524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Ф.И.О. Должность руководителя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626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ПЧ-75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Пивоваров С.И.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8-383-68-91-353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ДПК-3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Барабаюдинский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с,с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Шупик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В.Н.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8-383-68-93-237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344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ДПК-3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Шипицинский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с,с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Иванов И.Г.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8-913—463-22-42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626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ЧС ПРИРОДНОГО ХАРАКТЕРА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1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p:oleObj spid="_x0000_s20482" name="CorelDRAW" r:id="rId4" imgW="810360" imgH="9514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>
            <a:grpSpLocks/>
          </p:cNvGrpSpPr>
          <p:nvPr/>
        </p:nvGrpSpPr>
        <p:grpSpPr bwMode="auto">
          <a:xfrm>
            <a:off x="1" y="1088571"/>
            <a:ext cx="8886908" cy="5769429"/>
            <a:chOff x="228601" y="380996"/>
            <a:chExt cx="9175648" cy="6500720"/>
          </a:xfrm>
        </p:grpSpPr>
        <p:sp>
          <p:nvSpPr>
            <p:cNvPr id="2095" name="Rectangle 65"/>
            <p:cNvSpPr>
              <a:spLocks noChangeArrowheads="1"/>
            </p:cNvSpPr>
            <p:nvPr/>
          </p:nvSpPr>
          <p:spPr bwMode="auto">
            <a:xfrm>
              <a:off x="228601" y="557163"/>
              <a:ext cx="8915417" cy="632455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96" name="Line 4"/>
            <p:cNvSpPr>
              <a:spLocks noChangeShapeType="1"/>
            </p:cNvSpPr>
            <p:nvPr/>
          </p:nvSpPr>
          <p:spPr bwMode="auto">
            <a:xfrm>
              <a:off x="2133605" y="533396"/>
              <a:ext cx="22098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Line 8"/>
            <p:cNvSpPr>
              <a:spLocks noChangeShapeType="1"/>
            </p:cNvSpPr>
            <p:nvPr/>
          </p:nvSpPr>
          <p:spPr bwMode="auto">
            <a:xfrm>
              <a:off x="4343409" y="533396"/>
              <a:ext cx="0" cy="1066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Line 9"/>
            <p:cNvSpPr>
              <a:spLocks noChangeShapeType="1"/>
            </p:cNvSpPr>
            <p:nvPr/>
          </p:nvSpPr>
          <p:spPr bwMode="auto">
            <a:xfrm>
              <a:off x="2139298" y="733629"/>
              <a:ext cx="20570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9" name="Line 10"/>
            <p:cNvSpPr>
              <a:spLocks noChangeShapeType="1"/>
            </p:cNvSpPr>
            <p:nvPr/>
          </p:nvSpPr>
          <p:spPr bwMode="auto">
            <a:xfrm>
              <a:off x="4191008" y="685794"/>
              <a:ext cx="0" cy="914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Line 11"/>
            <p:cNvSpPr>
              <a:spLocks noChangeShapeType="1"/>
            </p:cNvSpPr>
            <p:nvPr/>
          </p:nvSpPr>
          <p:spPr bwMode="auto">
            <a:xfrm flipH="1">
              <a:off x="609602" y="1600188"/>
              <a:ext cx="3581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Line 12"/>
            <p:cNvSpPr>
              <a:spLocks noChangeShapeType="1"/>
            </p:cNvSpPr>
            <p:nvPr/>
          </p:nvSpPr>
          <p:spPr bwMode="auto">
            <a:xfrm>
              <a:off x="4343409" y="1600188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Line 13"/>
            <p:cNvSpPr>
              <a:spLocks noChangeShapeType="1"/>
            </p:cNvSpPr>
            <p:nvPr/>
          </p:nvSpPr>
          <p:spPr bwMode="auto">
            <a:xfrm>
              <a:off x="609602" y="1752587"/>
              <a:ext cx="11430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Line 14"/>
            <p:cNvSpPr>
              <a:spLocks noChangeShapeType="1"/>
            </p:cNvSpPr>
            <p:nvPr/>
          </p:nvSpPr>
          <p:spPr bwMode="auto">
            <a:xfrm>
              <a:off x="17526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Line 16"/>
            <p:cNvSpPr>
              <a:spLocks noChangeShapeType="1"/>
            </p:cNvSpPr>
            <p:nvPr/>
          </p:nvSpPr>
          <p:spPr bwMode="auto">
            <a:xfrm>
              <a:off x="19050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Line 17"/>
            <p:cNvSpPr>
              <a:spLocks noChangeShapeType="1"/>
            </p:cNvSpPr>
            <p:nvPr/>
          </p:nvSpPr>
          <p:spPr bwMode="auto">
            <a:xfrm>
              <a:off x="1970707" y="179026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6" name="Line 18"/>
            <p:cNvSpPr>
              <a:spLocks noChangeShapeType="1"/>
            </p:cNvSpPr>
            <p:nvPr/>
          </p:nvSpPr>
          <p:spPr bwMode="auto">
            <a:xfrm>
              <a:off x="4343409" y="1752587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Line 19"/>
            <p:cNvSpPr>
              <a:spLocks noChangeShapeType="1"/>
            </p:cNvSpPr>
            <p:nvPr/>
          </p:nvSpPr>
          <p:spPr bwMode="auto">
            <a:xfrm>
              <a:off x="4191008" y="1752587"/>
              <a:ext cx="0" cy="533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Line 20"/>
            <p:cNvSpPr>
              <a:spLocks noChangeShapeType="1"/>
            </p:cNvSpPr>
            <p:nvPr/>
          </p:nvSpPr>
          <p:spPr bwMode="auto">
            <a:xfrm>
              <a:off x="4343409" y="1752587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Line 21"/>
            <p:cNvSpPr>
              <a:spLocks noChangeShapeType="1"/>
            </p:cNvSpPr>
            <p:nvPr/>
          </p:nvSpPr>
          <p:spPr bwMode="auto">
            <a:xfrm flipH="1">
              <a:off x="2667006" y="2285982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Line 23"/>
            <p:cNvSpPr>
              <a:spLocks noChangeShapeType="1"/>
            </p:cNvSpPr>
            <p:nvPr/>
          </p:nvSpPr>
          <p:spPr bwMode="auto">
            <a:xfrm>
              <a:off x="2667006" y="2438381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Line 24"/>
            <p:cNvSpPr>
              <a:spLocks noChangeShapeType="1"/>
            </p:cNvSpPr>
            <p:nvPr/>
          </p:nvSpPr>
          <p:spPr bwMode="auto">
            <a:xfrm>
              <a:off x="4191008" y="2438381"/>
              <a:ext cx="0" cy="1219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Line 25"/>
            <p:cNvSpPr>
              <a:spLocks noChangeShapeType="1"/>
            </p:cNvSpPr>
            <p:nvPr/>
          </p:nvSpPr>
          <p:spPr bwMode="auto">
            <a:xfrm>
              <a:off x="4343409" y="3657572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Line 26"/>
            <p:cNvSpPr>
              <a:spLocks noChangeShapeType="1"/>
            </p:cNvSpPr>
            <p:nvPr/>
          </p:nvSpPr>
          <p:spPr bwMode="auto">
            <a:xfrm>
              <a:off x="4387224" y="3845623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Line 27"/>
            <p:cNvSpPr>
              <a:spLocks noChangeShapeType="1"/>
            </p:cNvSpPr>
            <p:nvPr/>
          </p:nvSpPr>
          <p:spPr bwMode="auto">
            <a:xfrm>
              <a:off x="4343409" y="3809970"/>
              <a:ext cx="0" cy="990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Line 28"/>
            <p:cNvSpPr>
              <a:spLocks noChangeShapeType="1"/>
            </p:cNvSpPr>
            <p:nvPr/>
          </p:nvSpPr>
          <p:spPr bwMode="auto">
            <a:xfrm>
              <a:off x="4191008" y="3809970"/>
              <a:ext cx="0" cy="28955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Line 29"/>
            <p:cNvSpPr>
              <a:spLocks noChangeShapeType="1"/>
            </p:cNvSpPr>
            <p:nvPr/>
          </p:nvSpPr>
          <p:spPr bwMode="auto">
            <a:xfrm>
              <a:off x="4343409" y="4800563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Line 30"/>
            <p:cNvSpPr>
              <a:spLocks noChangeShapeType="1"/>
            </p:cNvSpPr>
            <p:nvPr/>
          </p:nvSpPr>
          <p:spPr bwMode="auto">
            <a:xfrm>
              <a:off x="4343409" y="4952962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Line 31"/>
            <p:cNvSpPr>
              <a:spLocks noChangeShapeType="1"/>
            </p:cNvSpPr>
            <p:nvPr/>
          </p:nvSpPr>
          <p:spPr bwMode="auto">
            <a:xfrm>
              <a:off x="4343409" y="4952961"/>
              <a:ext cx="0" cy="1752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Line 32"/>
            <p:cNvSpPr>
              <a:spLocks noChangeShapeType="1"/>
            </p:cNvSpPr>
            <p:nvPr/>
          </p:nvSpPr>
          <p:spPr bwMode="auto">
            <a:xfrm flipH="1">
              <a:off x="228601" y="3657571"/>
              <a:ext cx="3962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Line 33"/>
            <p:cNvSpPr>
              <a:spLocks noChangeShapeType="1"/>
            </p:cNvSpPr>
            <p:nvPr/>
          </p:nvSpPr>
          <p:spPr bwMode="auto">
            <a:xfrm flipH="1">
              <a:off x="1905004" y="380997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Line 34"/>
            <p:cNvSpPr>
              <a:spLocks noChangeShapeType="1"/>
            </p:cNvSpPr>
            <p:nvPr/>
          </p:nvSpPr>
          <p:spPr bwMode="auto">
            <a:xfrm>
              <a:off x="19050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Line 35"/>
            <p:cNvSpPr>
              <a:spLocks noChangeShapeType="1"/>
            </p:cNvSpPr>
            <p:nvPr/>
          </p:nvSpPr>
          <p:spPr bwMode="auto">
            <a:xfrm>
              <a:off x="16764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36"/>
            <p:cNvSpPr>
              <a:spLocks noChangeShapeType="1"/>
            </p:cNvSpPr>
            <p:nvPr/>
          </p:nvSpPr>
          <p:spPr bwMode="auto">
            <a:xfrm flipH="1">
              <a:off x="762002" y="3809970"/>
              <a:ext cx="914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37"/>
            <p:cNvSpPr>
              <a:spLocks noChangeShapeType="1"/>
            </p:cNvSpPr>
            <p:nvPr/>
          </p:nvSpPr>
          <p:spPr bwMode="auto">
            <a:xfrm>
              <a:off x="7620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38"/>
            <p:cNvSpPr>
              <a:spLocks noChangeShapeType="1"/>
            </p:cNvSpPr>
            <p:nvPr/>
          </p:nvSpPr>
          <p:spPr bwMode="auto">
            <a:xfrm>
              <a:off x="6096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39"/>
            <p:cNvSpPr>
              <a:spLocks noChangeShapeType="1"/>
            </p:cNvSpPr>
            <p:nvPr/>
          </p:nvSpPr>
          <p:spPr bwMode="auto">
            <a:xfrm flipH="1">
              <a:off x="228601" y="3809970"/>
              <a:ext cx="3810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Text Box 41"/>
            <p:cNvSpPr txBox="1">
              <a:spLocks noChangeArrowheads="1"/>
            </p:cNvSpPr>
            <p:nvPr/>
          </p:nvSpPr>
          <p:spPr bwMode="auto">
            <a:xfrm>
              <a:off x="2364086" y="557154"/>
              <a:ext cx="94538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>
                  <a:latin typeface="Verdana" pitchFamily="34" charset="0"/>
                </a:rPr>
                <a:t>Ул.Молодёжная</a:t>
              </a:r>
            </a:p>
          </p:txBody>
        </p:sp>
        <p:sp>
          <p:nvSpPr>
            <p:cNvPr id="2128" name="Text Box 42"/>
            <p:cNvSpPr txBox="1">
              <a:spLocks noChangeArrowheads="1"/>
            </p:cNvSpPr>
            <p:nvPr/>
          </p:nvSpPr>
          <p:spPr bwMode="auto">
            <a:xfrm>
              <a:off x="826772" y="1537971"/>
              <a:ext cx="834495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в  Чистоозёрное</a:t>
              </a:r>
            </a:p>
          </p:txBody>
        </p:sp>
        <p:sp>
          <p:nvSpPr>
            <p:cNvPr id="2129" name="Line 43"/>
            <p:cNvSpPr>
              <a:spLocks noChangeShapeType="1"/>
            </p:cNvSpPr>
            <p:nvPr/>
          </p:nvSpPr>
          <p:spPr bwMode="auto">
            <a:xfrm flipH="1" flipV="1">
              <a:off x="228601" y="1676387"/>
              <a:ext cx="6096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0" name="Text Box 44"/>
            <p:cNvSpPr txBox="1">
              <a:spLocks noChangeArrowheads="1"/>
            </p:cNvSpPr>
            <p:nvPr/>
          </p:nvSpPr>
          <p:spPr bwMode="auto">
            <a:xfrm>
              <a:off x="2971807" y="2209783"/>
              <a:ext cx="657400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Зелёная</a:t>
              </a:r>
            </a:p>
          </p:txBody>
        </p:sp>
        <p:sp>
          <p:nvSpPr>
            <p:cNvPr id="2131" name="Text Box 45"/>
            <p:cNvSpPr txBox="1">
              <a:spLocks noChangeArrowheads="1"/>
            </p:cNvSpPr>
            <p:nvPr/>
          </p:nvSpPr>
          <p:spPr bwMode="auto">
            <a:xfrm rot="16200000">
              <a:off x="3475053" y="3478094"/>
              <a:ext cx="1523988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Ул. Центральная</a:t>
              </a:r>
            </a:p>
          </p:txBody>
        </p:sp>
        <p:sp>
          <p:nvSpPr>
            <p:cNvPr id="2132" name="Text Box 46"/>
            <p:cNvSpPr txBox="1">
              <a:spLocks noChangeArrowheads="1"/>
            </p:cNvSpPr>
            <p:nvPr/>
          </p:nvSpPr>
          <p:spPr bwMode="auto">
            <a:xfrm>
              <a:off x="4953010" y="3581372"/>
              <a:ext cx="73684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Школьная</a:t>
              </a:r>
            </a:p>
          </p:txBody>
        </p:sp>
        <p:sp>
          <p:nvSpPr>
            <p:cNvPr id="2133" name="Text Box 47"/>
            <p:cNvSpPr txBox="1">
              <a:spLocks noChangeArrowheads="1"/>
            </p:cNvSpPr>
            <p:nvPr/>
          </p:nvSpPr>
          <p:spPr bwMode="auto">
            <a:xfrm>
              <a:off x="4648210" y="4724364"/>
              <a:ext cx="617678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Южная</a:t>
              </a:r>
            </a:p>
          </p:txBody>
        </p:sp>
        <p:sp>
          <p:nvSpPr>
            <p:cNvPr id="2134" name="Text Box 48"/>
            <p:cNvSpPr txBox="1">
              <a:spLocks noChangeArrowheads="1"/>
            </p:cNvSpPr>
            <p:nvPr/>
          </p:nvSpPr>
          <p:spPr bwMode="auto">
            <a:xfrm rot="16200000">
              <a:off x="320412" y="4443286"/>
              <a:ext cx="670457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Лесная</a:t>
              </a:r>
            </a:p>
          </p:txBody>
        </p:sp>
        <p:sp>
          <p:nvSpPr>
            <p:cNvPr id="2135" name="Text Box 49"/>
            <p:cNvSpPr txBox="1">
              <a:spLocks noChangeArrowheads="1"/>
            </p:cNvSpPr>
            <p:nvPr/>
          </p:nvSpPr>
          <p:spPr bwMode="auto">
            <a:xfrm rot="16200000">
              <a:off x="1454382" y="4385344"/>
              <a:ext cx="688519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Ул.Степная</a:t>
              </a:r>
            </a:p>
          </p:txBody>
        </p:sp>
        <p:sp>
          <p:nvSpPr>
            <p:cNvPr id="2136" name="Rectangle 60"/>
            <p:cNvSpPr>
              <a:spLocks noChangeArrowheads="1"/>
            </p:cNvSpPr>
            <p:nvPr/>
          </p:nvSpPr>
          <p:spPr bwMode="auto">
            <a:xfrm>
              <a:off x="39624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61"/>
            <p:cNvSpPr>
              <a:spLocks noChangeArrowheads="1"/>
            </p:cNvSpPr>
            <p:nvPr/>
          </p:nvSpPr>
          <p:spPr bwMode="auto">
            <a:xfrm>
              <a:off x="38862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62"/>
            <p:cNvSpPr>
              <a:spLocks noChangeArrowheads="1"/>
            </p:cNvSpPr>
            <p:nvPr/>
          </p:nvSpPr>
          <p:spPr bwMode="auto">
            <a:xfrm>
              <a:off x="36576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63"/>
            <p:cNvSpPr>
              <a:spLocks noChangeArrowheads="1"/>
            </p:cNvSpPr>
            <p:nvPr/>
          </p:nvSpPr>
          <p:spPr bwMode="auto">
            <a:xfrm>
              <a:off x="34290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64"/>
            <p:cNvSpPr>
              <a:spLocks noChangeArrowheads="1"/>
            </p:cNvSpPr>
            <p:nvPr/>
          </p:nvSpPr>
          <p:spPr bwMode="auto">
            <a:xfrm>
              <a:off x="33528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65"/>
            <p:cNvSpPr>
              <a:spLocks noChangeArrowheads="1"/>
            </p:cNvSpPr>
            <p:nvPr/>
          </p:nvSpPr>
          <p:spPr bwMode="auto">
            <a:xfrm>
              <a:off x="3124206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66"/>
            <p:cNvSpPr>
              <a:spLocks noChangeArrowheads="1"/>
            </p:cNvSpPr>
            <p:nvPr/>
          </p:nvSpPr>
          <p:spPr bwMode="auto">
            <a:xfrm>
              <a:off x="3048007" y="38099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67"/>
            <p:cNvSpPr>
              <a:spLocks noChangeArrowheads="1"/>
            </p:cNvSpPr>
            <p:nvPr/>
          </p:nvSpPr>
          <p:spPr bwMode="auto">
            <a:xfrm>
              <a:off x="38100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68"/>
            <p:cNvSpPr>
              <a:spLocks noChangeArrowheads="1"/>
            </p:cNvSpPr>
            <p:nvPr/>
          </p:nvSpPr>
          <p:spPr bwMode="auto">
            <a:xfrm>
              <a:off x="37338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69"/>
            <p:cNvSpPr>
              <a:spLocks noChangeArrowheads="1"/>
            </p:cNvSpPr>
            <p:nvPr/>
          </p:nvSpPr>
          <p:spPr bwMode="auto">
            <a:xfrm>
              <a:off x="3429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70"/>
            <p:cNvSpPr>
              <a:spLocks noChangeArrowheads="1"/>
            </p:cNvSpPr>
            <p:nvPr/>
          </p:nvSpPr>
          <p:spPr bwMode="auto">
            <a:xfrm>
              <a:off x="33528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71"/>
            <p:cNvSpPr>
              <a:spLocks noChangeArrowheads="1"/>
            </p:cNvSpPr>
            <p:nvPr/>
          </p:nvSpPr>
          <p:spPr bwMode="auto">
            <a:xfrm>
              <a:off x="3124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72"/>
            <p:cNvSpPr>
              <a:spLocks noChangeArrowheads="1"/>
            </p:cNvSpPr>
            <p:nvPr/>
          </p:nvSpPr>
          <p:spPr bwMode="auto">
            <a:xfrm>
              <a:off x="3048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73"/>
            <p:cNvSpPr>
              <a:spLocks noChangeArrowheads="1"/>
            </p:cNvSpPr>
            <p:nvPr/>
          </p:nvSpPr>
          <p:spPr bwMode="auto">
            <a:xfrm>
              <a:off x="2743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74"/>
            <p:cNvSpPr>
              <a:spLocks noChangeArrowheads="1"/>
            </p:cNvSpPr>
            <p:nvPr/>
          </p:nvSpPr>
          <p:spPr bwMode="auto">
            <a:xfrm>
              <a:off x="26670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75"/>
            <p:cNvSpPr>
              <a:spLocks noChangeArrowheads="1"/>
            </p:cNvSpPr>
            <p:nvPr/>
          </p:nvSpPr>
          <p:spPr bwMode="auto">
            <a:xfrm>
              <a:off x="4495810" y="13715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76"/>
            <p:cNvSpPr>
              <a:spLocks noChangeArrowheads="1"/>
            </p:cNvSpPr>
            <p:nvPr/>
          </p:nvSpPr>
          <p:spPr bwMode="auto">
            <a:xfrm>
              <a:off x="4495810" y="14477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77"/>
            <p:cNvSpPr>
              <a:spLocks noChangeArrowheads="1"/>
            </p:cNvSpPr>
            <p:nvPr/>
          </p:nvSpPr>
          <p:spPr bwMode="auto">
            <a:xfrm>
              <a:off x="4495810" y="11429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78"/>
            <p:cNvSpPr>
              <a:spLocks noChangeArrowheads="1"/>
            </p:cNvSpPr>
            <p:nvPr/>
          </p:nvSpPr>
          <p:spPr bwMode="auto">
            <a:xfrm>
              <a:off x="4495810" y="12191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79"/>
            <p:cNvSpPr>
              <a:spLocks noChangeArrowheads="1"/>
            </p:cNvSpPr>
            <p:nvPr/>
          </p:nvSpPr>
          <p:spPr bwMode="auto">
            <a:xfrm>
              <a:off x="4495810" y="91439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81"/>
            <p:cNvSpPr>
              <a:spLocks noChangeArrowheads="1"/>
            </p:cNvSpPr>
            <p:nvPr/>
          </p:nvSpPr>
          <p:spPr bwMode="auto">
            <a:xfrm>
              <a:off x="4495810" y="99059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" name="Rectangle 82"/>
            <p:cNvSpPr>
              <a:spLocks noChangeArrowheads="1"/>
            </p:cNvSpPr>
            <p:nvPr/>
          </p:nvSpPr>
          <p:spPr bwMode="auto">
            <a:xfrm>
              <a:off x="4495810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83"/>
            <p:cNvSpPr>
              <a:spLocks noChangeArrowheads="1"/>
            </p:cNvSpPr>
            <p:nvPr/>
          </p:nvSpPr>
          <p:spPr bwMode="auto">
            <a:xfrm>
              <a:off x="4495810" y="6857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84"/>
            <p:cNvSpPr>
              <a:spLocks noChangeArrowheads="1"/>
            </p:cNvSpPr>
            <p:nvPr/>
          </p:nvSpPr>
          <p:spPr bwMode="auto">
            <a:xfrm>
              <a:off x="2667006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85"/>
            <p:cNvSpPr>
              <a:spLocks noChangeArrowheads="1"/>
            </p:cNvSpPr>
            <p:nvPr/>
          </p:nvSpPr>
          <p:spPr bwMode="auto">
            <a:xfrm rot="5400000">
              <a:off x="2874357" y="1981585"/>
              <a:ext cx="398102" cy="1458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86"/>
            <p:cNvSpPr>
              <a:spLocks noChangeArrowheads="1"/>
            </p:cNvSpPr>
            <p:nvPr/>
          </p:nvSpPr>
          <p:spPr bwMode="auto">
            <a:xfrm>
              <a:off x="3581408" y="2057384"/>
              <a:ext cx="381001" cy="152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88"/>
            <p:cNvSpPr>
              <a:spLocks noChangeArrowheads="1"/>
            </p:cNvSpPr>
            <p:nvPr/>
          </p:nvSpPr>
          <p:spPr bwMode="auto">
            <a:xfrm>
              <a:off x="1219203" y="2819377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89"/>
            <p:cNvSpPr>
              <a:spLocks noChangeArrowheads="1"/>
            </p:cNvSpPr>
            <p:nvPr/>
          </p:nvSpPr>
          <p:spPr bwMode="auto">
            <a:xfrm>
              <a:off x="1219203" y="2362181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91"/>
            <p:cNvSpPr>
              <a:spLocks noChangeArrowheads="1"/>
            </p:cNvSpPr>
            <p:nvPr/>
          </p:nvSpPr>
          <p:spPr bwMode="auto">
            <a:xfrm>
              <a:off x="685802" y="2133583"/>
              <a:ext cx="228601" cy="533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92"/>
            <p:cNvSpPr>
              <a:spLocks noChangeArrowheads="1"/>
            </p:cNvSpPr>
            <p:nvPr/>
          </p:nvSpPr>
          <p:spPr bwMode="auto">
            <a:xfrm>
              <a:off x="28194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93"/>
            <p:cNvSpPr>
              <a:spLocks noChangeArrowheads="1"/>
            </p:cNvSpPr>
            <p:nvPr/>
          </p:nvSpPr>
          <p:spPr bwMode="auto">
            <a:xfrm>
              <a:off x="28956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94"/>
            <p:cNvSpPr>
              <a:spLocks noChangeArrowheads="1"/>
            </p:cNvSpPr>
            <p:nvPr/>
          </p:nvSpPr>
          <p:spPr bwMode="auto">
            <a:xfrm>
              <a:off x="31242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95"/>
            <p:cNvSpPr>
              <a:spLocks noChangeArrowheads="1"/>
            </p:cNvSpPr>
            <p:nvPr/>
          </p:nvSpPr>
          <p:spPr bwMode="auto">
            <a:xfrm>
              <a:off x="33528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96"/>
            <p:cNvSpPr>
              <a:spLocks noChangeArrowheads="1"/>
            </p:cNvSpPr>
            <p:nvPr/>
          </p:nvSpPr>
          <p:spPr bwMode="auto">
            <a:xfrm>
              <a:off x="4038608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97"/>
            <p:cNvSpPr>
              <a:spLocks noChangeArrowheads="1"/>
            </p:cNvSpPr>
            <p:nvPr/>
          </p:nvSpPr>
          <p:spPr bwMode="auto">
            <a:xfrm>
              <a:off x="4038608" y="25145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Text Box 99"/>
            <p:cNvSpPr txBox="1">
              <a:spLocks noChangeArrowheads="1"/>
            </p:cNvSpPr>
            <p:nvPr/>
          </p:nvSpPr>
          <p:spPr bwMode="auto">
            <a:xfrm>
              <a:off x="3352807" y="1828785"/>
              <a:ext cx="634229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Клуб 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172" name="Text Box 102"/>
            <p:cNvSpPr txBox="1">
              <a:spLocks noChangeArrowheads="1"/>
            </p:cNvSpPr>
            <p:nvPr/>
          </p:nvSpPr>
          <p:spPr bwMode="auto">
            <a:xfrm rot="16200000">
              <a:off x="1311576" y="2646249"/>
              <a:ext cx="516932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гаражи</a:t>
              </a:r>
            </a:p>
          </p:txBody>
        </p:sp>
        <p:sp>
          <p:nvSpPr>
            <p:cNvPr id="2173" name="Text Box 103"/>
            <p:cNvSpPr txBox="1">
              <a:spLocks noChangeArrowheads="1"/>
            </p:cNvSpPr>
            <p:nvPr/>
          </p:nvSpPr>
          <p:spPr bwMode="auto">
            <a:xfrm rot="16200000">
              <a:off x="580278" y="2304941"/>
              <a:ext cx="455521" cy="20655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174" name="Text Box 104"/>
            <p:cNvSpPr txBox="1">
              <a:spLocks noChangeArrowheads="1"/>
            </p:cNvSpPr>
            <p:nvPr/>
          </p:nvSpPr>
          <p:spPr bwMode="auto">
            <a:xfrm rot="16200000">
              <a:off x="1046365" y="1870687"/>
              <a:ext cx="620317" cy="3813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ртм</a:t>
              </a:r>
            </a:p>
          </p:txBody>
        </p:sp>
        <p:sp>
          <p:nvSpPr>
            <p:cNvPr id="2175" name="Rectangle 105"/>
            <p:cNvSpPr>
              <a:spLocks noChangeArrowheads="1"/>
            </p:cNvSpPr>
            <p:nvPr/>
          </p:nvSpPr>
          <p:spPr bwMode="auto">
            <a:xfrm>
              <a:off x="4038608" y="27431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06"/>
            <p:cNvSpPr>
              <a:spLocks noChangeArrowheads="1"/>
            </p:cNvSpPr>
            <p:nvPr/>
          </p:nvSpPr>
          <p:spPr bwMode="auto">
            <a:xfrm>
              <a:off x="4038608" y="28955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07"/>
            <p:cNvSpPr>
              <a:spLocks noChangeArrowheads="1"/>
            </p:cNvSpPr>
            <p:nvPr/>
          </p:nvSpPr>
          <p:spPr bwMode="auto">
            <a:xfrm>
              <a:off x="4038608" y="30479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08"/>
            <p:cNvSpPr>
              <a:spLocks noChangeArrowheads="1"/>
            </p:cNvSpPr>
            <p:nvPr/>
          </p:nvSpPr>
          <p:spPr bwMode="auto">
            <a:xfrm>
              <a:off x="4038608" y="32003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09"/>
            <p:cNvSpPr>
              <a:spLocks noChangeArrowheads="1"/>
            </p:cNvSpPr>
            <p:nvPr/>
          </p:nvSpPr>
          <p:spPr bwMode="auto">
            <a:xfrm>
              <a:off x="4572010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10"/>
            <p:cNvSpPr>
              <a:spLocks noChangeArrowheads="1"/>
            </p:cNvSpPr>
            <p:nvPr/>
          </p:nvSpPr>
          <p:spPr bwMode="auto">
            <a:xfrm>
              <a:off x="4572010" y="22097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11"/>
            <p:cNvSpPr>
              <a:spLocks noChangeArrowheads="1"/>
            </p:cNvSpPr>
            <p:nvPr/>
          </p:nvSpPr>
          <p:spPr bwMode="auto">
            <a:xfrm>
              <a:off x="4572010" y="243838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12"/>
            <p:cNvSpPr>
              <a:spLocks noChangeArrowheads="1"/>
            </p:cNvSpPr>
            <p:nvPr/>
          </p:nvSpPr>
          <p:spPr bwMode="auto">
            <a:xfrm>
              <a:off x="4572010" y="251458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13"/>
            <p:cNvSpPr>
              <a:spLocks noChangeArrowheads="1"/>
            </p:cNvSpPr>
            <p:nvPr/>
          </p:nvSpPr>
          <p:spPr bwMode="auto">
            <a:xfrm>
              <a:off x="4572010" y="26669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14"/>
            <p:cNvSpPr>
              <a:spLocks noChangeArrowheads="1"/>
            </p:cNvSpPr>
            <p:nvPr/>
          </p:nvSpPr>
          <p:spPr bwMode="auto">
            <a:xfrm>
              <a:off x="4572010" y="27431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Rectangle 115"/>
            <p:cNvSpPr>
              <a:spLocks noChangeArrowheads="1"/>
            </p:cNvSpPr>
            <p:nvPr/>
          </p:nvSpPr>
          <p:spPr bwMode="auto">
            <a:xfrm>
              <a:off x="4572010" y="28955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6" name="Rectangle 116"/>
            <p:cNvSpPr>
              <a:spLocks noChangeArrowheads="1"/>
            </p:cNvSpPr>
            <p:nvPr/>
          </p:nvSpPr>
          <p:spPr bwMode="auto">
            <a:xfrm>
              <a:off x="4572010" y="29717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7" name="Rectangle 117"/>
            <p:cNvSpPr>
              <a:spLocks noChangeArrowheads="1"/>
            </p:cNvSpPr>
            <p:nvPr/>
          </p:nvSpPr>
          <p:spPr bwMode="auto">
            <a:xfrm>
              <a:off x="4572010" y="31241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8" name="Rectangle 118"/>
            <p:cNvSpPr>
              <a:spLocks noChangeArrowheads="1"/>
            </p:cNvSpPr>
            <p:nvPr/>
          </p:nvSpPr>
          <p:spPr bwMode="auto">
            <a:xfrm>
              <a:off x="4572010" y="32003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Rectangle 120"/>
            <p:cNvSpPr>
              <a:spLocks noChangeArrowheads="1"/>
            </p:cNvSpPr>
            <p:nvPr/>
          </p:nvSpPr>
          <p:spPr bwMode="auto">
            <a:xfrm>
              <a:off x="48006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0" name="Rectangle 121"/>
            <p:cNvSpPr>
              <a:spLocks noChangeArrowheads="1"/>
            </p:cNvSpPr>
            <p:nvPr/>
          </p:nvSpPr>
          <p:spPr bwMode="auto">
            <a:xfrm>
              <a:off x="48768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1" name="Rectangle 122"/>
            <p:cNvSpPr>
              <a:spLocks noChangeArrowheads="1"/>
            </p:cNvSpPr>
            <p:nvPr/>
          </p:nvSpPr>
          <p:spPr bwMode="auto">
            <a:xfrm>
              <a:off x="50292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Rectangle 123"/>
            <p:cNvSpPr>
              <a:spLocks noChangeArrowheads="1"/>
            </p:cNvSpPr>
            <p:nvPr/>
          </p:nvSpPr>
          <p:spPr bwMode="auto">
            <a:xfrm>
              <a:off x="51054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3" name="Rectangle 124"/>
            <p:cNvSpPr>
              <a:spLocks noChangeArrowheads="1"/>
            </p:cNvSpPr>
            <p:nvPr/>
          </p:nvSpPr>
          <p:spPr bwMode="auto">
            <a:xfrm>
              <a:off x="5257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25"/>
            <p:cNvSpPr>
              <a:spLocks noChangeArrowheads="1"/>
            </p:cNvSpPr>
            <p:nvPr/>
          </p:nvSpPr>
          <p:spPr bwMode="auto">
            <a:xfrm>
              <a:off x="5334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26"/>
            <p:cNvSpPr>
              <a:spLocks noChangeArrowheads="1"/>
            </p:cNvSpPr>
            <p:nvPr/>
          </p:nvSpPr>
          <p:spPr bwMode="auto">
            <a:xfrm>
              <a:off x="5486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27"/>
            <p:cNvSpPr>
              <a:spLocks noChangeArrowheads="1"/>
            </p:cNvSpPr>
            <p:nvPr/>
          </p:nvSpPr>
          <p:spPr bwMode="auto">
            <a:xfrm>
              <a:off x="5638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28"/>
            <p:cNvSpPr>
              <a:spLocks noChangeArrowheads="1"/>
            </p:cNvSpPr>
            <p:nvPr/>
          </p:nvSpPr>
          <p:spPr bwMode="auto">
            <a:xfrm>
              <a:off x="5715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29"/>
            <p:cNvSpPr>
              <a:spLocks noChangeArrowheads="1"/>
            </p:cNvSpPr>
            <p:nvPr/>
          </p:nvSpPr>
          <p:spPr bwMode="auto">
            <a:xfrm>
              <a:off x="5867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30"/>
            <p:cNvSpPr>
              <a:spLocks noChangeArrowheads="1"/>
            </p:cNvSpPr>
            <p:nvPr/>
          </p:nvSpPr>
          <p:spPr bwMode="auto">
            <a:xfrm>
              <a:off x="60198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31"/>
            <p:cNvSpPr>
              <a:spLocks noChangeArrowheads="1"/>
            </p:cNvSpPr>
            <p:nvPr/>
          </p:nvSpPr>
          <p:spPr bwMode="auto">
            <a:xfrm>
              <a:off x="61722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32"/>
            <p:cNvSpPr>
              <a:spLocks noChangeArrowheads="1"/>
            </p:cNvSpPr>
            <p:nvPr/>
          </p:nvSpPr>
          <p:spPr bwMode="auto">
            <a:xfrm>
              <a:off x="6248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33"/>
            <p:cNvSpPr>
              <a:spLocks noChangeArrowheads="1"/>
            </p:cNvSpPr>
            <p:nvPr/>
          </p:nvSpPr>
          <p:spPr bwMode="auto">
            <a:xfrm>
              <a:off x="64008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34"/>
            <p:cNvSpPr>
              <a:spLocks noChangeArrowheads="1"/>
            </p:cNvSpPr>
            <p:nvPr/>
          </p:nvSpPr>
          <p:spPr bwMode="auto">
            <a:xfrm>
              <a:off x="64770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35"/>
            <p:cNvSpPr>
              <a:spLocks noChangeArrowheads="1"/>
            </p:cNvSpPr>
            <p:nvPr/>
          </p:nvSpPr>
          <p:spPr bwMode="auto">
            <a:xfrm>
              <a:off x="6629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36"/>
            <p:cNvSpPr>
              <a:spLocks noChangeArrowheads="1"/>
            </p:cNvSpPr>
            <p:nvPr/>
          </p:nvSpPr>
          <p:spPr bwMode="auto">
            <a:xfrm>
              <a:off x="6781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37"/>
            <p:cNvSpPr>
              <a:spLocks noChangeArrowheads="1"/>
            </p:cNvSpPr>
            <p:nvPr/>
          </p:nvSpPr>
          <p:spPr bwMode="auto">
            <a:xfrm>
              <a:off x="68580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38"/>
            <p:cNvSpPr>
              <a:spLocks noChangeArrowheads="1"/>
            </p:cNvSpPr>
            <p:nvPr/>
          </p:nvSpPr>
          <p:spPr bwMode="auto">
            <a:xfrm>
              <a:off x="70104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8" name="Rectangle 139"/>
            <p:cNvSpPr>
              <a:spLocks noChangeArrowheads="1"/>
            </p:cNvSpPr>
            <p:nvPr/>
          </p:nvSpPr>
          <p:spPr bwMode="auto">
            <a:xfrm>
              <a:off x="7162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9" name="Rectangle 140"/>
            <p:cNvSpPr>
              <a:spLocks noChangeArrowheads="1"/>
            </p:cNvSpPr>
            <p:nvPr/>
          </p:nvSpPr>
          <p:spPr bwMode="auto">
            <a:xfrm>
              <a:off x="73152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0" name="Rectangle 141"/>
            <p:cNvSpPr>
              <a:spLocks noChangeArrowheads="1"/>
            </p:cNvSpPr>
            <p:nvPr/>
          </p:nvSpPr>
          <p:spPr bwMode="auto">
            <a:xfrm>
              <a:off x="74676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1" name="Rectangle 142"/>
            <p:cNvSpPr>
              <a:spLocks noChangeArrowheads="1"/>
            </p:cNvSpPr>
            <p:nvPr/>
          </p:nvSpPr>
          <p:spPr bwMode="auto">
            <a:xfrm>
              <a:off x="76200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2" name="Rectangle 143"/>
            <p:cNvSpPr>
              <a:spLocks noChangeArrowheads="1"/>
            </p:cNvSpPr>
            <p:nvPr/>
          </p:nvSpPr>
          <p:spPr bwMode="auto">
            <a:xfrm>
              <a:off x="48006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3" name="Rectangle 146"/>
            <p:cNvSpPr>
              <a:spLocks noChangeArrowheads="1"/>
            </p:cNvSpPr>
            <p:nvPr/>
          </p:nvSpPr>
          <p:spPr bwMode="auto">
            <a:xfrm>
              <a:off x="4495810" y="3886172"/>
              <a:ext cx="76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4" name="Rectangle 147"/>
            <p:cNvSpPr>
              <a:spLocks noChangeArrowheads="1"/>
            </p:cNvSpPr>
            <p:nvPr/>
          </p:nvSpPr>
          <p:spPr bwMode="auto">
            <a:xfrm>
              <a:off x="4419609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48"/>
            <p:cNvSpPr>
              <a:spLocks noChangeArrowheads="1"/>
            </p:cNvSpPr>
            <p:nvPr/>
          </p:nvSpPr>
          <p:spPr bwMode="auto">
            <a:xfrm>
              <a:off x="84582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49"/>
            <p:cNvSpPr>
              <a:spLocks noChangeArrowheads="1"/>
            </p:cNvSpPr>
            <p:nvPr/>
          </p:nvSpPr>
          <p:spPr bwMode="auto">
            <a:xfrm>
              <a:off x="83820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0"/>
            <p:cNvSpPr>
              <a:spLocks noChangeArrowheads="1"/>
            </p:cNvSpPr>
            <p:nvPr/>
          </p:nvSpPr>
          <p:spPr bwMode="auto">
            <a:xfrm>
              <a:off x="8229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1"/>
            <p:cNvSpPr>
              <a:spLocks noChangeArrowheads="1"/>
            </p:cNvSpPr>
            <p:nvPr/>
          </p:nvSpPr>
          <p:spPr bwMode="auto">
            <a:xfrm>
              <a:off x="80772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52"/>
            <p:cNvSpPr>
              <a:spLocks noChangeArrowheads="1"/>
            </p:cNvSpPr>
            <p:nvPr/>
          </p:nvSpPr>
          <p:spPr bwMode="auto">
            <a:xfrm>
              <a:off x="80010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53"/>
            <p:cNvSpPr>
              <a:spLocks noChangeArrowheads="1"/>
            </p:cNvSpPr>
            <p:nvPr/>
          </p:nvSpPr>
          <p:spPr bwMode="auto">
            <a:xfrm>
              <a:off x="7848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54"/>
            <p:cNvSpPr>
              <a:spLocks noChangeArrowheads="1"/>
            </p:cNvSpPr>
            <p:nvPr/>
          </p:nvSpPr>
          <p:spPr bwMode="auto">
            <a:xfrm>
              <a:off x="77724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55"/>
            <p:cNvSpPr>
              <a:spLocks noChangeArrowheads="1"/>
            </p:cNvSpPr>
            <p:nvPr/>
          </p:nvSpPr>
          <p:spPr bwMode="auto">
            <a:xfrm>
              <a:off x="48768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56"/>
            <p:cNvSpPr>
              <a:spLocks noChangeArrowheads="1"/>
            </p:cNvSpPr>
            <p:nvPr/>
          </p:nvSpPr>
          <p:spPr bwMode="auto">
            <a:xfrm>
              <a:off x="76962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57"/>
            <p:cNvSpPr>
              <a:spLocks noChangeArrowheads="1"/>
            </p:cNvSpPr>
            <p:nvPr/>
          </p:nvSpPr>
          <p:spPr bwMode="auto">
            <a:xfrm>
              <a:off x="76200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58"/>
            <p:cNvSpPr>
              <a:spLocks noChangeArrowheads="1"/>
            </p:cNvSpPr>
            <p:nvPr/>
          </p:nvSpPr>
          <p:spPr bwMode="auto">
            <a:xfrm>
              <a:off x="74676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59"/>
            <p:cNvSpPr>
              <a:spLocks noChangeArrowheads="1"/>
            </p:cNvSpPr>
            <p:nvPr/>
          </p:nvSpPr>
          <p:spPr bwMode="auto">
            <a:xfrm>
              <a:off x="7315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0"/>
            <p:cNvSpPr>
              <a:spLocks noChangeArrowheads="1"/>
            </p:cNvSpPr>
            <p:nvPr/>
          </p:nvSpPr>
          <p:spPr bwMode="auto">
            <a:xfrm>
              <a:off x="71628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1"/>
            <p:cNvSpPr>
              <a:spLocks noChangeArrowheads="1"/>
            </p:cNvSpPr>
            <p:nvPr/>
          </p:nvSpPr>
          <p:spPr bwMode="auto">
            <a:xfrm>
              <a:off x="70104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62"/>
            <p:cNvSpPr>
              <a:spLocks noChangeArrowheads="1"/>
            </p:cNvSpPr>
            <p:nvPr/>
          </p:nvSpPr>
          <p:spPr bwMode="auto">
            <a:xfrm>
              <a:off x="6934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63"/>
            <p:cNvSpPr>
              <a:spLocks noChangeArrowheads="1"/>
            </p:cNvSpPr>
            <p:nvPr/>
          </p:nvSpPr>
          <p:spPr bwMode="auto">
            <a:xfrm>
              <a:off x="67056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64"/>
            <p:cNvSpPr>
              <a:spLocks noChangeArrowheads="1"/>
            </p:cNvSpPr>
            <p:nvPr/>
          </p:nvSpPr>
          <p:spPr bwMode="auto">
            <a:xfrm>
              <a:off x="66294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66"/>
            <p:cNvSpPr>
              <a:spLocks noChangeArrowheads="1"/>
            </p:cNvSpPr>
            <p:nvPr/>
          </p:nvSpPr>
          <p:spPr bwMode="auto">
            <a:xfrm>
              <a:off x="4495810" y="4267169"/>
              <a:ext cx="228601" cy="38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67"/>
            <p:cNvSpPr>
              <a:spLocks noChangeArrowheads="1"/>
            </p:cNvSpPr>
            <p:nvPr/>
          </p:nvSpPr>
          <p:spPr bwMode="auto">
            <a:xfrm>
              <a:off x="5181611" y="4038570"/>
              <a:ext cx="533401" cy="30479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Text Box 168"/>
            <p:cNvSpPr txBox="1">
              <a:spLocks noChangeArrowheads="1"/>
            </p:cNvSpPr>
            <p:nvPr/>
          </p:nvSpPr>
          <p:spPr bwMode="auto">
            <a:xfrm>
              <a:off x="5105410" y="3809972"/>
              <a:ext cx="828337" cy="41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школа</a:t>
              </a:r>
            </a:p>
          </p:txBody>
        </p:sp>
        <p:sp>
          <p:nvSpPr>
            <p:cNvPr id="2235" name="Text Box 169"/>
            <p:cNvSpPr txBox="1">
              <a:spLocks noChangeArrowheads="1"/>
            </p:cNvSpPr>
            <p:nvPr/>
          </p:nvSpPr>
          <p:spPr bwMode="auto">
            <a:xfrm rot="16200000">
              <a:off x="4241005" y="4278115"/>
              <a:ext cx="784247" cy="381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КЛУБ</a:t>
              </a:r>
            </a:p>
          </p:txBody>
        </p:sp>
        <p:sp>
          <p:nvSpPr>
            <p:cNvPr id="2236" name="Rectangle 171"/>
            <p:cNvSpPr>
              <a:spLocks noChangeArrowheads="1"/>
            </p:cNvSpPr>
            <p:nvPr/>
          </p:nvSpPr>
          <p:spPr bwMode="auto">
            <a:xfrm>
              <a:off x="4495810" y="624835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2"/>
            <p:cNvSpPr>
              <a:spLocks noChangeArrowheads="1"/>
            </p:cNvSpPr>
            <p:nvPr/>
          </p:nvSpPr>
          <p:spPr bwMode="auto">
            <a:xfrm>
              <a:off x="4495810" y="617215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73"/>
            <p:cNvSpPr>
              <a:spLocks noChangeArrowheads="1"/>
            </p:cNvSpPr>
            <p:nvPr/>
          </p:nvSpPr>
          <p:spPr bwMode="auto">
            <a:xfrm>
              <a:off x="4495810" y="60197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74"/>
            <p:cNvSpPr>
              <a:spLocks noChangeArrowheads="1"/>
            </p:cNvSpPr>
            <p:nvPr/>
          </p:nvSpPr>
          <p:spPr bwMode="auto">
            <a:xfrm>
              <a:off x="4495810" y="59435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75"/>
            <p:cNvSpPr>
              <a:spLocks noChangeArrowheads="1"/>
            </p:cNvSpPr>
            <p:nvPr/>
          </p:nvSpPr>
          <p:spPr bwMode="auto">
            <a:xfrm>
              <a:off x="4495810" y="579115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76"/>
            <p:cNvSpPr>
              <a:spLocks noChangeArrowheads="1"/>
            </p:cNvSpPr>
            <p:nvPr/>
          </p:nvSpPr>
          <p:spPr bwMode="auto">
            <a:xfrm>
              <a:off x="4495810" y="563875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2" name="Rectangle 177"/>
            <p:cNvSpPr>
              <a:spLocks noChangeArrowheads="1"/>
            </p:cNvSpPr>
            <p:nvPr/>
          </p:nvSpPr>
          <p:spPr bwMode="auto">
            <a:xfrm>
              <a:off x="4495810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3" name="Rectangle 178"/>
            <p:cNvSpPr>
              <a:spLocks noChangeArrowheads="1"/>
            </p:cNvSpPr>
            <p:nvPr/>
          </p:nvSpPr>
          <p:spPr bwMode="auto">
            <a:xfrm>
              <a:off x="5638811" y="5105362"/>
              <a:ext cx="76200" cy="76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4" name="Rectangle 179"/>
            <p:cNvSpPr>
              <a:spLocks noChangeArrowheads="1"/>
            </p:cNvSpPr>
            <p:nvPr/>
          </p:nvSpPr>
          <p:spPr bwMode="auto">
            <a:xfrm>
              <a:off x="5181611" y="51053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5" name="Rectangle 180"/>
            <p:cNvSpPr>
              <a:spLocks noChangeArrowheads="1"/>
            </p:cNvSpPr>
            <p:nvPr/>
          </p:nvSpPr>
          <p:spPr bwMode="auto">
            <a:xfrm>
              <a:off x="4495810" y="5105362"/>
              <a:ext cx="228601" cy="3047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6" name="Rectangle 183"/>
            <p:cNvSpPr>
              <a:spLocks noChangeArrowheads="1"/>
            </p:cNvSpPr>
            <p:nvPr/>
          </p:nvSpPr>
          <p:spPr bwMode="auto">
            <a:xfrm>
              <a:off x="792481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6"/>
            <p:cNvSpPr txBox="1">
              <a:spLocks noChangeArrowheads="1"/>
            </p:cNvSpPr>
            <p:nvPr/>
          </p:nvSpPr>
          <p:spPr bwMode="auto">
            <a:xfrm>
              <a:off x="8278829" y="2819379"/>
              <a:ext cx="1089907" cy="416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телятник</a:t>
              </a:r>
            </a:p>
          </p:txBody>
        </p:sp>
        <p:sp>
          <p:nvSpPr>
            <p:cNvPr id="2248" name="Text Box 187"/>
            <p:cNvSpPr txBox="1">
              <a:spLocks noChangeArrowheads="1"/>
            </p:cNvSpPr>
            <p:nvPr/>
          </p:nvSpPr>
          <p:spPr bwMode="auto">
            <a:xfrm>
              <a:off x="8247079" y="4114770"/>
              <a:ext cx="1157170" cy="416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коровник</a:t>
              </a:r>
            </a:p>
          </p:txBody>
        </p:sp>
        <p:sp>
          <p:nvSpPr>
            <p:cNvPr id="2249" name="Text Box 188"/>
            <p:cNvSpPr txBox="1">
              <a:spLocks noChangeArrowheads="1"/>
            </p:cNvSpPr>
            <p:nvPr/>
          </p:nvSpPr>
          <p:spPr bwMode="auto">
            <a:xfrm rot="16200000">
              <a:off x="4451202" y="5277517"/>
              <a:ext cx="668651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Баня(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250" name="Rectangle 189"/>
            <p:cNvSpPr>
              <a:spLocks noChangeArrowheads="1"/>
            </p:cNvSpPr>
            <p:nvPr/>
          </p:nvSpPr>
          <p:spPr bwMode="auto">
            <a:xfrm>
              <a:off x="3124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Rectangle 190"/>
            <p:cNvSpPr>
              <a:spLocks noChangeArrowheads="1"/>
            </p:cNvSpPr>
            <p:nvPr/>
          </p:nvSpPr>
          <p:spPr bwMode="auto">
            <a:xfrm>
              <a:off x="32004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2" name="Rectangle 191"/>
            <p:cNvSpPr>
              <a:spLocks noChangeArrowheads="1"/>
            </p:cNvSpPr>
            <p:nvPr/>
          </p:nvSpPr>
          <p:spPr bwMode="auto">
            <a:xfrm>
              <a:off x="3352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2"/>
            <p:cNvSpPr>
              <a:spLocks noChangeArrowheads="1"/>
            </p:cNvSpPr>
            <p:nvPr/>
          </p:nvSpPr>
          <p:spPr bwMode="auto">
            <a:xfrm>
              <a:off x="35052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" name="Rectangle 193"/>
            <p:cNvSpPr>
              <a:spLocks noChangeArrowheads="1"/>
            </p:cNvSpPr>
            <p:nvPr/>
          </p:nvSpPr>
          <p:spPr bwMode="auto">
            <a:xfrm>
              <a:off x="3581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" name="Rectangle 194"/>
            <p:cNvSpPr>
              <a:spLocks noChangeArrowheads="1"/>
            </p:cNvSpPr>
            <p:nvPr/>
          </p:nvSpPr>
          <p:spPr bwMode="auto">
            <a:xfrm>
              <a:off x="38100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" name="Rectangle 195"/>
            <p:cNvSpPr>
              <a:spLocks noChangeArrowheads="1"/>
            </p:cNvSpPr>
            <p:nvPr/>
          </p:nvSpPr>
          <p:spPr bwMode="auto">
            <a:xfrm>
              <a:off x="38862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" name="Rectangle 196"/>
            <p:cNvSpPr>
              <a:spLocks noChangeArrowheads="1"/>
            </p:cNvSpPr>
            <p:nvPr/>
          </p:nvSpPr>
          <p:spPr bwMode="auto">
            <a:xfrm>
              <a:off x="3962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" name="Rectangle 199"/>
            <p:cNvSpPr>
              <a:spLocks noChangeArrowheads="1"/>
            </p:cNvSpPr>
            <p:nvPr/>
          </p:nvSpPr>
          <p:spPr bwMode="auto">
            <a:xfrm>
              <a:off x="4495809" y="647695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" name="Rectangle 200"/>
            <p:cNvSpPr>
              <a:spLocks noChangeArrowheads="1"/>
            </p:cNvSpPr>
            <p:nvPr/>
          </p:nvSpPr>
          <p:spPr bwMode="auto">
            <a:xfrm>
              <a:off x="4495809" y="640075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0" name="Rectangle 203"/>
            <p:cNvSpPr>
              <a:spLocks noChangeArrowheads="1"/>
            </p:cNvSpPr>
            <p:nvPr/>
          </p:nvSpPr>
          <p:spPr bwMode="auto">
            <a:xfrm>
              <a:off x="1981205" y="411477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" name="Rectangle 204"/>
            <p:cNvSpPr>
              <a:spLocks noChangeArrowheads="1"/>
            </p:cNvSpPr>
            <p:nvPr/>
          </p:nvSpPr>
          <p:spPr bwMode="auto">
            <a:xfrm>
              <a:off x="1981205" y="419096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" name="Rectangle 205"/>
            <p:cNvSpPr>
              <a:spLocks noChangeArrowheads="1"/>
            </p:cNvSpPr>
            <p:nvPr/>
          </p:nvSpPr>
          <p:spPr bwMode="auto">
            <a:xfrm>
              <a:off x="19812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3" name="Rectangle 206"/>
            <p:cNvSpPr>
              <a:spLocks noChangeArrowheads="1"/>
            </p:cNvSpPr>
            <p:nvPr/>
          </p:nvSpPr>
          <p:spPr bwMode="auto">
            <a:xfrm>
              <a:off x="20574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4" name="Rectangle 207"/>
            <p:cNvSpPr>
              <a:spLocks noChangeArrowheads="1"/>
            </p:cNvSpPr>
            <p:nvPr/>
          </p:nvSpPr>
          <p:spPr bwMode="auto">
            <a:xfrm>
              <a:off x="22098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5" name="Rectangle 208"/>
            <p:cNvSpPr>
              <a:spLocks noChangeArrowheads="1"/>
            </p:cNvSpPr>
            <p:nvPr/>
          </p:nvSpPr>
          <p:spPr bwMode="auto">
            <a:xfrm>
              <a:off x="22860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6" name="Rectangle 209"/>
            <p:cNvSpPr>
              <a:spLocks noChangeArrowheads="1"/>
            </p:cNvSpPr>
            <p:nvPr/>
          </p:nvSpPr>
          <p:spPr bwMode="auto">
            <a:xfrm>
              <a:off x="24384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7" name="Rectangle 210"/>
            <p:cNvSpPr>
              <a:spLocks noChangeArrowheads="1"/>
            </p:cNvSpPr>
            <p:nvPr/>
          </p:nvSpPr>
          <p:spPr bwMode="auto">
            <a:xfrm>
              <a:off x="25146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8" name="Rectangle 211"/>
            <p:cNvSpPr>
              <a:spLocks noChangeArrowheads="1"/>
            </p:cNvSpPr>
            <p:nvPr/>
          </p:nvSpPr>
          <p:spPr bwMode="auto">
            <a:xfrm>
              <a:off x="26670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9" name="Rectangle 212"/>
            <p:cNvSpPr>
              <a:spLocks noChangeArrowheads="1"/>
            </p:cNvSpPr>
            <p:nvPr/>
          </p:nvSpPr>
          <p:spPr bwMode="auto">
            <a:xfrm>
              <a:off x="2743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0" name="Rectangle 213"/>
            <p:cNvSpPr>
              <a:spLocks noChangeArrowheads="1"/>
            </p:cNvSpPr>
            <p:nvPr/>
          </p:nvSpPr>
          <p:spPr bwMode="auto">
            <a:xfrm>
              <a:off x="28956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1" name="Rectangle 214"/>
            <p:cNvSpPr>
              <a:spLocks noChangeArrowheads="1"/>
            </p:cNvSpPr>
            <p:nvPr/>
          </p:nvSpPr>
          <p:spPr bwMode="auto">
            <a:xfrm>
              <a:off x="2971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2" name="Rectangle 215"/>
            <p:cNvSpPr>
              <a:spLocks noChangeArrowheads="1"/>
            </p:cNvSpPr>
            <p:nvPr/>
          </p:nvSpPr>
          <p:spPr bwMode="auto">
            <a:xfrm>
              <a:off x="1981205" y="434336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3" name="Rectangle 216"/>
            <p:cNvSpPr>
              <a:spLocks noChangeArrowheads="1"/>
            </p:cNvSpPr>
            <p:nvPr/>
          </p:nvSpPr>
          <p:spPr bwMode="auto">
            <a:xfrm>
              <a:off x="1981205" y="449576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4" name="Rectangle 217"/>
            <p:cNvSpPr>
              <a:spLocks noChangeArrowheads="1"/>
            </p:cNvSpPr>
            <p:nvPr/>
          </p:nvSpPr>
          <p:spPr bwMode="auto">
            <a:xfrm>
              <a:off x="1981205" y="464816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5" name="Rectangle 218"/>
            <p:cNvSpPr>
              <a:spLocks noChangeArrowheads="1"/>
            </p:cNvSpPr>
            <p:nvPr/>
          </p:nvSpPr>
          <p:spPr bwMode="auto">
            <a:xfrm>
              <a:off x="1981205" y="487676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6" name="Rectangle 219"/>
            <p:cNvSpPr>
              <a:spLocks noChangeArrowheads="1"/>
            </p:cNvSpPr>
            <p:nvPr/>
          </p:nvSpPr>
          <p:spPr bwMode="auto">
            <a:xfrm>
              <a:off x="1981205" y="502916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7" name="Rectangle 220"/>
            <p:cNvSpPr>
              <a:spLocks noChangeArrowheads="1"/>
            </p:cNvSpPr>
            <p:nvPr/>
          </p:nvSpPr>
          <p:spPr bwMode="auto">
            <a:xfrm>
              <a:off x="1981205" y="51815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8" name="Rectangle 221"/>
            <p:cNvSpPr>
              <a:spLocks noChangeArrowheads="1"/>
            </p:cNvSpPr>
            <p:nvPr/>
          </p:nvSpPr>
          <p:spPr bwMode="auto">
            <a:xfrm>
              <a:off x="1981205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9" name="Rectangle 222"/>
            <p:cNvSpPr>
              <a:spLocks noChangeArrowheads="1"/>
            </p:cNvSpPr>
            <p:nvPr/>
          </p:nvSpPr>
          <p:spPr bwMode="auto">
            <a:xfrm>
              <a:off x="1981205" y="55625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0" name="Rectangle 223"/>
            <p:cNvSpPr>
              <a:spLocks noChangeArrowheads="1"/>
            </p:cNvSpPr>
            <p:nvPr/>
          </p:nvSpPr>
          <p:spPr bwMode="auto">
            <a:xfrm>
              <a:off x="1447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1" name="Rectangle 224"/>
            <p:cNvSpPr>
              <a:spLocks noChangeArrowheads="1"/>
            </p:cNvSpPr>
            <p:nvPr/>
          </p:nvSpPr>
          <p:spPr bwMode="auto">
            <a:xfrm>
              <a:off x="137160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2" name="Rectangle 225"/>
            <p:cNvSpPr>
              <a:spLocks noChangeArrowheads="1"/>
            </p:cNvSpPr>
            <p:nvPr/>
          </p:nvSpPr>
          <p:spPr bwMode="auto">
            <a:xfrm>
              <a:off x="11430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3" name="Rectangle 226"/>
            <p:cNvSpPr>
              <a:spLocks noChangeArrowheads="1"/>
            </p:cNvSpPr>
            <p:nvPr/>
          </p:nvSpPr>
          <p:spPr bwMode="auto">
            <a:xfrm>
              <a:off x="1066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" name="Rectangle 227"/>
            <p:cNvSpPr>
              <a:spLocks noChangeArrowheads="1"/>
            </p:cNvSpPr>
            <p:nvPr/>
          </p:nvSpPr>
          <p:spPr bwMode="auto">
            <a:xfrm>
              <a:off x="9144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" name="Rectangle 228"/>
            <p:cNvSpPr>
              <a:spLocks noChangeArrowheads="1"/>
            </p:cNvSpPr>
            <p:nvPr/>
          </p:nvSpPr>
          <p:spPr bwMode="auto">
            <a:xfrm>
              <a:off x="838202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" name="Rectangle 229"/>
            <p:cNvSpPr>
              <a:spLocks noChangeArrowheads="1"/>
            </p:cNvSpPr>
            <p:nvPr/>
          </p:nvSpPr>
          <p:spPr bwMode="auto">
            <a:xfrm>
              <a:off x="114300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7" name="Rectangle 230"/>
            <p:cNvSpPr>
              <a:spLocks noChangeArrowheads="1"/>
            </p:cNvSpPr>
            <p:nvPr/>
          </p:nvSpPr>
          <p:spPr bwMode="auto">
            <a:xfrm>
              <a:off x="76200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8" name="Rectangle 233"/>
            <p:cNvSpPr>
              <a:spLocks noChangeArrowheads="1"/>
            </p:cNvSpPr>
            <p:nvPr/>
          </p:nvSpPr>
          <p:spPr bwMode="auto">
            <a:xfrm>
              <a:off x="509586" y="437391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9" name="Rectangle 234"/>
            <p:cNvSpPr>
              <a:spLocks noChangeArrowheads="1"/>
            </p:cNvSpPr>
            <p:nvPr/>
          </p:nvSpPr>
          <p:spPr bwMode="auto">
            <a:xfrm>
              <a:off x="457202" y="396237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0" name="Rectangle 235"/>
            <p:cNvSpPr>
              <a:spLocks noChangeArrowheads="1"/>
            </p:cNvSpPr>
            <p:nvPr/>
          </p:nvSpPr>
          <p:spPr bwMode="auto">
            <a:xfrm>
              <a:off x="457202" y="40385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1" name="Rectangle 236"/>
            <p:cNvSpPr>
              <a:spLocks noChangeArrowheads="1"/>
            </p:cNvSpPr>
            <p:nvPr/>
          </p:nvSpPr>
          <p:spPr bwMode="auto">
            <a:xfrm>
              <a:off x="838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2" name="Rectangle 240"/>
            <p:cNvSpPr>
              <a:spLocks noChangeArrowheads="1"/>
            </p:cNvSpPr>
            <p:nvPr/>
          </p:nvSpPr>
          <p:spPr bwMode="auto">
            <a:xfrm>
              <a:off x="1219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" name="Rectangle 241"/>
            <p:cNvSpPr>
              <a:spLocks noChangeArrowheads="1"/>
            </p:cNvSpPr>
            <p:nvPr/>
          </p:nvSpPr>
          <p:spPr bwMode="auto">
            <a:xfrm>
              <a:off x="13716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" name="Rectangle 242"/>
            <p:cNvSpPr>
              <a:spLocks noChangeArrowheads="1"/>
            </p:cNvSpPr>
            <p:nvPr/>
          </p:nvSpPr>
          <p:spPr bwMode="auto">
            <a:xfrm>
              <a:off x="1447802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" name="Rectangle 243"/>
            <p:cNvSpPr>
              <a:spLocks noChangeArrowheads="1"/>
            </p:cNvSpPr>
            <p:nvPr/>
          </p:nvSpPr>
          <p:spPr bwMode="auto">
            <a:xfrm>
              <a:off x="2590805" y="3352776"/>
              <a:ext cx="381001" cy="228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6" name="Rectangle 244"/>
            <p:cNvSpPr>
              <a:spLocks noChangeArrowheads="1"/>
            </p:cNvSpPr>
            <p:nvPr/>
          </p:nvSpPr>
          <p:spPr bwMode="auto">
            <a:xfrm>
              <a:off x="3200405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7" name="Rectangle 245"/>
            <p:cNvSpPr>
              <a:spLocks noChangeArrowheads="1"/>
            </p:cNvSpPr>
            <p:nvPr/>
          </p:nvSpPr>
          <p:spPr bwMode="auto">
            <a:xfrm>
              <a:off x="32766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8" name="Rectangle 246"/>
            <p:cNvSpPr>
              <a:spLocks noChangeArrowheads="1"/>
            </p:cNvSpPr>
            <p:nvPr/>
          </p:nvSpPr>
          <p:spPr bwMode="auto">
            <a:xfrm>
              <a:off x="34290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9" name="Rectangle 247"/>
            <p:cNvSpPr>
              <a:spLocks noChangeArrowheads="1"/>
            </p:cNvSpPr>
            <p:nvPr/>
          </p:nvSpPr>
          <p:spPr bwMode="auto">
            <a:xfrm>
              <a:off x="35052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0" name="Rectangle 248"/>
            <p:cNvSpPr>
              <a:spLocks noChangeArrowheads="1"/>
            </p:cNvSpPr>
            <p:nvPr/>
          </p:nvSpPr>
          <p:spPr bwMode="auto">
            <a:xfrm>
              <a:off x="3810007" y="3352776"/>
              <a:ext cx="304801" cy="2285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1" name="Text Box 249"/>
            <p:cNvSpPr txBox="1">
              <a:spLocks noChangeArrowheads="1"/>
            </p:cNvSpPr>
            <p:nvPr/>
          </p:nvSpPr>
          <p:spPr bwMode="auto">
            <a:xfrm>
              <a:off x="3749047" y="3358369"/>
              <a:ext cx="42734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302" name="Text Box 250"/>
            <p:cNvSpPr txBox="1">
              <a:spLocks noChangeArrowheads="1"/>
            </p:cNvSpPr>
            <p:nvPr/>
          </p:nvSpPr>
          <p:spPr bwMode="auto">
            <a:xfrm>
              <a:off x="2362204" y="3124178"/>
              <a:ext cx="558095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Столовая</a:t>
              </a:r>
            </a:p>
          </p:txBody>
        </p:sp>
        <p:pic>
          <p:nvPicPr>
            <p:cNvPr id="2303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6890" y="5078543"/>
              <a:ext cx="342901" cy="44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4" name="Rectangle 147"/>
            <p:cNvSpPr>
              <a:spLocks noChangeArrowheads="1"/>
            </p:cNvSpPr>
            <p:nvPr/>
          </p:nvSpPr>
          <p:spPr bwMode="auto">
            <a:xfrm>
              <a:off x="4495800" y="388620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Риски возникновения природных пожаров </a:t>
            </a:r>
          </a:p>
          <a:p>
            <a:pPr algn="ctr" defTabSz="1276350">
              <a:lnSpc>
                <a:spcPct val="90000"/>
              </a:lnSpc>
            </a:pPr>
            <a:r>
              <a:rPr lang="ru-RU" dirty="0" smtClean="0"/>
              <a:t>на территории села </a:t>
            </a:r>
            <a:r>
              <a:rPr lang="ru-RU" dirty="0" err="1" smtClean="0"/>
              <a:t>Барабо-Юдино</a:t>
            </a:r>
            <a:r>
              <a:rPr lang="ru-RU" dirty="0" smtClean="0"/>
              <a:t> Чистоозерного  района</a:t>
            </a:r>
            <a:r>
              <a:rPr lang="ru-RU" dirty="0" smtClean="0">
                <a:cs typeface="Times New Roman" pitchFamily="18" charset="0"/>
              </a:rPr>
              <a:t> </a:t>
            </a:r>
            <a:endParaRPr lang="ru-RU" sz="1400" dirty="0">
              <a:cs typeface="Times New Roman" pitchFamily="18" charset="0"/>
            </a:endParaRPr>
          </a:p>
        </p:txBody>
      </p:sp>
      <p:grpSp>
        <p:nvGrpSpPr>
          <p:cNvPr id="12" name="Group 253"/>
          <p:cNvGrpSpPr>
            <a:grpSpLocks/>
          </p:cNvGrpSpPr>
          <p:nvPr/>
        </p:nvGrpSpPr>
        <p:grpSpPr bwMode="auto">
          <a:xfrm>
            <a:off x="5334000" y="4626429"/>
            <a:ext cx="357188" cy="333375"/>
            <a:chOff x="476" y="3248"/>
            <a:chExt cx="408" cy="409"/>
          </a:xfrm>
        </p:grpSpPr>
        <p:sp>
          <p:nvSpPr>
            <p:cNvPr id="2093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4" name="AutoShape 255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3" name="Rectangle 218"/>
          <p:cNvSpPr>
            <a:spLocks noChangeArrowheads="1"/>
          </p:cNvSpPr>
          <p:nvPr/>
        </p:nvSpPr>
        <p:spPr bwMode="auto">
          <a:xfrm>
            <a:off x="1251857" y="4789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4" name="Rectangle 220"/>
          <p:cNvSpPr>
            <a:spLocks noChangeArrowheads="1"/>
          </p:cNvSpPr>
          <p:nvPr/>
        </p:nvSpPr>
        <p:spPr bwMode="auto">
          <a:xfrm>
            <a:off x="1251857" y="5116286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5" name="Rectangle 220"/>
          <p:cNvSpPr>
            <a:spLocks noChangeArrowheads="1"/>
          </p:cNvSpPr>
          <p:nvPr/>
        </p:nvSpPr>
        <p:spPr bwMode="auto">
          <a:xfrm>
            <a:off x="1251857" y="4408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3320143" y="3592286"/>
            <a:ext cx="495527" cy="277813"/>
            <a:chOff x="4860" y="4199"/>
            <a:chExt cx="219" cy="229"/>
          </a:xfrm>
        </p:grpSpPr>
        <p:grpSp>
          <p:nvGrpSpPr>
            <p:cNvPr id="14" name="Group 61"/>
            <p:cNvGrpSpPr>
              <a:grpSpLocks/>
            </p:cNvGrpSpPr>
            <p:nvPr/>
          </p:nvGrpSpPr>
          <p:grpSpPr bwMode="auto">
            <a:xfrm>
              <a:off x="4904" y="4218"/>
              <a:ext cx="140" cy="210"/>
              <a:chOff x="1766" y="5636"/>
              <a:chExt cx="240" cy="318"/>
            </a:xfrm>
          </p:grpSpPr>
          <p:grpSp>
            <p:nvGrpSpPr>
              <p:cNvPr id="15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089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0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2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088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39" tIns="45669" rIns="91339" bIns="45669"/>
              <a:lstStyle/>
              <a:p>
                <a:pPr defTabSz="911569"/>
                <a:endParaRPr lang="ru-RU" sz="25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2086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31" tIns="42669" rIns="85331" bIns="42669">
              <a:spAutoFit/>
            </a:bodyPr>
            <a:lstStyle/>
            <a:p>
              <a:pPr algn="ctr" defTabSz="853746" eaLnBrk="0" hangingPunct="0"/>
              <a:r>
                <a:rPr lang="ru-RU" sz="800" b="1" dirty="0">
                  <a:latin typeface="Times New Roman" pitchFamily="18" charset="0"/>
                  <a:cs typeface="Times New Roman" pitchFamily="18" charset="0"/>
                </a:rPr>
                <a:t>ДПО</a:t>
              </a:r>
            </a:p>
          </p:txBody>
        </p:sp>
      </p:grpSp>
      <p:sp>
        <p:nvSpPr>
          <p:cNvPr id="2057" name="Rectangle 167"/>
          <p:cNvSpPr>
            <a:spLocks noChangeArrowheads="1"/>
          </p:cNvSpPr>
          <p:nvPr/>
        </p:nvSpPr>
        <p:spPr bwMode="auto">
          <a:xfrm>
            <a:off x="4027715" y="3810000"/>
            <a:ext cx="517071" cy="282349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6" name="Группа 275"/>
          <p:cNvGrpSpPr>
            <a:grpSpLocks/>
          </p:cNvGrpSpPr>
          <p:nvPr/>
        </p:nvGrpSpPr>
        <p:grpSpPr bwMode="auto">
          <a:xfrm>
            <a:off x="3646715" y="5442858"/>
            <a:ext cx="89581" cy="1001259"/>
            <a:chOff x="6041756" y="8216902"/>
            <a:chExt cx="103323" cy="1186544"/>
          </a:xfrm>
          <a:solidFill>
            <a:srgbClr val="996600"/>
          </a:solidFill>
        </p:grpSpPr>
        <p:sp>
          <p:nvSpPr>
            <p:cNvPr id="2065" name="Rectangle 171"/>
            <p:cNvSpPr>
              <a:spLocks noChangeArrowheads="1"/>
            </p:cNvSpPr>
            <p:nvPr/>
          </p:nvSpPr>
          <p:spPr bwMode="auto">
            <a:xfrm>
              <a:off x="6041757" y="900793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6" name="Rectangle 172"/>
            <p:cNvSpPr>
              <a:spLocks noChangeArrowheads="1"/>
            </p:cNvSpPr>
            <p:nvPr/>
          </p:nvSpPr>
          <p:spPr bwMode="auto">
            <a:xfrm>
              <a:off x="6041757" y="8909054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7" name="Rectangle 173"/>
            <p:cNvSpPr>
              <a:spLocks noChangeArrowheads="1"/>
            </p:cNvSpPr>
            <p:nvPr/>
          </p:nvSpPr>
          <p:spPr bwMode="auto">
            <a:xfrm>
              <a:off x="6041757" y="8711296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8" name="Rectangle 174"/>
            <p:cNvSpPr>
              <a:spLocks noChangeArrowheads="1"/>
            </p:cNvSpPr>
            <p:nvPr/>
          </p:nvSpPr>
          <p:spPr bwMode="auto">
            <a:xfrm>
              <a:off x="6041757" y="8612417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9" name="Rectangle 175"/>
            <p:cNvSpPr>
              <a:spLocks noChangeArrowheads="1"/>
            </p:cNvSpPr>
            <p:nvPr/>
          </p:nvSpPr>
          <p:spPr bwMode="auto">
            <a:xfrm>
              <a:off x="6041757" y="8414660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0" name="Rectangle 176"/>
            <p:cNvSpPr>
              <a:spLocks noChangeArrowheads="1"/>
            </p:cNvSpPr>
            <p:nvPr/>
          </p:nvSpPr>
          <p:spPr bwMode="auto">
            <a:xfrm>
              <a:off x="6041757" y="821690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1" name="Rectangle 199"/>
            <p:cNvSpPr>
              <a:spLocks noChangeArrowheads="1"/>
            </p:cNvSpPr>
            <p:nvPr/>
          </p:nvSpPr>
          <p:spPr bwMode="auto">
            <a:xfrm>
              <a:off x="6041756" y="9304567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2" name="Rectangle 200"/>
            <p:cNvSpPr>
              <a:spLocks noChangeArrowheads="1"/>
            </p:cNvSpPr>
            <p:nvPr/>
          </p:nvSpPr>
          <p:spPr bwMode="auto">
            <a:xfrm>
              <a:off x="6041756" y="9205689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4191000" y="130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3320143" y="1524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2177143" y="1578429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2667000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483429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7</a:t>
            </a:r>
          </a:p>
        </p:txBody>
      </p:sp>
      <p:sp>
        <p:nvSpPr>
          <p:cNvPr id="2064" name="Rectangle 123"/>
          <p:cNvSpPr>
            <a:spLocks noChangeArrowheads="1"/>
          </p:cNvSpPr>
          <p:nvPr/>
        </p:nvSpPr>
        <p:spPr bwMode="auto">
          <a:xfrm>
            <a:off x="3755571" y="2993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3" name="Rectangle 123"/>
          <p:cNvSpPr>
            <a:spLocks noChangeArrowheads="1"/>
          </p:cNvSpPr>
          <p:nvPr/>
        </p:nvSpPr>
        <p:spPr bwMode="auto">
          <a:xfrm>
            <a:off x="2612571" y="2231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4" name="Rectangle 123"/>
          <p:cNvSpPr>
            <a:spLocks noChangeArrowheads="1"/>
          </p:cNvSpPr>
          <p:nvPr/>
        </p:nvSpPr>
        <p:spPr bwMode="auto">
          <a:xfrm>
            <a:off x="4299857" y="2667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9</a:t>
            </a:r>
          </a:p>
        </p:txBody>
      </p:sp>
      <p:sp>
        <p:nvSpPr>
          <p:cNvPr id="5" name="Rectangle 123"/>
          <p:cNvSpPr>
            <a:spLocks noChangeArrowheads="1"/>
          </p:cNvSpPr>
          <p:nvPr/>
        </p:nvSpPr>
        <p:spPr bwMode="auto">
          <a:xfrm>
            <a:off x="4245429" y="6616474"/>
            <a:ext cx="381000" cy="2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37</a:t>
            </a:r>
          </a:p>
        </p:txBody>
      </p:sp>
      <p:sp>
        <p:nvSpPr>
          <p:cNvPr id="6" name="Rectangle 123"/>
          <p:cNvSpPr>
            <a:spLocks noChangeArrowheads="1"/>
          </p:cNvSpPr>
          <p:nvPr/>
        </p:nvSpPr>
        <p:spPr bwMode="auto">
          <a:xfrm>
            <a:off x="3537857" y="6422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7" name="Rectangle 123"/>
          <p:cNvSpPr>
            <a:spLocks noChangeArrowheads="1"/>
          </p:cNvSpPr>
          <p:nvPr/>
        </p:nvSpPr>
        <p:spPr bwMode="auto">
          <a:xfrm>
            <a:off x="3918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24</a:t>
            </a:r>
          </a:p>
        </p:txBody>
      </p:sp>
      <p:sp>
        <p:nvSpPr>
          <p:cNvPr id="8" name="Rectangle 123"/>
          <p:cNvSpPr>
            <a:spLocks noChangeArrowheads="1"/>
          </p:cNvSpPr>
          <p:nvPr/>
        </p:nvSpPr>
        <p:spPr bwMode="auto">
          <a:xfrm>
            <a:off x="272143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9" name="Rectangle 123"/>
          <p:cNvSpPr>
            <a:spLocks noChangeArrowheads="1"/>
          </p:cNvSpPr>
          <p:nvPr/>
        </p:nvSpPr>
        <p:spPr bwMode="auto">
          <a:xfrm>
            <a:off x="0" y="4735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10" name="Rectangle 123"/>
          <p:cNvSpPr>
            <a:spLocks noChangeArrowheads="1"/>
          </p:cNvSpPr>
          <p:nvPr/>
        </p:nvSpPr>
        <p:spPr bwMode="auto">
          <a:xfrm>
            <a:off x="489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3" name="Rectangle 123"/>
          <p:cNvSpPr>
            <a:spLocks noChangeArrowheads="1"/>
          </p:cNvSpPr>
          <p:nvPr/>
        </p:nvSpPr>
        <p:spPr bwMode="auto">
          <a:xfrm>
            <a:off x="0" y="4354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4" name="Rectangle 123"/>
          <p:cNvSpPr>
            <a:spLocks noChangeArrowheads="1"/>
          </p:cNvSpPr>
          <p:nvPr/>
        </p:nvSpPr>
        <p:spPr bwMode="auto">
          <a:xfrm>
            <a:off x="1578429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75" name="Rectangle 123"/>
          <p:cNvSpPr>
            <a:spLocks noChangeArrowheads="1"/>
          </p:cNvSpPr>
          <p:nvPr/>
        </p:nvSpPr>
        <p:spPr bwMode="auto">
          <a:xfrm>
            <a:off x="1251857" y="511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6</a:t>
            </a:r>
          </a:p>
        </p:txBody>
      </p:sp>
      <p:sp>
        <p:nvSpPr>
          <p:cNvPr id="2076" name="Rectangle 123"/>
          <p:cNvSpPr>
            <a:spLocks noChangeArrowheads="1"/>
          </p:cNvSpPr>
          <p:nvPr/>
        </p:nvSpPr>
        <p:spPr bwMode="auto">
          <a:xfrm>
            <a:off x="1306286" y="4463143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7" name="Rectangle 123"/>
          <p:cNvSpPr>
            <a:spLocks noChangeArrowheads="1"/>
          </p:cNvSpPr>
          <p:nvPr/>
        </p:nvSpPr>
        <p:spPr bwMode="auto">
          <a:xfrm>
            <a:off x="1741714" y="5769429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15</a:t>
            </a:r>
          </a:p>
        </p:txBody>
      </p:sp>
      <p:sp>
        <p:nvSpPr>
          <p:cNvPr id="2078" name="Rectangle 123"/>
          <p:cNvSpPr>
            <a:spLocks noChangeArrowheads="1"/>
          </p:cNvSpPr>
          <p:nvPr/>
        </p:nvSpPr>
        <p:spPr bwMode="auto">
          <a:xfrm>
            <a:off x="1796143" y="4517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79" name="Rectangle 123"/>
          <p:cNvSpPr>
            <a:spLocks noChangeArrowheads="1"/>
          </p:cNvSpPr>
          <p:nvPr/>
        </p:nvSpPr>
        <p:spPr bwMode="auto">
          <a:xfrm>
            <a:off x="7837714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53</a:t>
            </a:r>
          </a:p>
        </p:txBody>
      </p:sp>
      <p:sp>
        <p:nvSpPr>
          <p:cNvPr id="2080" name="Rectangle 123"/>
          <p:cNvSpPr>
            <a:spLocks noChangeArrowheads="1"/>
          </p:cNvSpPr>
          <p:nvPr/>
        </p:nvSpPr>
        <p:spPr bwMode="auto">
          <a:xfrm>
            <a:off x="7347857" y="4408714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2081" name="Прямоугольник 266"/>
          <p:cNvSpPr>
            <a:spLocks noChangeArrowheads="1"/>
          </p:cNvSpPr>
          <p:nvPr/>
        </p:nvSpPr>
        <p:spPr bwMode="auto">
          <a:xfrm>
            <a:off x="3864429" y="3701143"/>
            <a:ext cx="1088571" cy="2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1300" dirty="0">
                <a:solidFill>
                  <a:srgbClr val="000000"/>
                </a:solidFill>
              </a:rPr>
              <a:t>   церковь</a:t>
            </a:r>
          </a:p>
        </p:txBody>
      </p:sp>
      <p:cxnSp>
        <p:nvCxnSpPr>
          <p:cNvPr id="2082" name="Прямая соединительная линия 268"/>
          <p:cNvCxnSpPr>
            <a:cxnSpLocks noChangeShapeType="1"/>
          </p:cNvCxnSpPr>
          <p:nvPr/>
        </p:nvCxnSpPr>
        <p:spPr bwMode="auto">
          <a:xfrm rot="5400000">
            <a:off x="2748644" y="2530929"/>
            <a:ext cx="272143" cy="22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3" name="Прямая соединительная линия 270"/>
          <p:cNvCxnSpPr>
            <a:cxnSpLocks noChangeShapeType="1"/>
          </p:cNvCxnSpPr>
          <p:nvPr/>
        </p:nvCxnSpPr>
        <p:spPr bwMode="auto">
          <a:xfrm rot="5400000">
            <a:off x="2803072" y="2530929"/>
            <a:ext cx="272143" cy="22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84" name="TextBox 272"/>
          <p:cNvSpPr txBox="1">
            <a:spLocks noChangeArrowheads="1"/>
          </p:cNvSpPr>
          <p:nvPr/>
        </p:nvSpPr>
        <p:spPr bwMode="auto">
          <a:xfrm>
            <a:off x="2068286" y="2394858"/>
            <a:ext cx="816429" cy="2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600" dirty="0"/>
              <a:t>                      администрация</a:t>
            </a:r>
          </a:p>
        </p:txBody>
      </p:sp>
      <p:sp>
        <p:nvSpPr>
          <p:cNvPr id="265" name="Oval 63"/>
          <p:cNvSpPr>
            <a:spLocks noChangeArrowheads="1"/>
          </p:cNvSpPr>
          <p:nvPr/>
        </p:nvSpPr>
        <p:spPr bwMode="auto">
          <a:xfrm rot="15170112">
            <a:off x="6717357" y="4010812"/>
            <a:ext cx="1281842" cy="2089852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/>
          <a:p>
            <a:pPr algn="ctr" defTabSz="1274763"/>
            <a:endParaRPr lang="ru-RU" sz="3500" b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6" name="Выноска 1 265"/>
          <p:cNvSpPr/>
          <p:nvPr/>
        </p:nvSpPr>
        <p:spPr>
          <a:xfrm>
            <a:off x="5643570" y="2571744"/>
            <a:ext cx="2214578" cy="1428760"/>
          </a:xfrm>
          <a:prstGeom prst="borderCallout1">
            <a:avLst>
              <a:gd name="adj1" fmla="val 146"/>
              <a:gd name="adj2" fmla="val 22906"/>
              <a:gd name="adj3" fmla="val 140779"/>
              <a:gd name="adj4" fmla="val 584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89113"/>
            <a:r>
              <a:rPr lang="ru-RU" sz="800" dirty="0" smtClean="0">
                <a:cs typeface="Times New Roman" pitchFamily="18" charset="0"/>
              </a:rPr>
              <a:t>Зона возможного риска </a:t>
            </a:r>
            <a:r>
              <a:rPr lang="en-US" sz="800" dirty="0" smtClean="0">
                <a:cs typeface="Times New Roman" pitchFamily="18" charset="0"/>
              </a:rPr>
              <a:t> </a:t>
            </a:r>
            <a:r>
              <a:rPr lang="ru-RU" sz="800" dirty="0" smtClean="0">
                <a:cs typeface="Times New Roman" pitchFamily="18" charset="0"/>
              </a:rPr>
              <a:t>воздействия природного пожара</a:t>
            </a:r>
          </a:p>
          <a:p>
            <a:pPr algn="ctr" defTabSz="1789113"/>
            <a:r>
              <a:rPr lang="ru-RU" sz="800" u="sng" dirty="0" smtClean="0">
                <a:cs typeface="Times New Roman" pitchFamily="18" charset="0"/>
              </a:rPr>
              <a:t>В зоне риска находятся:</a:t>
            </a:r>
          </a:p>
          <a:p>
            <a:pPr defTabSz="1789113"/>
            <a:r>
              <a:rPr lang="ru-RU" sz="800" dirty="0" smtClean="0">
                <a:cs typeface="Times New Roman" pitchFamily="18" charset="0"/>
              </a:rPr>
              <a:t>- домов 7;</a:t>
            </a:r>
          </a:p>
          <a:p>
            <a:pPr defTabSz="1789113"/>
            <a:r>
              <a:rPr lang="ru-RU" sz="800" dirty="0" smtClean="0">
                <a:cs typeface="Times New Roman" pitchFamily="18" charset="0"/>
              </a:rPr>
              <a:t>- населения –  12 чел.</a:t>
            </a:r>
          </a:p>
          <a:p>
            <a:pPr defTabSz="1789113"/>
            <a:r>
              <a:rPr lang="ru-RU" sz="800" dirty="0" smtClean="0">
                <a:cs typeface="Times New Roman" pitchFamily="18" charset="0"/>
              </a:rPr>
              <a:t>- соц. значимых объектов – нет</a:t>
            </a:r>
            <a:endParaRPr lang="ru-RU" sz="800" dirty="0">
              <a:cs typeface="Times New Roman" pitchFamily="18" charset="0"/>
            </a:endParaRPr>
          </a:p>
        </p:txBody>
      </p:sp>
      <p:sp>
        <p:nvSpPr>
          <p:cNvPr id="267" name="Полилиния 125"/>
          <p:cNvSpPr>
            <a:spLocks noChangeArrowheads="1"/>
          </p:cNvSpPr>
          <p:nvPr/>
        </p:nvSpPr>
        <p:spPr bwMode="auto">
          <a:xfrm rot="21296796">
            <a:off x="7082603" y="5838303"/>
            <a:ext cx="1189882" cy="285760"/>
          </a:xfrm>
          <a:custGeom>
            <a:avLst/>
            <a:gdLst>
              <a:gd name="T0" fmla="*/ 96732 w 3335048"/>
              <a:gd name="T1" fmla="*/ 609600 h 933450"/>
              <a:gd name="T2" fmla="*/ 115828 w 3335048"/>
              <a:gd name="T3" fmla="*/ 552450 h 933450"/>
              <a:gd name="T4" fmla="*/ 173093 w 3335048"/>
              <a:gd name="T5" fmla="*/ 533400 h 933450"/>
              <a:gd name="T6" fmla="*/ 230358 w 3335048"/>
              <a:gd name="T7" fmla="*/ 495300 h 933450"/>
              <a:gd name="T8" fmla="*/ 344888 w 3335048"/>
              <a:gd name="T9" fmla="*/ 457200 h 933450"/>
              <a:gd name="T10" fmla="*/ 554852 w 3335048"/>
              <a:gd name="T11" fmla="*/ 514350 h 933450"/>
              <a:gd name="T12" fmla="*/ 688478 w 3335048"/>
              <a:gd name="T13" fmla="*/ 571500 h 933450"/>
              <a:gd name="T14" fmla="*/ 993876 w 3335048"/>
              <a:gd name="T15" fmla="*/ 552450 h 933450"/>
              <a:gd name="T16" fmla="*/ 1184767 w 3335048"/>
              <a:gd name="T17" fmla="*/ 495300 h 933450"/>
              <a:gd name="T18" fmla="*/ 1242032 w 3335048"/>
              <a:gd name="T19" fmla="*/ 476250 h 933450"/>
              <a:gd name="T20" fmla="*/ 1471072 w 3335048"/>
              <a:gd name="T21" fmla="*/ 323850 h 933450"/>
              <a:gd name="T22" fmla="*/ 1528334 w 3335048"/>
              <a:gd name="T23" fmla="*/ 285750 h 933450"/>
              <a:gd name="T24" fmla="*/ 1642864 w 3335048"/>
              <a:gd name="T25" fmla="*/ 247650 h 933450"/>
              <a:gd name="T26" fmla="*/ 1757394 w 3335048"/>
              <a:gd name="T27" fmla="*/ 190500 h 933450"/>
              <a:gd name="T28" fmla="*/ 1871924 w 3335048"/>
              <a:gd name="T29" fmla="*/ 133350 h 933450"/>
              <a:gd name="T30" fmla="*/ 2043719 w 3335048"/>
              <a:gd name="T31" fmla="*/ 114300 h 933450"/>
              <a:gd name="T32" fmla="*/ 2120080 w 3335048"/>
              <a:gd name="T33" fmla="*/ 95250 h 933450"/>
              <a:gd name="T34" fmla="*/ 2444574 w 3335048"/>
              <a:gd name="T35" fmla="*/ 57150 h 933450"/>
              <a:gd name="T36" fmla="*/ 2578168 w 3335048"/>
              <a:gd name="T37" fmla="*/ 19050 h 933450"/>
              <a:gd name="T38" fmla="*/ 2635443 w 3335048"/>
              <a:gd name="T39" fmla="*/ 0 h 933450"/>
              <a:gd name="T40" fmla="*/ 3017182 w 3335048"/>
              <a:gd name="T41" fmla="*/ 19050 h 933450"/>
              <a:gd name="T42" fmla="*/ 3074466 w 3335048"/>
              <a:gd name="T43" fmla="*/ 38100 h 933450"/>
              <a:gd name="T44" fmla="*/ 3131709 w 3335048"/>
              <a:gd name="T45" fmla="*/ 76200 h 933450"/>
              <a:gd name="T46" fmla="*/ 3208090 w 3335048"/>
              <a:gd name="T47" fmla="*/ 114300 h 933450"/>
              <a:gd name="T48" fmla="*/ 3322610 w 3335048"/>
              <a:gd name="T49" fmla="*/ 228600 h 933450"/>
              <a:gd name="T50" fmla="*/ 3341676 w 3335048"/>
              <a:gd name="T51" fmla="*/ 285750 h 933450"/>
              <a:gd name="T52" fmla="*/ 3322610 w 3335048"/>
              <a:gd name="T53" fmla="*/ 342900 h 933450"/>
              <a:gd name="T54" fmla="*/ 3227156 w 3335048"/>
              <a:gd name="T55" fmla="*/ 438150 h 933450"/>
              <a:gd name="T56" fmla="*/ 3112636 w 3335048"/>
              <a:gd name="T57" fmla="*/ 476250 h 933450"/>
              <a:gd name="T58" fmla="*/ 2940841 w 3335048"/>
              <a:gd name="T59" fmla="*/ 533400 h 933450"/>
              <a:gd name="T60" fmla="*/ 2883598 w 3335048"/>
              <a:gd name="T61" fmla="*/ 552450 h 933450"/>
              <a:gd name="T62" fmla="*/ 2692686 w 3335048"/>
              <a:gd name="T63" fmla="*/ 628650 h 933450"/>
              <a:gd name="T64" fmla="*/ 2635443 w 3335048"/>
              <a:gd name="T65" fmla="*/ 647700 h 933450"/>
              <a:gd name="T66" fmla="*/ 2463650 w 3335048"/>
              <a:gd name="T67" fmla="*/ 723900 h 933450"/>
              <a:gd name="T68" fmla="*/ 1642864 w 3335048"/>
              <a:gd name="T69" fmla="*/ 742950 h 933450"/>
              <a:gd name="T70" fmla="*/ 1528334 w 3335048"/>
              <a:gd name="T71" fmla="*/ 781050 h 933450"/>
              <a:gd name="T72" fmla="*/ 1413812 w 3335048"/>
              <a:gd name="T73" fmla="*/ 876300 h 933450"/>
              <a:gd name="T74" fmla="*/ 1280201 w 3335048"/>
              <a:gd name="T75" fmla="*/ 914400 h 933450"/>
              <a:gd name="T76" fmla="*/ 1222936 w 3335048"/>
              <a:gd name="T77" fmla="*/ 933450 h 933450"/>
              <a:gd name="T78" fmla="*/ 1051141 w 3335048"/>
              <a:gd name="T79" fmla="*/ 914400 h 933450"/>
              <a:gd name="T80" fmla="*/ 993876 w 3335048"/>
              <a:gd name="T81" fmla="*/ 895350 h 933450"/>
              <a:gd name="T82" fmla="*/ 917515 w 3335048"/>
              <a:gd name="T83" fmla="*/ 876300 h 933450"/>
              <a:gd name="T84" fmla="*/ 650286 w 3335048"/>
              <a:gd name="T85" fmla="*/ 895350 h 933450"/>
              <a:gd name="T86" fmla="*/ 593021 w 3335048"/>
              <a:gd name="T87" fmla="*/ 914400 h 933450"/>
              <a:gd name="T88" fmla="*/ 249454 w 3335048"/>
              <a:gd name="T89" fmla="*/ 895350 h 933450"/>
              <a:gd name="T90" fmla="*/ 192189 w 3335048"/>
              <a:gd name="T91" fmla="*/ 876300 h 933450"/>
              <a:gd name="T92" fmla="*/ 96732 w 3335048"/>
              <a:gd name="T93" fmla="*/ 857250 h 933450"/>
              <a:gd name="T94" fmla="*/ 39467 w 3335048"/>
              <a:gd name="T95" fmla="*/ 800100 h 933450"/>
              <a:gd name="T96" fmla="*/ 39467 w 3335048"/>
              <a:gd name="T97" fmla="*/ 666750 h 933450"/>
              <a:gd name="T98" fmla="*/ 96732 w 3335048"/>
              <a:gd name="T99" fmla="*/ 647700 h 933450"/>
              <a:gd name="T100" fmla="*/ 115828 w 3335048"/>
              <a:gd name="T101" fmla="*/ 552450 h 9334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335048"/>
              <a:gd name="T154" fmla="*/ 0 h 933450"/>
              <a:gd name="T155" fmla="*/ 3335048 w 3335048"/>
              <a:gd name="T156" fmla="*/ 933450 h 93345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335048" h="933450">
                <a:moveTo>
                  <a:pt x="96548" y="609600"/>
                </a:moveTo>
                <a:cubicBezTo>
                  <a:pt x="102898" y="590550"/>
                  <a:pt x="101399" y="566649"/>
                  <a:pt x="115598" y="552450"/>
                </a:cubicBezTo>
                <a:cubicBezTo>
                  <a:pt x="129797" y="538251"/>
                  <a:pt x="154787" y="542380"/>
                  <a:pt x="172748" y="533400"/>
                </a:cubicBezTo>
                <a:cubicBezTo>
                  <a:pt x="193226" y="523161"/>
                  <a:pt x="208976" y="504599"/>
                  <a:pt x="229898" y="495300"/>
                </a:cubicBezTo>
                <a:cubicBezTo>
                  <a:pt x="266598" y="478989"/>
                  <a:pt x="344198" y="457200"/>
                  <a:pt x="344198" y="457200"/>
                </a:cubicBezTo>
                <a:cubicBezTo>
                  <a:pt x="367509" y="463028"/>
                  <a:pt x="503896" y="492985"/>
                  <a:pt x="553748" y="514350"/>
                </a:cubicBezTo>
                <a:cubicBezTo>
                  <a:pt x="718529" y="584970"/>
                  <a:pt x="553071" y="526824"/>
                  <a:pt x="687098" y="571500"/>
                </a:cubicBezTo>
                <a:cubicBezTo>
                  <a:pt x="788698" y="565150"/>
                  <a:pt x="890605" y="562579"/>
                  <a:pt x="991898" y="552450"/>
                </a:cubicBezTo>
                <a:cubicBezTo>
                  <a:pt x="1033027" y="548337"/>
                  <a:pt x="1156821" y="503826"/>
                  <a:pt x="1182398" y="495300"/>
                </a:cubicBezTo>
                <a:cubicBezTo>
                  <a:pt x="1201448" y="488950"/>
                  <a:pt x="1222840" y="487389"/>
                  <a:pt x="1239548" y="476250"/>
                </a:cubicBezTo>
                <a:lnTo>
                  <a:pt x="1468148" y="323850"/>
                </a:lnTo>
                <a:cubicBezTo>
                  <a:pt x="1487198" y="311150"/>
                  <a:pt x="1503578" y="292990"/>
                  <a:pt x="1525298" y="285750"/>
                </a:cubicBezTo>
                <a:cubicBezTo>
                  <a:pt x="1563398" y="273050"/>
                  <a:pt x="1606182" y="269927"/>
                  <a:pt x="1639598" y="247650"/>
                </a:cubicBezTo>
                <a:cubicBezTo>
                  <a:pt x="1803382" y="138461"/>
                  <a:pt x="1596157" y="269370"/>
                  <a:pt x="1753898" y="190500"/>
                </a:cubicBezTo>
                <a:cubicBezTo>
                  <a:pt x="1819722" y="157588"/>
                  <a:pt x="1796374" y="145321"/>
                  <a:pt x="1868198" y="133350"/>
                </a:cubicBezTo>
                <a:cubicBezTo>
                  <a:pt x="1924917" y="123897"/>
                  <a:pt x="1982498" y="120650"/>
                  <a:pt x="2039648" y="114300"/>
                </a:cubicBezTo>
                <a:cubicBezTo>
                  <a:pt x="2065048" y="107950"/>
                  <a:pt x="2090089" y="99934"/>
                  <a:pt x="2115848" y="95250"/>
                </a:cubicBezTo>
                <a:cubicBezTo>
                  <a:pt x="2218790" y="76533"/>
                  <a:pt x="2337527" y="67367"/>
                  <a:pt x="2439698" y="57150"/>
                </a:cubicBezTo>
                <a:cubicBezTo>
                  <a:pt x="2576724" y="11475"/>
                  <a:pt x="2405606" y="66890"/>
                  <a:pt x="2573048" y="19050"/>
                </a:cubicBezTo>
                <a:cubicBezTo>
                  <a:pt x="2592356" y="13533"/>
                  <a:pt x="2611148" y="6350"/>
                  <a:pt x="2630198" y="0"/>
                </a:cubicBezTo>
                <a:cubicBezTo>
                  <a:pt x="2757198" y="6350"/>
                  <a:pt x="2884517" y="8034"/>
                  <a:pt x="3011198" y="19050"/>
                </a:cubicBezTo>
                <a:cubicBezTo>
                  <a:pt x="3031203" y="20790"/>
                  <a:pt x="3050387" y="29120"/>
                  <a:pt x="3068348" y="38100"/>
                </a:cubicBezTo>
                <a:cubicBezTo>
                  <a:pt x="3088826" y="48339"/>
                  <a:pt x="3105619" y="64841"/>
                  <a:pt x="3125498" y="76200"/>
                </a:cubicBezTo>
                <a:cubicBezTo>
                  <a:pt x="3150154" y="90289"/>
                  <a:pt x="3179523" y="96560"/>
                  <a:pt x="3201698" y="114300"/>
                </a:cubicBezTo>
                <a:cubicBezTo>
                  <a:pt x="3243772" y="147960"/>
                  <a:pt x="3315998" y="228600"/>
                  <a:pt x="3315998" y="228600"/>
                </a:cubicBezTo>
                <a:cubicBezTo>
                  <a:pt x="3322348" y="247650"/>
                  <a:pt x="3335048" y="265670"/>
                  <a:pt x="3335048" y="285750"/>
                </a:cubicBezTo>
                <a:cubicBezTo>
                  <a:pt x="3335048" y="305830"/>
                  <a:pt x="3324978" y="324939"/>
                  <a:pt x="3315998" y="342900"/>
                </a:cubicBezTo>
                <a:cubicBezTo>
                  <a:pt x="3292412" y="390071"/>
                  <a:pt x="3269734" y="416379"/>
                  <a:pt x="3220748" y="438150"/>
                </a:cubicBezTo>
                <a:cubicBezTo>
                  <a:pt x="3184048" y="454461"/>
                  <a:pt x="3144548" y="463550"/>
                  <a:pt x="3106448" y="476250"/>
                </a:cubicBezTo>
                <a:lnTo>
                  <a:pt x="2934998" y="533400"/>
                </a:lnTo>
                <a:cubicBezTo>
                  <a:pt x="2915948" y="539750"/>
                  <a:pt x="2895809" y="543470"/>
                  <a:pt x="2877848" y="552450"/>
                </a:cubicBezTo>
                <a:cubicBezTo>
                  <a:pt x="2765727" y="608511"/>
                  <a:pt x="2828589" y="581570"/>
                  <a:pt x="2687348" y="628650"/>
                </a:cubicBezTo>
                <a:cubicBezTo>
                  <a:pt x="2668298" y="635000"/>
                  <a:pt x="2646906" y="636561"/>
                  <a:pt x="2630198" y="647700"/>
                </a:cubicBezTo>
                <a:cubicBezTo>
                  <a:pt x="2577002" y="683164"/>
                  <a:pt x="2529216" y="722261"/>
                  <a:pt x="2458748" y="723900"/>
                </a:cubicBezTo>
                <a:lnTo>
                  <a:pt x="1639598" y="742950"/>
                </a:lnTo>
                <a:cubicBezTo>
                  <a:pt x="1601498" y="755650"/>
                  <a:pt x="1553696" y="752652"/>
                  <a:pt x="1525298" y="781050"/>
                </a:cubicBezTo>
                <a:cubicBezTo>
                  <a:pt x="1483167" y="823181"/>
                  <a:pt x="1464042" y="849778"/>
                  <a:pt x="1410998" y="876300"/>
                </a:cubicBezTo>
                <a:cubicBezTo>
                  <a:pt x="1380548" y="891525"/>
                  <a:pt x="1306132" y="906262"/>
                  <a:pt x="1277648" y="914400"/>
                </a:cubicBezTo>
                <a:cubicBezTo>
                  <a:pt x="1258340" y="919917"/>
                  <a:pt x="1239548" y="927100"/>
                  <a:pt x="1220498" y="933450"/>
                </a:cubicBezTo>
                <a:cubicBezTo>
                  <a:pt x="1163348" y="927100"/>
                  <a:pt x="1105767" y="923853"/>
                  <a:pt x="1049048" y="914400"/>
                </a:cubicBezTo>
                <a:cubicBezTo>
                  <a:pt x="1029241" y="911099"/>
                  <a:pt x="1011206" y="900867"/>
                  <a:pt x="991898" y="895350"/>
                </a:cubicBezTo>
                <a:cubicBezTo>
                  <a:pt x="966724" y="888157"/>
                  <a:pt x="941098" y="882650"/>
                  <a:pt x="915698" y="876300"/>
                </a:cubicBezTo>
                <a:cubicBezTo>
                  <a:pt x="826798" y="882650"/>
                  <a:pt x="737514" y="884936"/>
                  <a:pt x="648998" y="895350"/>
                </a:cubicBezTo>
                <a:cubicBezTo>
                  <a:pt x="629055" y="897696"/>
                  <a:pt x="611928" y="914400"/>
                  <a:pt x="591848" y="914400"/>
                </a:cubicBezTo>
                <a:cubicBezTo>
                  <a:pt x="477372" y="914400"/>
                  <a:pt x="363248" y="901700"/>
                  <a:pt x="248948" y="895350"/>
                </a:cubicBezTo>
                <a:cubicBezTo>
                  <a:pt x="229898" y="889000"/>
                  <a:pt x="211279" y="881170"/>
                  <a:pt x="191798" y="876300"/>
                </a:cubicBezTo>
                <a:cubicBezTo>
                  <a:pt x="160386" y="868447"/>
                  <a:pt x="125508" y="871730"/>
                  <a:pt x="96548" y="857250"/>
                </a:cubicBezTo>
                <a:cubicBezTo>
                  <a:pt x="72451" y="845202"/>
                  <a:pt x="58448" y="819150"/>
                  <a:pt x="39398" y="800100"/>
                </a:cubicBezTo>
                <a:cubicBezTo>
                  <a:pt x="23940" y="753725"/>
                  <a:pt x="0" y="715998"/>
                  <a:pt x="39398" y="666750"/>
                </a:cubicBezTo>
                <a:cubicBezTo>
                  <a:pt x="51942" y="651070"/>
                  <a:pt x="77498" y="654050"/>
                  <a:pt x="96548" y="647700"/>
                </a:cubicBezTo>
                <a:cubicBezTo>
                  <a:pt x="142524" y="578736"/>
                  <a:pt x="144887" y="611028"/>
                  <a:pt x="115598" y="552450"/>
                </a:cubicBezTo>
              </a:path>
            </a:pathLst>
          </a:cu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8" name="Выноска 1 267"/>
          <p:cNvSpPr/>
          <p:nvPr/>
        </p:nvSpPr>
        <p:spPr>
          <a:xfrm>
            <a:off x="4929190" y="5786454"/>
            <a:ext cx="1571636" cy="785818"/>
          </a:xfrm>
          <a:prstGeom prst="borderCallout1">
            <a:avLst>
              <a:gd name="adj1" fmla="val 30928"/>
              <a:gd name="adj2" fmla="val 99235"/>
              <a:gd name="adj3" fmla="val 40788"/>
              <a:gd name="adj4" fmla="val 145006"/>
            </a:avLst>
          </a:prstGeom>
          <a:solidFill>
            <a:srgbClr val="0066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90700"/>
            <a:r>
              <a:rPr lang="ru-RU" sz="800" dirty="0" smtClean="0">
                <a:cs typeface="Times New Roman" pitchFamily="18" charset="0"/>
              </a:rPr>
              <a:t>Характеристика лесного участка</a:t>
            </a:r>
          </a:p>
          <a:p>
            <a:pPr algn="ctr" defTabSz="1790700"/>
            <a:r>
              <a:rPr lang="ru-RU" sz="800" i="1" dirty="0" smtClean="0">
                <a:cs typeface="Times New Roman" pitchFamily="18" charset="0"/>
              </a:rPr>
              <a:t>Площадь леса – 0,5 га</a:t>
            </a:r>
          </a:p>
          <a:p>
            <a:pPr algn="ctr" defTabSz="1790700"/>
            <a:r>
              <a:rPr lang="ru-RU" sz="800" i="1" dirty="0" smtClean="0">
                <a:cs typeface="Times New Roman" pitchFamily="18" charset="0"/>
              </a:rPr>
              <a:t>Состав леса – березняк</a:t>
            </a:r>
          </a:p>
          <a:p>
            <a:pPr algn="ctr" defTabSz="1790700"/>
            <a:r>
              <a:rPr lang="ru-RU" sz="800" i="1" dirty="0" smtClean="0">
                <a:cs typeface="Times New Roman" pitchFamily="18" charset="0"/>
              </a:rPr>
              <a:t>Высота деревьев  6 м</a:t>
            </a:r>
            <a:endParaRPr lang="ru-RU" sz="800" i="1" dirty="0">
              <a:cs typeface="Times New Roman" pitchFamily="18" charset="0"/>
            </a:endParaRPr>
          </a:p>
        </p:txBody>
      </p:sp>
      <p:grpSp>
        <p:nvGrpSpPr>
          <p:cNvPr id="269" name="Group 53"/>
          <p:cNvGrpSpPr>
            <a:grpSpLocks/>
          </p:cNvGrpSpPr>
          <p:nvPr/>
        </p:nvGrpSpPr>
        <p:grpSpPr bwMode="auto">
          <a:xfrm>
            <a:off x="4429124" y="4286256"/>
            <a:ext cx="815975" cy="393700"/>
            <a:chOff x="2290" y="4020"/>
            <a:chExt cx="768" cy="218"/>
          </a:xfrm>
        </p:grpSpPr>
        <p:sp>
          <p:nvSpPr>
            <p:cNvPr id="270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787525"/>
              <a:endParaRPr lang="ru-RU" sz="1100" b="0" u="sng" dirty="0">
                <a:cs typeface="Times New Roman" pitchFamily="18" charset="0"/>
              </a:endParaRPr>
            </a:p>
          </p:txBody>
        </p:sp>
        <p:grpSp>
          <p:nvGrpSpPr>
            <p:cNvPr id="271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272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787525"/>
                <a:endParaRPr lang="ru-RU" sz="3500" b="0">
                  <a:latin typeface="Calibri" pitchFamily="34" charset="0"/>
                </a:endParaRPr>
              </a:p>
            </p:txBody>
          </p:sp>
          <p:sp>
            <p:nvSpPr>
              <p:cNvPr id="273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75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</p:grpSpPr>
            <p:sp>
              <p:nvSpPr>
                <p:cNvPr id="276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7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>
            <a:grpSpLocks/>
          </p:cNvGrpSpPr>
          <p:nvPr/>
        </p:nvGrpSpPr>
        <p:grpSpPr bwMode="auto">
          <a:xfrm>
            <a:off x="1" y="1088571"/>
            <a:ext cx="8886908" cy="5769429"/>
            <a:chOff x="228601" y="380996"/>
            <a:chExt cx="9175648" cy="6500720"/>
          </a:xfrm>
        </p:grpSpPr>
        <p:sp>
          <p:nvSpPr>
            <p:cNvPr id="2095" name="Rectangle 65"/>
            <p:cNvSpPr>
              <a:spLocks noChangeArrowheads="1"/>
            </p:cNvSpPr>
            <p:nvPr/>
          </p:nvSpPr>
          <p:spPr bwMode="auto">
            <a:xfrm>
              <a:off x="228601" y="557163"/>
              <a:ext cx="8915417" cy="632455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96" name="Line 4"/>
            <p:cNvSpPr>
              <a:spLocks noChangeShapeType="1"/>
            </p:cNvSpPr>
            <p:nvPr/>
          </p:nvSpPr>
          <p:spPr bwMode="auto">
            <a:xfrm>
              <a:off x="2133605" y="533396"/>
              <a:ext cx="22098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Line 8"/>
            <p:cNvSpPr>
              <a:spLocks noChangeShapeType="1"/>
            </p:cNvSpPr>
            <p:nvPr/>
          </p:nvSpPr>
          <p:spPr bwMode="auto">
            <a:xfrm>
              <a:off x="4343409" y="533396"/>
              <a:ext cx="0" cy="1066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Line 9"/>
            <p:cNvSpPr>
              <a:spLocks noChangeShapeType="1"/>
            </p:cNvSpPr>
            <p:nvPr/>
          </p:nvSpPr>
          <p:spPr bwMode="auto">
            <a:xfrm>
              <a:off x="2139298" y="733629"/>
              <a:ext cx="20570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9" name="Line 10"/>
            <p:cNvSpPr>
              <a:spLocks noChangeShapeType="1"/>
            </p:cNvSpPr>
            <p:nvPr/>
          </p:nvSpPr>
          <p:spPr bwMode="auto">
            <a:xfrm>
              <a:off x="4191008" y="685794"/>
              <a:ext cx="0" cy="914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Line 11"/>
            <p:cNvSpPr>
              <a:spLocks noChangeShapeType="1"/>
            </p:cNvSpPr>
            <p:nvPr/>
          </p:nvSpPr>
          <p:spPr bwMode="auto">
            <a:xfrm flipH="1">
              <a:off x="609602" y="1600188"/>
              <a:ext cx="3581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Line 12"/>
            <p:cNvSpPr>
              <a:spLocks noChangeShapeType="1"/>
            </p:cNvSpPr>
            <p:nvPr/>
          </p:nvSpPr>
          <p:spPr bwMode="auto">
            <a:xfrm>
              <a:off x="4343409" y="1600188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Line 13"/>
            <p:cNvSpPr>
              <a:spLocks noChangeShapeType="1"/>
            </p:cNvSpPr>
            <p:nvPr/>
          </p:nvSpPr>
          <p:spPr bwMode="auto">
            <a:xfrm>
              <a:off x="609602" y="1752587"/>
              <a:ext cx="11430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Line 14"/>
            <p:cNvSpPr>
              <a:spLocks noChangeShapeType="1"/>
            </p:cNvSpPr>
            <p:nvPr/>
          </p:nvSpPr>
          <p:spPr bwMode="auto">
            <a:xfrm>
              <a:off x="17526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Line 16"/>
            <p:cNvSpPr>
              <a:spLocks noChangeShapeType="1"/>
            </p:cNvSpPr>
            <p:nvPr/>
          </p:nvSpPr>
          <p:spPr bwMode="auto">
            <a:xfrm>
              <a:off x="19050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Line 17"/>
            <p:cNvSpPr>
              <a:spLocks noChangeShapeType="1"/>
            </p:cNvSpPr>
            <p:nvPr/>
          </p:nvSpPr>
          <p:spPr bwMode="auto">
            <a:xfrm>
              <a:off x="1970707" y="179026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6" name="Line 18"/>
            <p:cNvSpPr>
              <a:spLocks noChangeShapeType="1"/>
            </p:cNvSpPr>
            <p:nvPr/>
          </p:nvSpPr>
          <p:spPr bwMode="auto">
            <a:xfrm>
              <a:off x="4343409" y="1752587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Line 19"/>
            <p:cNvSpPr>
              <a:spLocks noChangeShapeType="1"/>
            </p:cNvSpPr>
            <p:nvPr/>
          </p:nvSpPr>
          <p:spPr bwMode="auto">
            <a:xfrm>
              <a:off x="4191008" y="1752587"/>
              <a:ext cx="0" cy="533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Line 20"/>
            <p:cNvSpPr>
              <a:spLocks noChangeShapeType="1"/>
            </p:cNvSpPr>
            <p:nvPr/>
          </p:nvSpPr>
          <p:spPr bwMode="auto">
            <a:xfrm>
              <a:off x="4343409" y="1752587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Line 21"/>
            <p:cNvSpPr>
              <a:spLocks noChangeShapeType="1"/>
            </p:cNvSpPr>
            <p:nvPr/>
          </p:nvSpPr>
          <p:spPr bwMode="auto">
            <a:xfrm flipH="1">
              <a:off x="2667006" y="2285982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Line 23"/>
            <p:cNvSpPr>
              <a:spLocks noChangeShapeType="1"/>
            </p:cNvSpPr>
            <p:nvPr/>
          </p:nvSpPr>
          <p:spPr bwMode="auto">
            <a:xfrm>
              <a:off x="2667006" y="2438381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Line 24"/>
            <p:cNvSpPr>
              <a:spLocks noChangeShapeType="1"/>
            </p:cNvSpPr>
            <p:nvPr/>
          </p:nvSpPr>
          <p:spPr bwMode="auto">
            <a:xfrm>
              <a:off x="4191008" y="2438381"/>
              <a:ext cx="0" cy="1219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Line 25"/>
            <p:cNvSpPr>
              <a:spLocks noChangeShapeType="1"/>
            </p:cNvSpPr>
            <p:nvPr/>
          </p:nvSpPr>
          <p:spPr bwMode="auto">
            <a:xfrm>
              <a:off x="4343409" y="3657572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Line 26"/>
            <p:cNvSpPr>
              <a:spLocks noChangeShapeType="1"/>
            </p:cNvSpPr>
            <p:nvPr/>
          </p:nvSpPr>
          <p:spPr bwMode="auto">
            <a:xfrm>
              <a:off x="4387224" y="3845623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Line 27"/>
            <p:cNvSpPr>
              <a:spLocks noChangeShapeType="1"/>
            </p:cNvSpPr>
            <p:nvPr/>
          </p:nvSpPr>
          <p:spPr bwMode="auto">
            <a:xfrm>
              <a:off x="4343409" y="3809970"/>
              <a:ext cx="0" cy="990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Line 28"/>
            <p:cNvSpPr>
              <a:spLocks noChangeShapeType="1"/>
            </p:cNvSpPr>
            <p:nvPr/>
          </p:nvSpPr>
          <p:spPr bwMode="auto">
            <a:xfrm>
              <a:off x="4191008" y="3809970"/>
              <a:ext cx="0" cy="28955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Line 29"/>
            <p:cNvSpPr>
              <a:spLocks noChangeShapeType="1"/>
            </p:cNvSpPr>
            <p:nvPr/>
          </p:nvSpPr>
          <p:spPr bwMode="auto">
            <a:xfrm>
              <a:off x="4343409" y="4800563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Line 30"/>
            <p:cNvSpPr>
              <a:spLocks noChangeShapeType="1"/>
            </p:cNvSpPr>
            <p:nvPr/>
          </p:nvSpPr>
          <p:spPr bwMode="auto">
            <a:xfrm>
              <a:off x="4343409" y="4952962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Line 31"/>
            <p:cNvSpPr>
              <a:spLocks noChangeShapeType="1"/>
            </p:cNvSpPr>
            <p:nvPr/>
          </p:nvSpPr>
          <p:spPr bwMode="auto">
            <a:xfrm>
              <a:off x="4343409" y="4952961"/>
              <a:ext cx="0" cy="1752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Line 32"/>
            <p:cNvSpPr>
              <a:spLocks noChangeShapeType="1"/>
            </p:cNvSpPr>
            <p:nvPr/>
          </p:nvSpPr>
          <p:spPr bwMode="auto">
            <a:xfrm flipH="1">
              <a:off x="228601" y="3657571"/>
              <a:ext cx="3962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Line 33"/>
            <p:cNvSpPr>
              <a:spLocks noChangeShapeType="1"/>
            </p:cNvSpPr>
            <p:nvPr/>
          </p:nvSpPr>
          <p:spPr bwMode="auto">
            <a:xfrm flipH="1">
              <a:off x="1905004" y="380997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Line 34"/>
            <p:cNvSpPr>
              <a:spLocks noChangeShapeType="1"/>
            </p:cNvSpPr>
            <p:nvPr/>
          </p:nvSpPr>
          <p:spPr bwMode="auto">
            <a:xfrm>
              <a:off x="19050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Line 35"/>
            <p:cNvSpPr>
              <a:spLocks noChangeShapeType="1"/>
            </p:cNvSpPr>
            <p:nvPr/>
          </p:nvSpPr>
          <p:spPr bwMode="auto">
            <a:xfrm>
              <a:off x="16764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36"/>
            <p:cNvSpPr>
              <a:spLocks noChangeShapeType="1"/>
            </p:cNvSpPr>
            <p:nvPr/>
          </p:nvSpPr>
          <p:spPr bwMode="auto">
            <a:xfrm flipH="1">
              <a:off x="762002" y="3809970"/>
              <a:ext cx="914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37"/>
            <p:cNvSpPr>
              <a:spLocks noChangeShapeType="1"/>
            </p:cNvSpPr>
            <p:nvPr/>
          </p:nvSpPr>
          <p:spPr bwMode="auto">
            <a:xfrm>
              <a:off x="7620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38"/>
            <p:cNvSpPr>
              <a:spLocks noChangeShapeType="1"/>
            </p:cNvSpPr>
            <p:nvPr/>
          </p:nvSpPr>
          <p:spPr bwMode="auto">
            <a:xfrm>
              <a:off x="6096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39"/>
            <p:cNvSpPr>
              <a:spLocks noChangeShapeType="1"/>
            </p:cNvSpPr>
            <p:nvPr/>
          </p:nvSpPr>
          <p:spPr bwMode="auto">
            <a:xfrm flipH="1">
              <a:off x="228601" y="3809970"/>
              <a:ext cx="3810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Text Box 41"/>
            <p:cNvSpPr txBox="1">
              <a:spLocks noChangeArrowheads="1"/>
            </p:cNvSpPr>
            <p:nvPr/>
          </p:nvSpPr>
          <p:spPr bwMode="auto">
            <a:xfrm>
              <a:off x="2364086" y="557154"/>
              <a:ext cx="94538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>
                  <a:latin typeface="Verdana" pitchFamily="34" charset="0"/>
                </a:rPr>
                <a:t>Ул.Молодёжная</a:t>
              </a:r>
            </a:p>
          </p:txBody>
        </p:sp>
        <p:sp>
          <p:nvSpPr>
            <p:cNvPr id="2128" name="Text Box 42"/>
            <p:cNvSpPr txBox="1">
              <a:spLocks noChangeArrowheads="1"/>
            </p:cNvSpPr>
            <p:nvPr/>
          </p:nvSpPr>
          <p:spPr bwMode="auto">
            <a:xfrm>
              <a:off x="826772" y="1537971"/>
              <a:ext cx="834495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в  Чистоозёрное</a:t>
              </a:r>
            </a:p>
          </p:txBody>
        </p:sp>
        <p:sp>
          <p:nvSpPr>
            <p:cNvPr id="2129" name="Line 43"/>
            <p:cNvSpPr>
              <a:spLocks noChangeShapeType="1"/>
            </p:cNvSpPr>
            <p:nvPr/>
          </p:nvSpPr>
          <p:spPr bwMode="auto">
            <a:xfrm flipH="1" flipV="1">
              <a:off x="228601" y="1676387"/>
              <a:ext cx="6096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0" name="Text Box 44"/>
            <p:cNvSpPr txBox="1">
              <a:spLocks noChangeArrowheads="1"/>
            </p:cNvSpPr>
            <p:nvPr/>
          </p:nvSpPr>
          <p:spPr bwMode="auto">
            <a:xfrm>
              <a:off x="2971807" y="2209783"/>
              <a:ext cx="657400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Зелёная</a:t>
              </a:r>
            </a:p>
          </p:txBody>
        </p:sp>
        <p:sp>
          <p:nvSpPr>
            <p:cNvPr id="2131" name="Text Box 45"/>
            <p:cNvSpPr txBox="1">
              <a:spLocks noChangeArrowheads="1"/>
            </p:cNvSpPr>
            <p:nvPr/>
          </p:nvSpPr>
          <p:spPr bwMode="auto">
            <a:xfrm rot="16200000">
              <a:off x="3475053" y="3478094"/>
              <a:ext cx="1523988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Ул. Центральная</a:t>
              </a:r>
            </a:p>
          </p:txBody>
        </p:sp>
        <p:sp>
          <p:nvSpPr>
            <p:cNvPr id="2132" name="Text Box 46"/>
            <p:cNvSpPr txBox="1">
              <a:spLocks noChangeArrowheads="1"/>
            </p:cNvSpPr>
            <p:nvPr/>
          </p:nvSpPr>
          <p:spPr bwMode="auto">
            <a:xfrm>
              <a:off x="4953010" y="3581372"/>
              <a:ext cx="73684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Школьная</a:t>
              </a:r>
            </a:p>
          </p:txBody>
        </p:sp>
        <p:sp>
          <p:nvSpPr>
            <p:cNvPr id="2133" name="Text Box 47"/>
            <p:cNvSpPr txBox="1">
              <a:spLocks noChangeArrowheads="1"/>
            </p:cNvSpPr>
            <p:nvPr/>
          </p:nvSpPr>
          <p:spPr bwMode="auto">
            <a:xfrm>
              <a:off x="4648210" y="4724364"/>
              <a:ext cx="617678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Южная</a:t>
              </a:r>
            </a:p>
          </p:txBody>
        </p:sp>
        <p:sp>
          <p:nvSpPr>
            <p:cNvPr id="2134" name="Text Box 48"/>
            <p:cNvSpPr txBox="1">
              <a:spLocks noChangeArrowheads="1"/>
            </p:cNvSpPr>
            <p:nvPr/>
          </p:nvSpPr>
          <p:spPr bwMode="auto">
            <a:xfrm rot="16200000">
              <a:off x="320412" y="4443286"/>
              <a:ext cx="670457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Лесная</a:t>
              </a:r>
            </a:p>
          </p:txBody>
        </p:sp>
        <p:sp>
          <p:nvSpPr>
            <p:cNvPr id="2135" name="Text Box 49"/>
            <p:cNvSpPr txBox="1">
              <a:spLocks noChangeArrowheads="1"/>
            </p:cNvSpPr>
            <p:nvPr/>
          </p:nvSpPr>
          <p:spPr bwMode="auto">
            <a:xfrm rot="16200000">
              <a:off x="1454382" y="4385344"/>
              <a:ext cx="688519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Ул.Степная</a:t>
              </a:r>
            </a:p>
          </p:txBody>
        </p:sp>
        <p:sp>
          <p:nvSpPr>
            <p:cNvPr id="2136" name="Rectangle 60"/>
            <p:cNvSpPr>
              <a:spLocks noChangeArrowheads="1"/>
            </p:cNvSpPr>
            <p:nvPr/>
          </p:nvSpPr>
          <p:spPr bwMode="auto">
            <a:xfrm>
              <a:off x="39624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61"/>
            <p:cNvSpPr>
              <a:spLocks noChangeArrowheads="1"/>
            </p:cNvSpPr>
            <p:nvPr/>
          </p:nvSpPr>
          <p:spPr bwMode="auto">
            <a:xfrm>
              <a:off x="38862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62"/>
            <p:cNvSpPr>
              <a:spLocks noChangeArrowheads="1"/>
            </p:cNvSpPr>
            <p:nvPr/>
          </p:nvSpPr>
          <p:spPr bwMode="auto">
            <a:xfrm>
              <a:off x="36576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63"/>
            <p:cNvSpPr>
              <a:spLocks noChangeArrowheads="1"/>
            </p:cNvSpPr>
            <p:nvPr/>
          </p:nvSpPr>
          <p:spPr bwMode="auto">
            <a:xfrm>
              <a:off x="34290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64"/>
            <p:cNvSpPr>
              <a:spLocks noChangeArrowheads="1"/>
            </p:cNvSpPr>
            <p:nvPr/>
          </p:nvSpPr>
          <p:spPr bwMode="auto">
            <a:xfrm>
              <a:off x="33528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65"/>
            <p:cNvSpPr>
              <a:spLocks noChangeArrowheads="1"/>
            </p:cNvSpPr>
            <p:nvPr/>
          </p:nvSpPr>
          <p:spPr bwMode="auto">
            <a:xfrm>
              <a:off x="3124206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66"/>
            <p:cNvSpPr>
              <a:spLocks noChangeArrowheads="1"/>
            </p:cNvSpPr>
            <p:nvPr/>
          </p:nvSpPr>
          <p:spPr bwMode="auto">
            <a:xfrm>
              <a:off x="3048007" y="38099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67"/>
            <p:cNvSpPr>
              <a:spLocks noChangeArrowheads="1"/>
            </p:cNvSpPr>
            <p:nvPr/>
          </p:nvSpPr>
          <p:spPr bwMode="auto">
            <a:xfrm>
              <a:off x="38100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68"/>
            <p:cNvSpPr>
              <a:spLocks noChangeArrowheads="1"/>
            </p:cNvSpPr>
            <p:nvPr/>
          </p:nvSpPr>
          <p:spPr bwMode="auto">
            <a:xfrm>
              <a:off x="37338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69"/>
            <p:cNvSpPr>
              <a:spLocks noChangeArrowheads="1"/>
            </p:cNvSpPr>
            <p:nvPr/>
          </p:nvSpPr>
          <p:spPr bwMode="auto">
            <a:xfrm>
              <a:off x="3429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70"/>
            <p:cNvSpPr>
              <a:spLocks noChangeArrowheads="1"/>
            </p:cNvSpPr>
            <p:nvPr/>
          </p:nvSpPr>
          <p:spPr bwMode="auto">
            <a:xfrm>
              <a:off x="33528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71"/>
            <p:cNvSpPr>
              <a:spLocks noChangeArrowheads="1"/>
            </p:cNvSpPr>
            <p:nvPr/>
          </p:nvSpPr>
          <p:spPr bwMode="auto">
            <a:xfrm>
              <a:off x="3124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72"/>
            <p:cNvSpPr>
              <a:spLocks noChangeArrowheads="1"/>
            </p:cNvSpPr>
            <p:nvPr/>
          </p:nvSpPr>
          <p:spPr bwMode="auto">
            <a:xfrm>
              <a:off x="3048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73"/>
            <p:cNvSpPr>
              <a:spLocks noChangeArrowheads="1"/>
            </p:cNvSpPr>
            <p:nvPr/>
          </p:nvSpPr>
          <p:spPr bwMode="auto">
            <a:xfrm>
              <a:off x="2743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74"/>
            <p:cNvSpPr>
              <a:spLocks noChangeArrowheads="1"/>
            </p:cNvSpPr>
            <p:nvPr/>
          </p:nvSpPr>
          <p:spPr bwMode="auto">
            <a:xfrm>
              <a:off x="26670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75"/>
            <p:cNvSpPr>
              <a:spLocks noChangeArrowheads="1"/>
            </p:cNvSpPr>
            <p:nvPr/>
          </p:nvSpPr>
          <p:spPr bwMode="auto">
            <a:xfrm>
              <a:off x="4495810" y="13715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76"/>
            <p:cNvSpPr>
              <a:spLocks noChangeArrowheads="1"/>
            </p:cNvSpPr>
            <p:nvPr/>
          </p:nvSpPr>
          <p:spPr bwMode="auto">
            <a:xfrm>
              <a:off x="4495810" y="14477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77"/>
            <p:cNvSpPr>
              <a:spLocks noChangeArrowheads="1"/>
            </p:cNvSpPr>
            <p:nvPr/>
          </p:nvSpPr>
          <p:spPr bwMode="auto">
            <a:xfrm>
              <a:off x="4495810" y="11429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78"/>
            <p:cNvSpPr>
              <a:spLocks noChangeArrowheads="1"/>
            </p:cNvSpPr>
            <p:nvPr/>
          </p:nvSpPr>
          <p:spPr bwMode="auto">
            <a:xfrm>
              <a:off x="4495810" y="12191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79"/>
            <p:cNvSpPr>
              <a:spLocks noChangeArrowheads="1"/>
            </p:cNvSpPr>
            <p:nvPr/>
          </p:nvSpPr>
          <p:spPr bwMode="auto">
            <a:xfrm>
              <a:off x="4495810" y="91439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81"/>
            <p:cNvSpPr>
              <a:spLocks noChangeArrowheads="1"/>
            </p:cNvSpPr>
            <p:nvPr/>
          </p:nvSpPr>
          <p:spPr bwMode="auto">
            <a:xfrm>
              <a:off x="4495810" y="99059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" name="Rectangle 82"/>
            <p:cNvSpPr>
              <a:spLocks noChangeArrowheads="1"/>
            </p:cNvSpPr>
            <p:nvPr/>
          </p:nvSpPr>
          <p:spPr bwMode="auto">
            <a:xfrm>
              <a:off x="4495810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83"/>
            <p:cNvSpPr>
              <a:spLocks noChangeArrowheads="1"/>
            </p:cNvSpPr>
            <p:nvPr/>
          </p:nvSpPr>
          <p:spPr bwMode="auto">
            <a:xfrm>
              <a:off x="4495810" y="6857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84"/>
            <p:cNvSpPr>
              <a:spLocks noChangeArrowheads="1"/>
            </p:cNvSpPr>
            <p:nvPr/>
          </p:nvSpPr>
          <p:spPr bwMode="auto">
            <a:xfrm>
              <a:off x="2667006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85"/>
            <p:cNvSpPr>
              <a:spLocks noChangeArrowheads="1"/>
            </p:cNvSpPr>
            <p:nvPr/>
          </p:nvSpPr>
          <p:spPr bwMode="auto">
            <a:xfrm rot="5400000">
              <a:off x="2874357" y="1981585"/>
              <a:ext cx="398102" cy="1458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86"/>
            <p:cNvSpPr>
              <a:spLocks noChangeArrowheads="1"/>
            </p:cNvSpPr>
            <p:nvPr/>
          </p:nvSpPr>
          <p:spPr bwMode="auto">
            <a:xfrm>
              <a:off x="3581408" y="2057384"/>
              <a:ext cx="381001" cy="152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88"/>
            <p:cNvSpPr>
              <a:spLocks noChangeArrowheads="1"/>
            </p:cNvSpPr>
            <p:nvPr/>
          </p:nvSpPr>
          <p:spPr bwMode="auto">
            <a:xfrm>
              <a:off x="1219203" y="2819377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89"/>
            <p:cNvSpPr>
              <a:spLocks noChangeArrowheads="1"/>
            </p:cNvSpPr>
            <p:nvPr/>
          </p:nvSpPr>
          <p:spPr bwMode="auto">
            <a:xfrm>
              <a:off x="1219203" y="2362181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91"/>
            <p:cNvSpPr>
              <a:spLocks noChangeArrowheads="1"/>
            </p:cNvSpPr>
            <p:nvPr/>
          </p:nvSpPr>
          <p:spPr bwMode="auto">
            <a:xfrm>
              <a:off x="685802" y="2133583"/>
              <a:ext cx="228601" cy="533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92"/>
            <p:cNvSpPr>
              <a:spLocks noChangeArrowheads="1"/>
            </p:cNvSpPr>
            <p:nvPr/>
          </p:nvSpPr>
          <p:spPr bwMode="auto">
            <a:xfrm>
              <a:off x="28194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93"/>
            <p:cNvSpPr>
              <a:spLocks noChangeArrowheads="1"/>
            </p:cNvSpPr>
            <p:nvPr/>
          </p:nvSpPr>
          <p:spPr bwMode="auto">
            <a:xfrm>
              <a:off x="28956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94"/>
            <p:cNvSpPr>
              <a:spLocks noChangeArrowheads="1"/>
            </p:cNvSpPr>
            <p:nvPr/>
          </p:nvSpPr>
          <p:spPr bwMode="auto">
            <a:xfrm>
              <a:off x="31242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95"/>
            <p:cNvSpPr>
              <a:spLocks noChangeArrowheads="1"/>
            </p:cNvSpPr>
            <p:nvPr/>
          </p:nvSpPr>
          <p:spPr bwMode="auto">
            <a:xfrm>
              <a:off x="33528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96"/>
            <p:cNvSpPr>
              <a:spLocks noChangeArrowheads="1"/>
            </p:cNvSpPr>
            <p:nvPr/>
          </p:nvSpPr>
          <p:spPr bwMode="auto">
            <a:xfrm>
              <a:off x="4038608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97"/>
            <p:cNvSpPr>
              <a:spLocks noChangeArrowheads="1"/>
            </p:cNvSpPr>
            <p:nvPr/>
          </p:nvSpPr>
          <p:spPr bwMode="auto">
            <a:xfrm>
              <a:off x="4038608" y="25145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Text Box 99"/>
            <p:cNvSpPr txBox="1">
              <a:spLocks noChangeArrowheads="1"/>
            </p:cNvSpPr>
            <p:nvPr/>
          </p:nvSpPr>
          <p:spPr bwMode="auto">
            <a:xfrm>
              <a:off x="3352807" y="1828785"/>
              <a:ext cx="634229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Клуб 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172" name="Text Box 102"/>
            <p:cNvSpPr txBox="1">
              <a:spLocks noChangeArrowheads="1"/>
            </p:cNvSpPr>
            <p:nvPr/>
          </p:nvSpPr>
          <p:spPr bwMode="auto">
            <a:xfrm rot="16200000">
              <a:off x="1311576" y="2646249"/>
              <a:ext cx="516932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гаражи</a:t>
              </a:r>
            </a:p>
          </p:txBody>
        </p:sp>
        <p:sp>
          <p:nvSpPr>
            <p:cNvPr id="2173" name="Text Box 103"/>
            <p:cNvSpPr txBox="1">
              <a:spLocks noChangeArrowheads="1"/>
            </p:cNvSpPr>
            <p:nvPr/>
          </p:nvSpPr>
          <p:spPr bwMode="auto">
            <a:xfrm rot="16200000">
              <a:off x="580278" y="2304941"/>
              <a:ext cx="455521" cy="20655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174" name="Text Box 104"/>
            <p:cNvSpPr txBox="1">
              <a:spLocks noChangeArrowheads="1"/>
            </p:cNvSpPr>
            <p:nvPr/>
          </p:nvSpPr>
          <p:spPr bwMode="auto">
            <a:xfrm rot="16200000">
              <a:off x="1046365" y="1870687"/>
              <a:ext cx="620317" cy="3813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ртм</a:t>
              </a:r>
            </a:p>
          </p:txBody>
        </p:sp>
        <p:sp>
          <p:nvSpPr>
            <p:cNvPr id="2175" name="Rectangle 105"/>
            <p:cNvSpPr>
              <a:spLocks noChangeArrowheads="1"/>
            </p:cNvSpPr>
            <p:nvPr/>
          </p:nvSpPr>
          <p:spPr bwMode="auto">
            <a:xfrm>
              <a:off x="4038608" y="27431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06"/>
            <p:cNvSpPr>
              <a:spLocks noChangeArrowheads="1"/>
            </p:cNvSpPr>
            <p:nvPr/>
          </p:nvSpPr>
          <p:spPr bwMode="auto">
            <a:xfrm>
              <a:off x="4038608" y="28955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07"/>
            <p:cNvSpPr>
              <a:spLocks noChangeArrowheads="1"/>
            </p:cNvSpPr>
            <p:nvPr/>
          </p:nvSpPr>
          <p:spPr bwMode="auto">
            <a:xfrm>
              <a:off x="4038608" y="30479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08"/>
            <p:cNvSpPr>
              <a:spLocks noChangeArrowheads="1"/>
            </p:cNvSpPr>
            <p:nvPr/>
          </p:nvSpPr>
          <p:spPr bwMode="auto">
            <a:xfrm>
              <a:off x="4038608" y="32003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09"/>
            <p:cNvSpPr>
              <a:spLocks noChangeArrowheads="1"/>
            </p:cNvSpPr>
            <p:nvPr/>
          </p:nvSpPr>
          <p:spPr bwMode="auto">
            <a:xfrm>
              <a:off x="4572010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10"/>
            <p:cNvSpPr>
              <a:spLocks noChangeArrowheads="1"/>
            </p:cNvSpPr>
            <p:nvPr/>
          </p:nvSpPr>
          <p:spPr bwMode="auto">
            <a:xfrm>
              <a:off x="4572010" y="22097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11"/>
            <p:cNvSpPr>
              <a:spLocks noChangeArrowheads="1"/>
            </p:cNvSpPr>
            <p:nvPr/>
          </p:nvSpPr>
          <p:spPr bwMode="auto">
            <a:xfrm>
              <a:off x="4572010" y="243838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12"/>
            <p:cNvSpPr>
              <a:spLocks noChangeArrowheads="1"/>
            </p:cNvSpPr>
            <p:nvPr/>
          </p:nvSpPr>
          <p:spPr bwMode="auto">
            <a:xfrm>
              <a:off x="4572010" y="251458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13"/>
            <p:cNvSpPr>
              <a:spLocks noChangeArrowheads="1"/>
            </p:cNvSpPr>
            <p:nvPr/>
          </p:nvSpPr>
          <p:spPr bwMode="auto">
            <a:xfrm>
              <a:off x="4572010" y="26669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14"/>
            <p:cNvSpPr>
              <a:spLocks noChangeArrowheads="1"/>
            </p:cNvSpPr>
            <p:nvPr/>
          </p:nvSpPr>
          <p:spPr bwMode="auto">
            <a:xfrm>
              <a:off x="4572010" y="27431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Rectangle 115"/>
            <p:cNvSpPr>
              <a:spLocks noChangeArrowheads="1"/>
            </p:cNvSpPr>
            <p:nvPr/>
          </p:nvSpPr>
          <p:spPr bwMode="auto">
            <a:xfrm>
              <a:off x="4572010" y="28955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6" name="Rectangle 116"/>
            <p:cNvSpPr>
              <a:spLocks noChangeArrowheads="1"/>
            </p:cNvSpPr>
            <p:nvPr/>
          </p:nvSpPr>
          <p:spPr bwMode="auto">
            <a:xfrm>
              <a:off x="4572010" y="29717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7" name="Rectangle 117"/>
            <p:cNvSpPr>
              <a:spLocks noChangeArrowheads="1"/>
            </p:cNvSpPr>
            <p:nvPr/>
          </p:nvSpPr>
          <p:spPr bwMode="auto">
            <a:xfrm>
              <a:off x="4572010" y="31241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8" name="Rectangle 118"/>
            <p:cNvSpPr>
              <a:spLocks noChangeArrowheads="1"/>
            </p:cNvSpPr>
            <p:nvPr/>
          </p:nvSpPr>
          <p:spPr bwMode="auto">
            <a:xfrm>
              <a:off x="4572010" y="32003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Rectangle 120"/>
            <p:cNvSpPr>
              <a:spLocks noChangeArrowheads="1"/>
            </p:cNvSpPr>
            <p:nvPr/>
          </p:nvSpPr>
          <p:spPr bwMode="auto">
            <a:xfrm>
              <a:off x="48006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0" name="Rectangle 121"/>
            <p:cNvSpPr>
              <a:spLocks noChangeArrowheads="1"/>
            </p:cNvSpPr>
            <p:nvPr/>
          </p:nvSpPr>
          <p:spPr bwMode="auto">
            <a:xfrm>
              <a:off x="48768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1" name="Rectangle 122"/>
            <p:cNvSpPr>
              <a:spLocks noChangeArrowheads="1"/>
            </p:cNvSpPr>
            <p:nvPr/>
          </p:nvSpPr>
          <p:spPr bwMode="auto">
            <a:xfrm>
              <a:off x="50292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Rectangle 123"/>
            <p:cNvSpPr>
              <a:spLocks noChangeArrowheads="1"/>
            </p:cNvSpPr>
            <p:nvPr/>
          </p:nvSpPr>
          <p:spPr bwMode="auto">
            <a:xfrm>
              <a:off x="51054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3" name="Rectangle 124"/>
            <p:cNvSpPr>
              <a:spLocks noChangeArrowheads="1"/>
            </p:cNvSpPr>
            <p:nvPr/>
          </p:nvSpPr>
          <p:spPr bwMode="auto">
            <a:xfrm>
              <a:off x="5257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25"/>
            <p:cNvSpPr>
              <a:spLocks noChangeArrowheads="1"/>
            </p:cNvSpPr>
            <p:nvPr/>
          </p:nvSpPr>
          <p:spPr bwMode="auto">
            <a:xfrm>
              <a:off x="5334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26"/>
            <p:cNvSpPr>
              <a:spLocks noChangeArrowheads="1"/>
            </p:cNvSpPr>
            <p:nvPr/>
          </p:nvSpPr>
          <p:spPr bwMode="auto">
            <a:xfrm>
              <a:off x="5486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27"/>
            <p:cNvSpPr>
              <a:spLocks noChangeArrowheads="1"/>
            </p:cNvSpPr>
            <p:nvPr/>
          </p:nvSpPr>
          <p:spPr bwMode="auto">
            <a:xfrm>
              <a:off x="5638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28"/>
            <p:cNvSpPr>
              <a:spLocks noChangeArrowheads="1"/>
            </p:cNvSpPr>
            <p:nvPr/>
          </p:nvSpPr>
          <p:spPr bwMode="auto">
            <a:xfrm>
              <a:off x="5715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29"/>
            <p:cNvSpPr>
              <a:spLocks noChangeArrowheads="1"/>
            </p:cNvSpPr>
            <p:nvPr/>
          </p:nvSpPr>
          <p:spPr bwMode="auto">
            <a:xfrm>
              <a:off x="5867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30"/>
            <p:cNvSpPr>
              <a:spLocks noChangeArrowheads="1"/>
            </p:cNvSpPr>
            <p:nvPr/>
          </p:nvSpPr>
          <p:spPr bwMode="auto">
            <a:xfrm>
              <a:off x="60198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31"/>
            <p:cNvSpPr>
              <a:spLocks noChangeArrowheads="1"/>
            </p:cNvSpPr>
            <p:nvPr/>
          </p:nvSpPr>
          <p:spPr bwMode="auto">
            <a:xfrm>
              <a:off x="61722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32"/>
            <p:cNvSpPr>
              <a:spLocks noChangeArrowheads="1"/>
            </p:cNvSpPr>
            <p:nvPr/>
          </p:nvSpPr>
          <p:spPr bwMode="auto">
            <a:xfrm>
              <a:off x="6248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33"/>
            <p:cNvSpPr>
              <a:spLocks noChangeArrowheads="1"/>
            </p:cNvSpPr>
            <p:nvPr/>
          </p:nvSpPr>
          <p:spPr bwMode="auto">
            <a:xfrm>
              <a:off x="64008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34"/>
            <p:cNvSpPr>
              <a:spLocks noChangeArrowheads="1"/>
            </p:cNvSpPr>
            <p:nvPr/>
          </p:nvSpPr>
          <p:spPr bwMode="auto">
            <a:xfrm>
              <a:off x="64770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35"/>
            <p:cNvSpPr>
              <a:spLocks noChangeArrowheads="1"/>
            </p:cNvSpPr>
            <p:nvPr/>
          </p:nvSpPr>
          <p:spPr bwMode="auto">
            <a:xfrm>
              <a:off x="6629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36"/>
            <p:cNvSpPr>
              <a:spLocks noChangeArrowheads="1"/>
            </p:cNvSpPr>
            <p:nvPr/>
          </p:nvSpPr>
          <p:spPr bwMode="auto">
            <a:xfrm>
              <a:off x="6781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37"/>
            <p:cNvSpPr>
              <a:spLocks noChangeArrowheads="1"/>
            </p:cNvSpPr>
            <p:nvPr/>
          </p:nvSpPr>
          <p:spPr bwMode="auto">
            <a:xfrm>
              <a:off x="68580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38"/>
            <p:cNvSpPr>
              <a:spLocks noChangeArrowheads="1"/>
            </p:cNvSpPr>
            <p:nvPr/>
          </p:nvSpPr>
          <p:spPr bwMode="auto">
            <a:xfrm>
              <a:off x="70104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8" name="Rectangle 139"/>
            <p:cNvSpPr>
              <a:spLocks noChangeArrowheads="1"/>
            </p:cNvSpPr>
            <p:nvPr/>
          </p:nvSpPr>
          <p:spPr bwMode="auto">
            <a:xfrm>
              <a:off x="7162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9" name="Rectangle 140"/>
            <p:cNvSpPr>
              <a:spLocks noChangeArrowheads="1"/>
            </p:cNvSpPr>
            <p:nvPr/>
          </p:nvSpPr>
          <p:spPr bwMode="auto">
            <a:xfrm>
              <a:off x="73152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0" name="Rectangle 141"/>
            <p:cNvSpPr>
              <a:spLocks noChangeArrowheads="1"/>
            </p:cNvSpPr>
            <p:nvPr/>
          </p:nvSpPr>
          <p:spPr bwMode="auto">
            <a:xfrm>
              <a:off x="74676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1" name="Rectangle 142"/>
            <p:cNvSpPr>
              <a:spLocks noChangeArrowheads="1"/>
            </p:cNvSpPr>
            <p:nvPr/>
          </p:nvSpPr>
          <p:spPr bwMode="auto">
            <a:xfrm>
              <a:off x="76200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2" name="Rectangle 143"/>
            <p:cNvSpPr>
              <a:spLocks noChangeArrowheads="1"/>
            </p:cNvSpPr>
            <p:nvPr/>
          </p:nvSpPr>
          <p:spPr bwMode="auto">
            <a:xfrm>
              <a:off x="48006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3" name="Rectangle 146"/>
            <p:cNvSpPr>
              <a:spLocks noChangeArrowheads="1"/>
            </p:cNvSpPr>
            <p:nvPr/>
          </p:nvSpPr>
          <p:spPr bwMode="auto">
            <a:xfrm>
              <a:off x="4495810" y="3886172"/>
              <a:ext cx="76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4" name="Rectangle 147"/>
            <p:cNvSpPr>
              <a:spLocks noChangeArrowheads="1"/>
            </p:cNvSpPr>
            <p:nvPr/>
          </p:nvSpPr>
          <p:spPr bwMode="auto">
            <a:xfrm>
              <a:off x="4419609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48"/>
            <p:cNvSpPr>
              <a:spLocks noChangeArrowheads="1"/>
            </p:cNvSpPr>
            <p:nvPr/>
          </p:nvSpPr>
          <p:spPr bwMode="auto">
            <a:xfrm>
              <a:off x="84582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49"/>
            <p:cNvSpPr>
              <a:spLocks noChangeArrowheads="1"/>
            </p:cNvSpPr>
            <p:nvPr/>
          </p:nvSpPr>
          <p:spPr bwMode="auto">
            <a:xfrm>
              <a:off x="83820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0"/>
            <p:cNvSpPr>
              <a:spLocks noChangeArrowheads="1"/>
            </p:cNvSpPr>
            <p:nvPr/>
          </p:nvSpPr>
          <p:spPr bwMode="auto">
            <a:xfrm>
              <a:off x="8229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1"/>
            <p:cNvSpPr>
              <a:spLocks noChangeArrowheads="1"/>
            </p:cNvSpPr>
            <p:nvPr/>
          </p:nvSpPr>
          <p:spPr bwMode="auto">
            <a:xfrm>
              <a:off x="80772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52"/>
            <p:cNvSpPr>
              <a:spLocks noChangeArrowheads="1"/>
            </p:cNvSpPr>
            <p:nvPr/>
          </p:nvSpPr>
          <p:spPr bwMode="auto">
            <a:xfrm>
              <a:off x="80010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53"/>
            <p:cNvSpPr>
              <a:spLocks noChangeArrowheads="1"/>
            </p:cNvSpPr>
            <p:nvPr/>
          </p:nvSpPr>
          <p:spPr bwMode="auto">
            <a:xfrm>
              <a:off x="7848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54"/>
            <p:cNvSpPr>
              <a:spLocks noChangeArrowheads="1"/>
            </p:cNvSpPr>
            <p:nvPr/>
          </p:nvSpPr>
          <p:spPr bwMode="auto">
            <a:xfrm>
              <a:off x="77724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55"/>
            <p:cNvSpPr>
              <a:spLocks noChangeArrowheads="1"/>
            </p:cNvSpPr>
            <p:nvPr/>
          </p:nvSpPr>
          <p:spPr bwMode="auto">
            <a:xfrm>
              <a:off x="48768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56"/>
            <p:cNvSpPr>
              <a:spLocks noChangeArrowheads="1"/>
            </p:cNvSpPr>
            <p:nvPr/>
          </p:nvSpPr>
          <p:spPr bwMode="auto">
            <a:xfrm>
              <a:off x="76962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57"/>
            <p:cNvSpPr>
              <a:spLocks noChangeArrowheads="1"/>
            </p:cNvSpPr>
            <p:nvPr/>
          </p:nvSpPr>
          <p:spPr bwMode="auto">
            <a:xfrm>
              <a:off x="76200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58"/>
            <p:cNvSpPr>
              <a:spLocks noChangeArrowheads="1"/>
            </p:cNvSpPr>
            <p:nvPr/>
          </p:nvSpPr>
          <p:spPr bwMode="auto">
            <a:xfrm>
              <a:off x="74676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59"/>
            <p:cNvSpPr>
              <a:spLocks noChangeArrowheads="1"/>
            </p:cNvSpPr>
            <p:nvPr/>
          </p:nvSpPr>
          <p:spPr bwMode="auto">
            <a:xfrm>
              <a:off x="7315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0"/>
            <p:cNvSpPr>
              <a:spLocks noChangeArrowheads="1"/>
            </p:cNvSpPr>
            <p:nvPr/>
          </p:nvSpPr>
          <p:spPr bwMode="auto">
            <a:xfrm>
              <a:off x="71628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1"/>
            <p:cNvSpPr>
              <a:spLocks noChangeArrowheads="1"/>
            </p:cNvSpPr>
            <p:nvPr/>
          </p:nvSpPr>
          <p:spPr bwMode="auto">
            <a:xfrm>
              <a:off x="70104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62"/>
            <p:cNvSpPr>
              <a:spLocks noChangeArrowheads="1"/>
            </p:cNvSpPr>
            <p:nvPr/>
          </p:nvSpPr>
          <p:spPr bwMode="auto">
            <a:xfrm>
              <a:off x="6934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63"/>
            <p:cNvSpPr>
              <a:spLocks noChangeArrowheads="1"/>
            </p:cNvSpPr>
            <p:nvPr/>
          </p:nvSpPr>
          <p:spPr bwMode="auto">
            <a:xfrm>
              <a:off x="67056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64"/>
            <p:cNvSpPr>
              <a:spLocks noChangeArrowheads="1"/>
            </p:cNvSpPr>
            <p:nvPr/>
          </p:nvSpPr>
          <p:spPr bwMode="auto">
            <a:xfrm>
              <a:off x="66294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66"/>
            <p:cNvSpPr>
              <a:spLocks noChangeArrowheads="1"/>
            </p:cNvSpPr>
            <p:nvPr/>
          </p:nvSpPr>
          <p:spPr bwMode="auto">
            <a:xfrm>
              <a:off x="4495810" y="4267169"/>
              <a:ext cx="228601" cy="38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67"/>
            <p:cNvSpPr>
              <a:spLocks noChangeArrowheads="1"/>
            </p:cNvSpPr>
            <p:nvPr/>
          </p:nvSpPr>
          <p:spPr bwMode="auto">
            <a:xfrm>
              <a:off x="5181611" y="4038570"/>
              <a:ext cx="533401" cy="30479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Text Box 168"/>
            <p:cNvSpPr txBox="1">
              <a:spLocks noChangeArrowheads="1"/>
            </p:cNvSpPr>
            <p:nvPr/>
          </p:nvSpPr>
          <p:spPr bwMode="auto">
            <a:xfrm>
              <a:off x="5105410" y="3809972"/>
              <a:ext cx="828337" cy="41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школа</a:t>
              </a:r>
            </a:p>
          </p:txBody>
        </p:sp>
        <p:sp>
          <p:nvSpPr>
            <p:cNvPr id="2235" name="Text Box 169"/>
            <p:cNvSpPr txBox="1">
              <a:spLocks noChangeArrowheads="1"/>
            </p:cNvSpPr>
            <p:nvPr/>
          </p:nvSpPr>
          <p:spPr bwMode="auto">
            <a:xfrm rot="16200000">
              <a:off x="4241005" y="4278115"/>
              <a:ext cx="784247" cy="381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КЛУБ</a:t>
              </a:r>
            </a:p>
          </p:txBody>
        </p:sp>
        <p:sp>
          <p:nvSpPr>
            <p:cNvPr id="2236" name="Rectangle 171"/>
            <p:cNvSpPr>
              <a:spLocks noChangeArrowheads="1"/>
            </p:cNvSpPr>
            <p:nvPr/>
          </p:nvSpPr>
          <p:spPr bwMode="auto">
            <a:xfrm>
              <a:off x="4495810" y="624835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2"/>
            <p:cNvSpPr>
              <a:spLocks noChangeArrowheads="1"/>
            </p:cNvSpPr>
            <p:nvPr/>
          </p:nvSpPr>
          <p:spPr bwMode="auto">
            <a:xfrm>
              <a:off x="4495810" y="617215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73"/>
            <p:cNvSpPr>
              <a:spLocks noChangeArrowheads="1"/>
            </p:cNvSpPr>
            <p:nvPr/>
          </p:nvSpPr>
          <p:spPr bwMode="auto">
            <a:xfrm>
              <a:off x="4495810" y="60197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74"/>
            <p:cNvSpPr>
              <a:spLocks noChangeArrowheads="1"/>
            </p:cNvSpPr>
            <p:nvPr/>
          </p:nvSpPr>
          <p:spPr bwMode="auto">
            <a:xfrm>
              <a:off x="4495810" y="59435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75"/>
            <p:cNvSpPr>
              <a:spLocks noChangeArrowheads="1"/>
            </p:cNvSpPr>
            <p:nvPr/>
          </p:nvSpPr>
          <p:spPr bwMode="auto">
            <a:xfrm>
              <a:off x="4495810" y="579115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76"/>
            <p:cNvSpPr>
              <a:spLocks noChangeArrowheads="1"/>
            </p:cNvSpPr>
            <p:nvPr/>
          </p:nvSpPr>
          <p:spPr bwMode="auto">
            <a:xfrm>
              <a:off x="4495810" y="563875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2" name="Rectangle 177"/>
            <p:cNvSpPr>
              <a:spLocks noChangeArrowheads="1"/>
            </p:cNvSpPr>
            <p:nvPr/>
          </p:nvSpPr>
          <p:spPr bwMode="auto">
            <a:xfrm>
              <a:off x="4495810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3" name="Rectangle 178"/>
            <p:cNvSpPr>
              <a:spLocks noChangeArrowheads="1"/>
            </p:cNvSpPr>
            <p:nvPr/>
          </p:nvSpPr>
          <p:spPr bwMode="auto">
            <a:xfrm>
              <a:off x="5638811" y="5105362"/>
              <a:ext cx="76200" cy="76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4" name="Rectangle 179"/>
            <p:cNvSpPr>
              <a:spLocks noChangeArrowheads="1"/>
            </p:cNvSpPr>
            <p:nvPr/>
          </p:nvSpPr>
          <p:spPr bwMode="auto">
            <a:xfrm>
              <a:off x="5181611" y="51053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5" name="Rectangle 180"/>
            <p:cNvSpPr>
              <a:spLocks noChangeArrowheads="1"/>
            </p:cNvSpPr>
            <p:nvPr/>
          </p:nvSpPr>
          <p:spPr bwMode="auto">
            <a:xfrm>
              <a:off x="4495810" y="5105362"/>
              <a:ext cx="228601" cy="3047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6" name="Rectangle 183"/>
            <p:cNvSpPr>
              <a:spLocks noChangeArrowheads="1"/>
            </p:cNvSpPr>
            <p:nvPr/>
          </p:nvSpPr>
          <p:spPr bwMode="auto">
            <a:xfrm>
              <a:off x="792481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6"/>
            <p:cNvSpPr txBox="1">
              <a:spLocks noChangeArrowheads="1"/>
            </p:cNvSpPr>
            <p:nvPr/>
          </p:nvSpPr>
          <p:spPr bwMode="auto">
            <a:xfrm>
              <a:off x="8278829" y="2819379"/>
              <a:ext cx="1089907" cy="416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телятник</a:t>
              </a:r>
            </a:p>
          </p:txBody>
        </p:sp>
        <p:sp>
          <p:nvSpPr>
            <p:cNvPr id="2248" name="Text Box 187"/>
            <p:cNvSpPr txBox="1">
              <a:spLocks noChangeArrowheads="1"/>
            </p:cNvSpPr>
            <p:nvPr/>
          </p:nvSpPr>
          <p:spPr bwMode="auto">
            <a:xfrm>
              <a:off x="8247079" y="4114770"/>
              <a:ext cx="1157170" cy="416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коровник</a:t>
              </a:r>
            </a:p>
          </p:txBody>
        </p:sp>
        <p:sp>
          <p:nvSpPr>
            <p:cNvPr id="2249" name="Text Box 188"/>
            <p:cNvSpPr txBox="1">
              <a:spLocks noChangeArrowheads="1"/>
            </p:cNvSpPr>
            <p:nvPr/>
          </p:nvSpPr>
          <p:spPr bwMode="auto">
            <a:xfrm rot="16200000">
              <a:off x="4451202" y="5277517"/>
              <a:ext cx="668651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Баня(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250" name="Rectangle 189"/>
            <p:cNvSpPr>
              <a:spLocks noChangeArrowheads="1"/>
            </p:cNvSpPr>
            <p:nvPr/>
          </p:nvSpPr>
          <p:spPr bwMode="auto">
            <a:xfrm>
              <a:off x="3124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Rectangle 190"/>
            <p:cNvSpPr>
              <a:spLocks noChangeArrowheads="1"/>
            </p:cNvSpPr>
            <p:nvPr/>
          </p:nvSpPr>
          <p:spPr bwMode="auto">
            <a:xfrm>
              <a:off x="32004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2" name="Rectangle 191"/>
            <p:cNvSpPr>
              <a:spLocks noChangeArrowheads="1"/>
            </p:cNvSpPr>
            <p:nvPr/>
          </p:nvSpPr>
          <p:spPr bwMode="auto">
            <a:xfrm>
              <a:off x="3352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2"/>
            <p:cNvSpPr>
              <a:spLocks noChangeArrowheads="1"/>
            </p:cNvSpPr>
            <p:nvPr/>
          </p:nvSpPr>
          <p:spPr bwMode="auto">
            <a:xfrm>
              <a:off x="35052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" name="Rectangle 193"/>
            <p:cNvSpPr>
              <a:spLocks noChangeArrowheads="1"/>
            </p:cNvSpPr>
            <p:nvPr/>
          </p:nvSpPr>
          <p:spPr bwMode="auto">
            <a:xfrm>
              <a:off x="3581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" name="Rectangle 194"/>
            <p:cNvSpPr>
              <a:spLocks noChangeArrowheads="1"/>
            </p:cNvSpPr>
            <p:nvPr/>
          </p:nvSpPr>
          <p:spPr bwMode="auto">
            <a:xfrm>
              <a:off x="38100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" name="Rectangle 195"/>
            <p:cNvSpPr>
              <a:spLocks noChangeArrowheads="1"/>
            </p:cNvSpPr>
            <p:nvPr/>
          </p:nvSpPr>
          <p:spPr bwMode="auto">
            <a:xfrm>
              <a:off x="38862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" name="Rectangle 196"/>
            <p:cNvSpPr>
              <a:spLocks noChangeArrowheads="1"/>
            </p:cNvSpPr>
            <p:nvPr/>
          </p:nvSpPr>
          <p:spPr bwMode="auto">
            <a:xfrm>
              <a:off x="3962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" name="Rectangle 199"/>
            <p:cNvSpPr>
              <a:spLocks noChangeArrowheads="1"/>
            </p:cNvSpPr>
            <p:nvPr/>
          </p:nvSpPr>
          <p:spPr bwMode="auto">
            <a:xfrm>
              <a:off x="4495809" y="647695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" name="Rectangle 200"/>
            <p:cNvSpPr>
              <a:spLocks noChangeArrowheads="1"/>
            </p:cNvSpPr>
            <p:nvPr/>
          </p:nvSpPr>
          <p:spPr bwMode="auto">
            <a:xfrm>
              <a:off x="4495809" y="640075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0" name="Rectangle 203"/>
            <p:cNvSpPr>
              <a:spLocks noChangeArrowheads="1"/>
            </p:cNvSpPr>
            <p:nvPr/>
          </p:nvSpPr>
          <p:spPr bwMode="auto">
            <a:xfrm>
              <a:off x="1981205" y="411477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" name="Rectangle 204"/>
            <p:cNvSpPr>
              <a:spLocks noChangeArrowheads="1"/>
            </p:cNvSpPr>
            <p:nvPr/>
          </p:nvSpPr>
          <p:spPr bwMode="auto">
            <a:xfrm>
              <a:off x="1981205" y="419096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" name="Rectangle 205"/>
            <p:cNvSpPr>
              <a:spLocks noChangeArrowheads="1"/>
            </p:cNvSpPr>
            <p:nvPr/>
          </p:nvSpPr>
          <p:spPr bwMode="auto">
            <a:xfrm>
              <a:off x="19812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3" name="Rectangle 206"/>
            <p:cNvSpPr>
              <a:spLocks noChangeArrowheads="1"/>
            </p:cNvSpPr>
            <p:nvPr/>
          </p:nvSpPr>
          <p:spPr bwMode="auto">
            <a:xfrm>
              <a:off x="20574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4" name="Rectangle 207"/>
            <p:cNvSpPr>
              <a:spLocks noChangeArrowheads="1"/>
            </p:cNvSpPr>
            <p:nvPr/>
          </p:nvSpPr>
          <p:spPr bwMode="auto">
            <a:xfrm>
              <a:off x="22098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5" name="Rectangle 208"/>
            <p:cNvSpPr>
              <a:spLocks noChangeArrowheads="1"/>
            </p:cNvSpPr>
            <p:nvPr/>
          </p:nvSpPr>
          <p:spPr bwMode="auto">
            <a:xfrm>
              <a:off x="22860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6" name="Rectangle 209"/>
            <p:cNvSpPr>
              <a:spLocks noChangeArrowheads="1"/>
            </p:cNvSpPr>
            <p:nvPr/>
          </p:nvSpPr>
          <p:spPr bwMode="auto">
            <a:xfrm>
              <a:off x="24384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7" name="Rectangle 210"/>
            <p:cNvSpPr>
              <a:spLocks noChangeArrowheads="1"/>
            </p:cNvSpPr>
            <p:nvPr/>
          </p:nvSpPr>
          <p:spPr bwMode="auto">
            <a:xfrm>
              <a:off x="25146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8" name="Rectangle 211"/>
            <p:cNvSpPr>
              <a:spLocks noChangeArrowheads="1"/>
            </p:cNvSpPr>
            <p:nvPr/>
          </p:nvSpPr>
          <p:spPr bwMode="auto">
            <a:xfrm>
              <a:off x="26670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9" name="Rectangle 212"/>
            <p:cNvSpPr>
              <a:spLocks noChangeArrowheads="1"/>
            </p:cNvSpPr>
            <p:nvPr/>
          </p:nvSpPr>
          <p:spPr bwMode="auto">
            <a:xfrm>
              <a:off x="2743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0" name="Rectangle 213"/>
            <p:cNvSpPr>
              <a:spLocks noChangeArrowheads="1"/>
            </p:cNvSpPr>
            <p:nvPr/>
          </p:nvSpPr>
          <p:spPr bwMode="auto">
            <a:xfrm>
              <a:off x="28956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1" name="Rectangle 214"/>
            <p:cNvSpPr>
              <a:spLocks noChangeArrowheads="1"/>
            </p:cNvSpPr>
            <p:nvPr/>
          </p:nvSpPr>
          <p:spPr bwMode="auto">
            <a:xfrm>
              <a:off x="2971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2" name="Rectangle 215"/>
            <p:cNvSpPr>
              <a:spLocks noChangeArrowheads="1"/>
            </p:cNvSpPr>
            <p:nvPr/>
          </p:nvSpPr>
          <p:spPr bwMode="auto">
            <a:xfrm>
              <a:off x="1981205" y="434336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3" name="Rectangle 216"/>
            <p:cNvSpPr>
              <a:spLocks noChangeArrowheads="1"/>
            </p:cNvSpPr>
            <p:nvPr/>
          </p:nvSpPr>
          <p:spPr bwMode="auto">
            <a:xfrm>
              <a:off x="1981205" y="449576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4" name="Rectangle 217"/>
            <p:cNvSpPr>
              <a:spLocks noChangeArrowheads="1"/>
            </p:cNvSpPr>
            <p:nvPr/>
          </p:nvSpPr>
          <p:spPr bwMode="auto">
            <a:xfrm>
              <a:off x="1981205" y="464816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5" name="Rectangle 218"/>
            <p:cNvSpPr>
              <a:spLocks noChangeArrowheads="1"/>
            </p:cNvSpPr>
            <p:nvPr/>
          </p:nvSpPr>
          <p:spPr bwMode="auto">
            <a:xfrm>
              <a:off x="1981205" y="487676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6" name="Rectangle 219"/>
            <p:cNvSpPr>
              <a:spLocks noChangeArrowheads="1"/>
            </p:cNvSpPr>
            <p:nvPr/>
          </p:nvSpPr>
          <p:spPr bwMode="auto">
            <a:xfrm>
              <a:off x="1981205" y="502916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7" name="Rectangle 220"/>
            <p:cNvSpPr>
              <a:spLocks noChangeArrowheads="1"/>
            </p:cNvSpPr>
            <p:nvPr/>
          </p:nvSpPr>
          <p:spPr bwMode="auto">
            <a:xfrm>
              <a:off x="1981205" y="51815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8" name="Rectangle 221"/>
            <p:cNvSpPr>
              <a:spLocks noChangeArrowheads="1"/>
            </p:cNvSpPr>
            <p:nvPr/>
          </p:nvSpPr>
          <p:spPr bwMode="auto">
            <a:xfrm>
              <a:off x="1981205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9" name="Rectangle 222"/>
            <p:cNvSpPr>
              <a:spLocks noChangeArrowheads="1"/>
            </p:cNvSpPr>
            <p:nvPr/>
          </p:nvSpPr>
          <p:spPr bwMode="auto">
            <a:xfrm>
              <a:off x="1981205" y="55625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0" name="Rectangle 223"/>
            <p:cNvSpPr>
              <a:spLocks noChangeArrowheads="1"/>
            </p:cNvSpPr>
            <p:nvPr/>
          </p:nvSpPr>
          <p:spPr bwMode="auto">
            <a:xfrm>
              <a:off x="1447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1" name="Rectangle 224"/>
            <p:cNvSpPr>
              <a:spLocks noChangeArrowheads="1"/>
            </p:cNvSpPr>
            <p:nvPr/>
          </p:nvSpPr>
          <p:spPr bwMode="auto">
            <a:xfrm>
              <a:off x="137160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2" name="Rectangle 225"/>
            <p:cNvSpPr>
              <a:spLocks noChangeArrowheads="1"/>
            </p:cNvSpPr>
            <p:nvPr/>
          </p:nvSpPr>
          <p:spPr bwMode="auto">
            <a:xfrm>
              <a:off x="11430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3" name="Rectangle 226"/>
            <p:cNvSpPr>
              <a:spLocks noChangeArrowheads="1"/>
            </p:cNvSpPr>
            <p:nvPr/>
          </p:nvSpPr>
          <p:spPr bwMode="auto">
            <a:xfrm>
              <a:off x="1066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" name="Rectangle 227"/>
            <p:cNvSpPr>
              <a:spLocks noChangeArrowheads="1"/>
            </p:cNvSpPr>
            <p:nvPr/>
          </p:nvSpPr>
          <p:spPr bwMode="auto">
            <a:xfrm>
              <a:off x="9144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" name="Rectangle 228"/>
            <p:cNvSpPr>
              <a:spLocks noChangeArrowheads="1"/>
            </p:cNvSpPr>
            <p:nvPr/>
          </p:nvSpPr>
          <p:spPr bwMode="auto">
            <a:xfrm>
              <a:off x="838202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" name="Rectangle 229"/>
            <p:cNvSpPr>
              <a:spLocks noChangeArrowheads="1"/>
            </p:cNvSpPr>
            <p:nvPr/>
          </p:nvSpPr>
          <p:spPr bwMode="auto">
            <a:xfrm>
              <a:off x="114300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7" name="Rectangle 230"/>
            <p:cNvSpPr>
              <a:spLocks noChangeArrowheads="1"/>
            </p:cNvSpPr>
            <p:nvPr/>
          </p:nvSpPr>
          <p:spPr bwMode="auto">
            <a:xfrm>
              <a:off x="76200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8" name="Rectangle 233"/>
            <p:cNvSpPr>
              <a:spLocks noChangeArrowheads="1"/>
            </p:cNvSpPr>
            <p:nvPr/>
          </p:nvSpPr>
          <p:spPr bwMode="auto">
            <a:xfrm>
              <a:off x="509586" y="437391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9" name="Rectangle 234"/>
            <p:cNvSpPr>
              <a:spLocks noChangeArrowheads="1"/>
            </p:cNvSpPr>
            <p:nvPr/>
          </p:nvSpPr>
          <p:spPr bwMode="auto">
            <a:xfrm>
              <a:off x="457202" y="396237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0" name="Rectangle 235"/>
            <p:cNvSpPr>
              <a:spLocks noChangeArrowheads="1"/>
            </p:cNvSpPr>
            <p:nvPr/>
          </p:nvSpPr>
          <p:spPr bwMode="auto">
            <a:xfrm>
              <a:off x="457202" y="40385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1" name="Rectangle 236"/>
            <p:cNvSpPr>
              <a:spLocks noChangeArrowheads="1"/>
            </p:cNvSpPr>
            <p:nvPr/>
          </p:nvSpPr>
          <p:spPr bwMode="auto">
            <a:xfrm>
              <a:off x="838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2" name="Rectangle 240"/>
            <p:cNvSpPr>
              <a:spLocks noChangeArrowheads="1"/>
            </p:cNvSpPr>
            <p:nvPr/>
          </p:nvSpPr>
          <p:spPr bwMode="auto">
            <a:xfrm>
              <a:off x="1219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" name="Rectangle 241"/>
            <p:cNvSpPr>
              <a:spLocks noChangeArrowheads="1"/>
            </p:cNvSpPr>
            <p:nvPr/>
          </p:nvSpPr>
          <p:spPr bwMode="auto">
            <a:xfrm>
              <a:off x="13716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" name="Rectangle 242"/>
            <p:cNvSpPr>
              <a:spLocks noChangeArrowheads="1"/>
            </p:cNvSpPr>
            <p:nvPr/>
          </p:nvSpPr>
          <p:spPr bwMode="auto">
            <a:xfrm>
              <a:off x="1447802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" name="Rectangle 243"/>
            <p:cNvSpPr>
              <a:spLocks noChangeArrowheads="1"/>
            </p:cNvSpPr>
            <p:nvPr/>
          </p:nvSpPr>
          <p:spPr bwMode="auto">
            <a:xfrm>
              <a:off x="2590805" y="3352776"/>
              <a:ext cx="381001" cy="228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6" name="Rectangle 244"/>
            <p:cNvSpPr>
              <a:spLocks noChangeArrowheads="1"/>
            </p:cNvSpPr>
            <p:nvPr/>
          </p:nvSpPr>
          <p:spPr bwMode="auto">
            <a:xfrm>
              <a:off x="3200405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7" name="Rectangle 245"/>
            <p:cNvSpPr>
              <a:spLocks noChangeArrowheads="1"/>
            </p:cNvSpPr>
            <p:nvPr/>
          </p:nvSpPr>
          <p:spPr bwMode="auto">
            <a:xfrm>
              <a:off x="32766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8" name="Rectangle 246"/>
            <p:cNvSpPr>
              <a:spLocks noChangeArrowheads="1"/>
            </p:cNvSpPr>
            <p:nvPr/>
          </p:nvSpPr>
          <p:spPr bwMode="auto">
            <a:xfrm>
              <a:off x="34290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9" name="Rectangle 247"/>
            <p:cNvSpPr>
              <a:spLocks noChangeArrowheads="1"/>
            </p:cNvSpPr>
            <p:nvPr/>
          </p:nvSpPr>
          <p:spPr bwMode="auto">
            <a:xfrm>
              <a:off x="35052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0" name="Rectangle 248"/>
            <p:cNvSpPr>
              <a:spLocks noChangeArrowheads="1"/>
            </p:cNvSpPr>
            <p:nvPr/>
          </p:nvSpPr>
          <p:spPr bwMode="auto">
            <a:xfrm>
              <a:off x="3810007" y="3352776"/>
              <a:ext cx="304801" cy="2285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1" name="Text Box 249"/>
            <p:cNvSpPr txBox="1">
              <a:spLocks noChangeArrowheads="1"/>
            </p:cNvSpPr>
            <p:nvPr/>
          </p:nvSpPr>
          <p:spPr bwMode="auto">
            <a:xfrm>
              <a:off x="3749047" y="3358369"/>
              <a:ext cx="42734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302" name="Text Box 250"/>
            <p:cNvSpPr txBox="1">
              <a:spLocks noChangeArrowheads="1"/>
            </p:cNvSpPr>
            <p:nvPr/>
          </p:nvSpPr>
          <p:spPr bwMode="auto">
            <a:xfrm>
              <a:off x="2362204" y="3124178"/>
              <a:ext cx="558095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Столовая</a:t>
              </a:r>
            </a:p>
          </p:txBody>
        </p:sp>
        <p:pic>
          <p:nvPicPr>
            <p:cNvPr id="2303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6890" y="5078543"/>
              <a:ext cx="342901" cy="44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4" name="Rectangle 147"/>
            <p:cNvSpPr>
              <a:spLocks noChangeArrowheads="1"/>
            </p:cNvSpPr>
            <p:nvPr/>
          </p:nvSpPr>
          <p:spPr bwMode="auto">
            <a:xfrm>
              <a:off x="4495800" y="388620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4763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4763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Риски подтоплений (затоплений)</a:t>
            </a:r>
          </a:p>
          <a:p>
            <a:pPr algn="ctr" defTabSz="1274763">
              <a:lnSpc>
                <a:spcPct val="90000"/>
              </a:lnSpc>
            </a:pPr>
            <a:r>
              <a:rPr lang="ru-RU" dirty="0" smtClean="0"/>
              <a:t>на территории села </a:t>
            </a:r>
            <a:r>
              <a:rPr lang="ru-RU" dirty="0" err="1" smtClean="0"/>
              <a:t>Барабо-Юдино</a:t>
            </a:r>
            <a:r>
              <a:rPr lang="ru-RU" dirty="0" smtClean="0"/>
              <a:t> Чистоозерного  района</a:t>
            </a:r>
            <a:endParaRPr lang="ru-RU" dirty="0"/>
          </a:p>
        </p:txBody>
      </p:sp>
      <p:grpSp>
        <p:nvGrpSpPr>
          <p:cNvPr id="12" name="Group 253"/>
          <p:cNvGrpSpPr>
            <a:grpSpLocks/>
          </p:cNvGrpSpPr>
          <p:nvPr/>
        </p:nvGrpSpPr>
        <p:grpSpPr bwMode="auto">
          <a:xfrm>
            <a:off x="5334000" y="4626429"/>
            <a:ext cx="357188" cy="333375"/>
            <a:chOff x="476" y="3248"/>
            <a:chExt cx="408" cy="409"/>
          </a:xfrm>
        </p:grpSpPr>
        <p:sp>
          <p:nvSpPr>
            <p:cNvPr id="2093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4" name="AutoShape 255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3" name="Rectangle 218"/>
          <p:cNvSpPr>
            <a:spLocks noChangeArrowheads="1"/>
          </p:cNvSpPr>
          <p:nvPr/>
        </p:nvSpPr>
        <p:spPr bwMode="auto">
          <a:xfrm>
            <a:off x="1251857" y="4789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4" name="Rectangle 220"/>
          <p:cNvSpPr>
            <a:spLocks noChangeArrowheads="1"/>
          </p:cNvSpPr>
          <p:nvPr/>
        </p:nvSpPr>
        <p:spPr bwMode="auto">
          <a:xfrm>
            <a:off x="1251857" y="5116286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5" name="Rectangle 220"/>
          <p:cNvSpPr>
            <a:spLocks noChangeArrowheads="1"/>
          </p:cNvSpPr>
          <p:nvPr/>
        </p:nvSpPr>
        <p:spPr bwMode="auto">
          <a:xfrm>
            <a:off x="1251857" y="4408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3320143" y="3592286"/>
            <a:ext cx="495527" cy="277813"/>
            <a:chOff x="4860" y="4199"/>
            <a:chExt cx="219" cy="229"/>
          </a:xfrm>
        </p:grpSpPr>
        <p:grpSp>
          <p:nvGrpSpPr>
            <p:cNvPr id="14" name="Group 61"/>
            <p:cNvGrpSpPr>
              <a:grpSpLocks/>
            </p:cNvGrpSpPr>
            <p:nvPr/>
          </p:nvGrpSpPr>
          <p:grpSpPr bwMode="auto">
            <a:xfrm>
              <a:off x="4904" y="4218"/>
              <a:ext cx="140" cy="210"/>
              <a:chOff x="1766" y="5636"/>
              <a:chExt cx="240" cy="318"/>
            </a:xfrm>
          </p:grpSpPr>
          <p:grpSp>
            <p:nvGrpSpPr>
              <p:cNvPr id="15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089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0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2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088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39" tIns="45669" rIns="91339" bIns="45669"/>
              <a:lstStyle/>
              <a:p>
                <a:pPr defTabSz="911569"/>
                <a:endParaRPr lang="ru-RU" sz="25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2086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31" tIns="42669" rIns="85331" bIns="42669">
              <a:spAutoFit/>
            </a:bodyPr>
            <a:lstStyle/>
            <a:p>
              <a:pPr algn="ctr" defTabSz="853746" eaLnBrk="0" hangingPunct="0"/>
              <a:r>
                <a:rPr lang="ru-RU" sz="800" b="1" dirty="0">
                  <a:latin typeface="Times New Roman" pitchFamily="18" charset="0"/>
                  <a:cs typeface="Times New Roman" pitchFamily="18" charset="0"/>
                </a:rPr>
                <a:t>ДПО</a:t>
              </a:r>
            </a:p>
          </p:txBody>
        </p:sp>
      </p:grpSp>
      <p:sp>
        <p:nvSpPr>
          <p:cNvPr id="2057" name="Rectangle 167"/>
          <p:cNvSpPr>
            <a:spLocks noChangeArrowheads="1"/>
          </p:cNvSpPr>
          <p:nvPr/>
        </p:nvSpPr>
        <p:spPr bwMode="auto">
          <a:xfrm>
            <a:off x="4027715" y="3810000"/>
            <a:ext cx="517071" cy="282349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6" name="Группа 275"/>
          <p:cNvGrpSpPr>
            <a:grpSpLocks/>
          </p:cNvGrpSpPr>
          <p:nvPr/>
        </p:nvGrpSpPr>
        <p:grpSpPr bwMode="auto">
          <a:xfrm>
            <a:off x="3646715" y="5442858"/>
            <a:ext cx="89581" cy="1001259"/>
            <a:chOff x="6041756" y="8216902"/>
            <a:chExt cx="103323" cy="1186544"/>
          </a:xfrm>
          <a:solidFill>
            <a:srgbClr val="996600"/>
          </a:solidFill>
        </p:grpSpPr>
        <p:sp>
          <p:nvSpPr>
            <p:cNvPr id="2065" name="Rectangle 171"/>
            <p:cNvSpPr>
              <a:spLocks noChangeArrowheads="1"/>
            </p:cNvSpPr>
            <p:nvPr/>
          </p:nvSpPr>
          <p:spPr bwMode="auto">
            <a:xfrm>
              <a:off x="6041757" y="900793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6" name="Rectangle 172"/>
            <p:cNvSpPr>
              <a:spLocks noChangeArrowheads="1"/>
            </p:cNvSpPr>
            <p:nvPr/>
          </p:nvSpPr>
          <p:spPr bwMode="auto">
            <a:xfrm>
              <a:off x="6041757" y="8909054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7" name="Rectangle 173"/>
            <p:cNvSpPr>
              <a:spLocks noChangeArrowheads="1"/>
            </p:cNvSpPr>
            <p:nvPr/>
          </p:nvSpPr>
          <p:spPr bwMode="auto">
            <a:xfrm>
              <a:off x="6041757" y="8711296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8" name="Rectangle 174"/>
            <p:cNvSpPr>
              <a:spLocks noChangeArrowheads="1"/>
            </p:cNvSpPr>
            <p:nvPr/>
          </p:nvSpPr>
          <p:spPr bwMode="auto">
            <a:xfrm>
              <a:off x="6041757" y="8612417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9" name="Rectangle 175"/>
            <p:cNvSpPr>
              <a:spLocks noChangeArrowheads="1"/>
            </p:cNvSpPr>
            <p:nvPr/>
          </p:nvSpPr>
          <p:spPr bwMode="auto">
            <a:xfrm>
              <a:off x="6041757" y="8414660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0" name="Rectangle 176"/>
            <p:cNvSpPr>
              <a:spLocks noChangeArrowheads="1"/>
            </p:cNvSpPr>
            <p:nvPr/>
          </p:nvSpPr>
          <p:spPr bwMode="auto">
            <a:xfrm>
              <a:off x="6041757" y="821690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1" name="Rectangle 199"/>
            <p:cNvSpPr>
              <a:spLocks noChangeArrowheads="1"/>
            </p:cNvSpPr>
            <p:nvPr/>
          </p:nvSpPr>
          <p:spPr bwMode="auto">
            <a:xfrm>
              <a:off x="6041756" y="9304567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2" name="Rectangle 200"/>
            <p:cNvSpPr>
              <a:spLocks noChangeArrowheads="1"/>
            </p:cNvSpPr>
            <p:nvPr/>
          </p:nvSpPr>
          <p:spPr bwMode="auto">
            <a:xfrm>
              <a:off x="6041756" y="9205689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4191000" y="130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3320143" y="1524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2177143" y="1578429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2667000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483429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7</a:t>
            </a:r>
          </a:p>
        </p:txBody>
      </p:sp>
      <p:sp>
        <p:nvSpPr>
          <p:cNvPr id="2064" name="Rectangle 123"/>
          <p:cNvSpPr>
            <a:spLocks noChangeArrowheads="1"/>
          </p:cNvSpPr>
          <p:nvPr/>
        </p:nvSpPr>
        <p:spPr bwMode="auto">
          <a:xfrm>
            <a:off x="3755571" y="2993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3" name="Rectangle 123"/>
          <p:cNvSpPr>
            <a:spLocks noChangeArrowheads="1"/>
          </p:cNvSpPr>
          <p:nvPr/>
        </p:nvSpPr>
        <p:spPr bwMode="auto">
          <a:xfrm>
            <a:off x="2612571" y="2231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4" name="Rectangle 123"/>
          <p:cNvSpPr>
            <a:spLocks noChangeArrowheads="1"/>
          </p:cNvSpPr>
          <p:nvPr/>
        </p:nvSpPr>
        <p:spPr bwMode="auto">
          <a:xfrm>
            <a:off x="4299857" y="2667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9</a:t>
            </a:r>
          </a:p>
        </p:txBody>
      </p:sp>
      <p:sp>
        <p:nvSpPr>
          <p:cNvPr id="5" name="Rectangle 123"/>
          <p:cNvSpPr>
            <a:spLocks noChangeArrowheads="1"/>
          </p:cNvSpPr>
          <p:nvPr/>
        </p:nvSpPr>
        <p:spPr bwMode="auto">
          <a:xfrm>
            <a:off x="4245429" y="6616474"/>
            <a:ext cx="381000" cy="2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37</a:t>
            </a:r>
          </a:p>
        </p:txBody>
      </p:sp>
      <p:sp>
        <p:nvSpPr>
          <p:cNvPr id="6" name="Rectangle 123"/>
          <p:cNvSpPr>
            <a:spLocks noChangeArrowheads="1"/>
          </p:cNvSpPr>
          <p:nvPr/>
        </p:nvSpPr>
        <p:spPr bwMode="auto">
          <a:xfrm>
            <a:off x="3537857" y="6422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7" name="Rectangle 123"/>
          <p:cNvSpPr>
            <a:spLocks noChangeArrowheads="1"/>
          </p:cNvSpPr>
          <p:nvPr/>
        </p:nvSpPr>
        <p:spPr bwMode="auto">
          <a:xfrm>
            <a:off x="3918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24</a:t>
            </a:r>
          </a:p>
        </p:txBody>
      </p:sp>
      <p:sp>
        <p:nvSpPr>
          <p:cNvPr id="8" name="Rectangle 123"/>
          <p:cNvSpPr>
            <a:spLocks noChangeArrowheads="1"/>
          </p:cNvSpPr>
          <p:nvPr/>
        </p:nvSpPr>
        <p:spPr bwMode="auto">
          <a:xfrm>
            <a:off x="272143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9" name="Rectangle 123"/>
          <p:cNvSpPr>
            <a:spLocks noChangeArrowheads="1"/>
          </p:cNvSpPr>
          <p:nvPr/>
        </p:nvSpPr>
        <p:spPr bwMode="auto">
          <a:xfrm>
            <a:off x="0" y="4735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10" name="Rectangle 123"/>
          <p:cNvSpPr>
            <a:spLocks noChangeArrowheads="1"/>
          </p:cNvSpPr>
          <p:nvPr/>
        </p:nvSpPr>
        <p:spPr bwMode="auto">
          <a:xfrm>
            <a:off x="489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3" name="Rectangle 123"/>
          <p:cNvSpPr>
            <a:spLocks noChangeArrowheads="1"/>
          </p:cNvSpPr>
          <p:nvPr/>
        </p:nvSpPr>
        <p:spPr bwMode="auto">
          <a:xfrm>
            <a:off x="0" y="4354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4" name="Rectangle 123"/>
          <p:cNvSpPr>
            <a:spLocks noChangeArrowheads="1"/>
          </p:cNvSpPr>
          <p:nvPr/>
        </p:nvSpPr>
        <p:spPr bwMode="auto">
          <a:xfrm>
            <a:off x="1578429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75" name="Rectangle 123"/>
          <p:cNvSpPr>
            <a:spLocks noChangeArrowheads="1"/>
          </p:cNvSpPr>
          <p:nvPr/>
        </p:nvSpPr>
        <p:spPr bwMode="auto">
          <a:xfrm>
            <a:off x="1251857" y="511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6</a:t>
            </a:r>
          </a:p>
        </p:txBody>
      </p:sp>
      <p:sp>
        <p:nvSpPr>
          <p:cNvPr id="2076" name="Rectangle 123"/>
          <p:cNvSpPr>
            <a:spLocks noChangeArrowheads="1"/>
          </p:cNvSpPr>
          <p:nvPr/>
        </p:nvSpPr>
        <p:spPr bwMode="auto">
          <a:xfrm>
            <a:off x="1306286" y="4463143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7" name="Rectangle 123"/>
          <p:cNvSpPr>
            <a:spLocks noChangeArrowheads="1"/>
          </p:cNvSpPr>
          <p:nvPr/>
        </p:nvSpPr>
        <p:spPr bwMode="auto">
          <a:xfrm>
            <a:off x="1741714" y="5769429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15</a:t>
            </a:r>
          </a:p>
        </p:txBody>
      </p:sp>
      <p:sp>
        <p:nvSpPr>
          <p:cNvPr id="2078" name="Rectangle 123"/>
          <p:cNvSpPr>
            <a:spLocks noChangeArrowheads="1"/>
          </p:cNvSpPr>
          <p:nvPr/>
        </p:nvSpPr>
        <p:spPr bwMode="auto">
          <a:xfrm>
            <a:off x="1796143" y="4517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79" name="Rectangle 123"/>
          <p:cNvSpPr>
            <a:spLocks noChangeArrowheads="1"/>
          </p:cNvSpPr>
          <p:nvPr/>
        </p:nvSpPr>
        <p:spPr bwMode="auto">
          <a:xfrm>
            <a:off x="7837714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53</a:t>
            </a:r>
          </a:p>
        </p:txBody>
      </p:sp>
      <p:sp>
        <p:nvSpPr>
          <p:cNvPr id="2080" name="Rectangle 123"/>
          <p:cNvSpPr>
            <a:spLocks noChangeArrowheads="1"/>
          </p:cNvSpPr>
          <p:nvPr/>
        </p:nvSpPr>
        <p:spPr bwMode="auto">
          <a:xfrm>
            <a:off x="7347857" y="4408714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2081" name="Прямоугольник 266"/>
          <p:cNvSpPr>
            <a:spLocks noChangeArrowheads="1"/>
          </p:cNvSpPr>
          <p:nvPr/>
        </p:nvSpPr>
        <p:spPr bwMode="auto">
          <a:xfrm>
            <a:off x="3864429" y="3701143"/>
            <a:ext cx="1088571" cy="2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1300" dirty="0">
                <a:solidFill>
                  <a:srgbClr val="000000"/>
                </a:solidFill>
              </a:rPr>
              <a:t>   церковь</a:t>
            </a:r>
          </a:p>
        </p:txBody>
      </p:sp>
      <p:cxnSp>
        <p:nvCxnSpPr>
          <p:cNvPr id="2082" name="Прямая соединительная линия 268"/>
          <p:cNvCxnSpPr>
            <a:cxnSpLocks noChangeShapeType="1"/>
          </p:cNvCxnSpPr>
          <p:nvPr/>
        </p:nvCxnSpPr>
        <p:spPr bwMode="auto">
          <a:xfrm rot="5400000">
            <a:off x="2748644" y="2530929"/>
            <a:ext cx="272143" cy="22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3" name="Прямая соединительная линия 270"/>
          <p:cNvCxnSpPr>
            <a:cxnSpLocks noChangeShapeType="1"/>
          </p:cNvCxnSpPr>
          <p:nvPr/>
        </p:nvCxnSpPr>
        <p:spPr bwMode="auto">
          <a:xfrm rot="5400000">
            <a:off x="2803072" y="2530929"/>
            <a:ext cx="272143" cy="22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84" name="TextBox 272"/>
          <p:cNvSpPr txBox="1">
            <a:spLocks noChangeArrowheads="1"/>
          </p:cNvSpPr>
          <p:nvPr/>
        </p:nvSpPr>
        <p:spPr bwMode="auto">
          <a:xfrm>
            <a:off x="2068286" y="2394858"/>
            <a:ext cx="816429" cy="2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600" dirty="0"/>
              <a:t>                      администрация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1357291" y="3000372"/>
            <a:ext cx="5143536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Вероятности подтоплений (затоплений)нет, из за</a:t>
            </a:r>
          </a:p>
          <a:p>
            <a:r>
              <a:rPr lang="ru-RU" dirty="0" smtClean="0"/>
              <a:t>отсутствия на территории сельского поселения </a:t>
            </a:r>
          </a:p>
          <a:p>
            <a:r>
              <a:rPr lang="ru-RU" dirty="0" smtClean="0"/>
              <a:t>Рек </a:t>
            </a:r>
            <a:r>
              <a:rPr lang="ru-RU" dirty="0" err="1" smtClean="0"/>
              <a:t>идр</a:t>
            </a:r>
            <a:r>
              <a:rPr lang="ru-RU" dirty="0" smtClean="0"/>
              <a:t>. природных водоемов.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196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>
              <a:defRPr/>
            </a:pPr>
            <a:r>
              <a:rPr lang="ru-RU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ИНФОРМАЦИОННО -СПРАВОЧНЫЕ МАТЕРИАЛЫ</a:t>
            </a:r>
            <a:endParaRPr lang="ru-RU" sz="43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53"/>
          <p:cNvSpPr txBox="1">
            <a:spLocks noChangeArrowheads="1"/>
          </p:cNvSpPr>
          <p:nvPr/>
        </p:nvSpPr>
        <p:spPr bwMode="auto">
          <a:xfrm>
            <a:off x="0" y="3402"/>
            <a:ext cx="9144000" cy="105001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43" tIns="16574" rIns="33143" bIns="16574" anchor="ctr" anchorCtr="1">
            <a:spAutoFit/>
          </a:bodyPr>
          <a:lstStyle/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Информационно-справочные материалы по силам и средствам</a:t>
            </a:r>
          </a:p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на территории села </a:t>
            </a:r>
            <a:r>
              <a:rPr lang="ru-RU" sz="2000" dirty="0" err="1">
                <a:latin typeface="Times New Roman" pitchFamily="18" charset="0"/>
              </a:rPr>
              <a:t>Барабо-Юдино</a:t>
            </a:r>
            <a:r>
              <a:rPr lang="ru-RU" sz="2000" dirty="0">
                <a:latin typeface="Times New Roman" pitchFamily="18" charset="0"/>
              </a:rPr>
              <a:t> Чистоозерного </a:t>
            </a:r>
            <a:endParaRPr lang="ru-RU" sz="2000" dirty="0">
              <a:cs typeface="Times New Roman" pitchFamily="18" charset="0"/>
            </a:endParaRPr>
          </a:p>
          <a:p>
            <a:pPr algn="ctr" defTabSz="912703"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муниципального района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AutoShape 820"/>
          <p:cNvGrpSpPr>
            <a:grpSpLocks/>
          </p:cNvGrpSpPr>
          <p:nvPr/>
        </p:nvGrpSpPr>
        <p:grpSpPr bwMode="auto">
          <a:xfrm>
            <a:off x="326572" y="3320145"/>
            <a:ext cx="2338161" cy="1198514"/>
            <a:chOff x="5914" y="4700"/>
            <a:chExt cx="2062" cy="1058"/>
          </a:xfrm>
        </p:grpSpPr>
        <p:pic>
          <p:nvPicPr>
            <p:cNvPr id="4361" name="AutoShape 82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14" y="4700"/>
              <a:ext cx="2062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2" name="Text Box 64"/>
            <p:cNvSpPr txBox="1">
              <a:spLocks noChangeArrowheads="1"/>
            </p:cNvSpPr>
            <p:nvPr/>
          </p:nvSpPr>
          <p:spPr bwMode="auto">
            <a:xfrm>
              <a:off x="5922" y="5040"/>
              <a:ext cx="2046" cy="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57263" tIns="128632" rIns="257263" bIns="128632">
              <a:spAutoFit/>
            </a:bodyPr>
            <a:lstStyle/>
            <a:p>
              <a:pPr algn="ctr" defTabSz="2091848"/>
              <a:r>
                <a:rPr lang="ru-RU" sz="900" b="1" u="sng" dirty="0">
                  <a:latin typeface="Times New Roman" pitchFamily="18" charset="0"/>
                  <a:cs typeface="Times New Roman" pitchFamily="18" charset="0"/>
                </a:rPr>
                <a:t>Фермерское хозяйство </a:t>
              </a:r>
            </a:p>
            <a:p>
              <a:pPr algn="ctr" defTabSz="2091848"/>
              <a:r>
                <a:rPr lang="ru-RU" sz="900" b="1" dirty="0">
                  <a:latin typeface="Times New Roman" pitchFamily="18" charset="0"/>
                  <a:cs typeface="Times New Roman" pitchFamily="18" charset="0"/>
                </a:rPr>
                <a:t>Личного состава - 4 чел.</a:t>
              </a:r>
            </a:p>
            <a:p>
              <a:pPr defTabSz="2091848"/>
              <a:r>
                <a:rPr lang="ru-RU" sz="900" b="1" i="1" dirty="0">
                  <a:latin typeface="Times New Roman" pitchFamily="18" charset="0"/>
                </a:rPr>
                <a:t>Трактора (Т-130) – 1 ед.</a:t>
              </a:r>
            </a:p>
            <a:p>
              <a:pPr defTabSz="2091848"/>
              <a:r>
                <a:rPr lang="ru-RU" sz="900" b="1" i="1" dirty="0">
                  <a:latin typeface="Times New Roman" pitchFamily="18" charset="0"/>
                </a:rPr>
                <a:t>Грузовой транспорт – 1 ед. </a:t>
              </a:r>
            </a:p>
          </p:txBody>
        </p:sp>
      </p:grpSp>
      <p:sp>
        <p:nvSpPr>
          <p:cNvPr id="4100" name="TextBox 94"/>
          <p:cNvSpPr txBox="1">
            <a:spLocks noChangeArrowheads="1"/>
          </p:cNvSpPr>
          <p:nvPr/>
        </p:nvSpPr>
        <p:spPr bwMode="auto">
          <a:xfrm>
            <a:off x="4463143" y="6204857"/>
            <a:ext cx="1202613" cy="481402"/>
          </a:xfrm>
          <a:prstGeom prst="rect">
            <a:avLst/>
          </a:prstGeom>
          <a:solidFill>
            <a:srgbClr val="404040">
              <a:alpha val="36078"/>
            </a:srgbClr>
          </a:solidFill>
          <a:ln w="34925">
            <a:solidFill>
              <a:srgbClr val="666666"/>
            </a:solidFill>
            <a:miter lim="800000"/>
            <a:headEnd/>
            <a:tailEnd/>
          </a:ln>
        </p:spPr>
        <p:txBody>
          <a:bodyPr wrap="none" lIns="65266" tIns="32633" rIns="65266" bIns="32633">
            <a:spAutoFit/>
          </a:bodyPr>
          <a:lstStyle/>
          <a:p>
            <a:pPr algn="ctr" defTabSz="651931"/>
            <a:r>
              <a:rPr lang="ru-RU" sz="900" b="1" dirty="0">
                <a:latin typeface="Times New Roman" pitchFamily="18" charset="0"/>
              </a:rPr>
              <a:t>ПЧ-75</a:t>
            </a:r>
          </a:p>
          <a:p>
            <a:pPr algn="ctr" defTabSz="651931"/>
            <a:r>
              <a:rPr lang="ru-RU" sz="900" b="1" i="1" dirty="0">
                <a:latin typeface="Times New Roman" pitchFamily="18" charset="0"/>
              </a:rPr>
              <a:t> Расстояние – 26 км,</a:t>
            </a:r>
          </a:p>
          <a:p>
            <a:pPr algn="ctr" defTabSz="651931"/>
            <a:r>
              <a:rPr lang="ru-RU" sz="900" b="1" i="1" dirty="0">
                <a:latin typeface="Times New Roman" pitchFamily="18" charset="0"/>
              </a:rPr>
              <a:t> </a:t>
            </a:r>
          </a:p>
        </p:txBody>
      </p:sp>
      <p:pic>
        <p:nvPicPr>
          <p:cNvPr id="4359" name="AutoShape 82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643040" y="1928802"/>
            <a:ext cx="121444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1071546"/>
            <a:ext cx="8886908" cy="6025696"/>
            <a:chOff x="228601" y="380996"/>
            <a:chExt cx="9175648" cy="6500720"/>
          </a:xfrm>
        </p:grpSpPr>
        <p:sp>
          <p:nvSpPr>
            <p:cNvPr id="4145" name="Rectangle 65"/>
            <p:cNvSpPr>
              <a:spLocks noChangeArrowheads="1"/>
            </p:cNvSpPr>
            <p:nvPr/>
          </p:nvSpPr>
          <p:spPr bwMode="auto">
            <a:xfrm>
              <a:off x="228601" y="557163"/>
              <a:ext cx="8915417" cy="632455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4146" name="Line 4"/>
            <p:cNvSpPr>
              <a:spLocks noChangeShapeType="1"/>
            </p:cNvSpPr>
            <p:nvPr/>
          </p:nvSpPr>
          <p:spPr bwMode="auto">
            <a:xfrm>
              <a:off x="2133605" y="533396"/>
              <a:ext cx="22098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Line 8"/>
            <p:cNvSpPr>
              <a:spLocks noChangeShapeType="1"/>
            </p:cNvSpPr>
            <p:nvPr/>
          </p:nvSpPr>
          <p:spPr bwMode="auto">
            <a:xfrm>
              <a:off x="4343409" y="533396"/>
              <a:ext cx="0" cy="1066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Line 9"/>
            <p:cNvSpPr>
              <a:spLocks noChangeShapeType="1"/>
            </p:cNvSpPr>
            <p:nvPr/>
          </p:nvSpPr>
          <p:spPr bwMode="auto">
            <a:xfrm>
              <a:off x="2133605" y="685794"/>
              <a:ext cx="2057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Line 10"/>
            <p:cNvSpPr>
              <a:spLocks noChangeShapeType="1"/>
            </p:cNvSpPr>
            <p:nvPr/>
          </p:nvSpPr>
          <p:spPr bwMode="auto">
            <a:xfrm>
              <a:off x="4191008" y="685794"/>
              <a:ext cx="0" cy="914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Line 11"/>
            <p:cNvSpPr>
              <a:spLocks noChangeShapeType="1"/>
            </p:cNvSpPr>
            <p:nvPr/>
          </p:nvSpPr>
          <p:spPr bwMode="auto">
            <a:xfrm flipH="1">
              <a:off x="609602" y="1600188"/>
              <a:ext cx="3581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Line 12"/>
            <p:cNvSpPr>
              <a:spLocks noChangeShapeType="1"/>
            </p:cNvSpPr>
            <p:nvPr/>
          </p:nvSpPr>
          <p:spPr bwMode="auto">
            <a:xfrm>
              <a:off x="4343409" y="1600188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Line 13"/>
            <p:cNvSpPr>
              <a:spLocks noChangeShapeType="1"/>
            </p:cNvSpPr>
            <p:nvPr/>
          </p:nvSpPr>
          <p:spPr bwMode="auto">
            <a:xfrm>
              <a:off x="609602" y="1752587"/>
              <a:ext cx="11430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Line 14"/>
            <p:cNvSpPr>
              <a:spLocks noChangeShapeType="1"/>
            </p:cNvSpPr>
            <p:nvPr/>
          </p:nvSpPr>
          <p:spPr bwMode="auto">
            <a:xfrm>
              <a:off x="17526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Line 16"/>
            <p:cNvSpPr>
              <a:spLocks noChangeShapeType="1"/>
            </p:cNvSpPr>
            <p:nvPr/>
          </p:nvSpPr>
          <p:spPr bwMode="auto">
            <a:xfrm>
              <a:off x="19050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Line 17"/>
            <p:cNvSpPr>
              <a:spLocks noChangeShapeType="1"/>
            </p:cNvSpPr>
            <p:nvPr/>
          </p:nvSpPr>
          <p:spPr bwMode="auto">
            <a:xfrm>
              <a:off x="1905004" y="1752587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Line 18"/>
            <p:cNvSpPr>
              <a:spLocks noChangeShapeType="1"/>
            </p:cNvSpPr>
            <p:nvPr/>
          </p:nvSpPr>
          <p:spPr bwMode="auto">
            <a:xfrm>
              <a:off x="4343409" y="1752587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Line 19"/>
            <p:cNvSpPr>
              <a:spLocks noChangeShapeType="1"/>
            </p:cNvSpPr>
            <p:nvPr/>
          </p:nvSpPr>
          <p:spPr bwMode="auto">
            <a:xfrm>
              <a:off x="4191008" y="1752587"/>
              <a:ext cx="0" cy="533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Line 20"/>
            <p:cNvSpPr>
              <a:spLocks noChangeShapeType="1"/>
            </p:cNvSpPr>
            <p:nvPr/>
          </p:nvSpPr>
          <p:spPr bwMode="auto">
            <a:xfrm>
              <a:off x="4343409" y="1752587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Line 21"/>
            <p:cNvSpPr>
              <a:spLocks noChangeShapeType="1"/>
            </p:cNvSpPr>
            <p:nvPr/>
          </p:nvSpPr>
          <p:spPr bwMode="auto">
            <a:xfrm flipH="1">
              <a:off x="2667006" y="2285982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Line 23"/>
            <p:cNvSpPr>
              <a:spLocks noChangeShapeType="1"/>
            </p:cNvSpPr>
            <p:nvPr/>
          </p:nvSpPr>
          <p:spPr bwMode="auto">
            <a:xfrm>
              <a:off x="2667006" y="2438381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Line 24"/>
            <p:cNvSpPr>
              <a:spLocks noChangeShapeType="1"/>
            </p:cNvSpPr>
            <p:nvPr/>
          </p:nvSpPr>
          <p:spPr bwMode="auto">
            <a:xfrm>
              <a:off x="4191008" y="2438381"/>
              <a:ext cx="0" cy="1219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Line 25"/>
            <p:cNvSpPr>
              <a:spLocks noChangeShapeType="1"/>
            </p:cNvSpPr>
            <p:nvPr/>
          </p:nvSpPr>
          <p:spPr bwMode="auto">
            <a:xfrm>
              <a:off x="4343409" y="3657572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Line 26"/>
            <p:cNvSpPr>
              <a:spLocks noChangeShapeType="1"/>
            </p:cNvSpPr>
            <p:nvPr/>
          </p:nvSpPr>
          <p:spPr bwMode="auto">
            <a:xfrm>
              <a:off x="4387224" y="3845623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Line 27"/>
            <p:cNvSpPr>
              <a:spLocks noChangeShapeType="1"/>
            </p:cNvSpPr>
            <p:nvPr/>
          </p:nvSpPr>
          <p:spPr bwMode="auto">
            <a:xfrm>
              <a:off x="4343409" y="3809970"/>
              <a:ext cx="0" cy="990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Line 28"/>
            <p:cNvSpPr>
              <a:spLocks noChangeShapeType="1"/>
            </p:cNvSpPr>
            <p:nvPr/>
          </p:nvSpPr>
          <p:spPr bwMode="auto">
            <a:xfrm>
              <a:off x="4191008" y="3809970"/>
              <a:ext cx="0" cy="28955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Line 29"/>
            <p:cNvSpPr>
              <a:spLocks noChangeShapeType="1"/>
            </p:cNvSpPr>
            <p:nvPr/>
          </p:nvSpPr>
          <p:spPr bwMode="auto">
            <a:xfrm>
              <a:off x="4343409" y="4800563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Line 30"/>
            <p:cNvSpPr>
              <a:spLocks noChangeShapeType="1"/>
            </p:cNvSpPr>
            <p:nvPr/>
          </p:nvSpPr>
          <p:spPr bwMode="auto">
            <a:xfrm>
              <a:off x="4343409" y="4952962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Line 31"/>
            <p:cNvSpPr>
              <a:spLocks noChangeShapeType="1"/>
            </p:cNvSpPr>
            <p:nvPr/>
          </p:nvSpPr>
          <p:spPr bwMode="auto">
            <a:xfrm>
              <a:off x="4343409" y="4952961"/>
              <a:ext cx="0" cy="1752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Line 32"/>
            <p:cNvSpPr>
              <a:spLocks noChangeShapeType="1"/>
            </p:cNvSpPr>
            <p:nvPr/>
          </p:nvSpPr>
          <p:spPr bwMode="auto">
            <a:xfrm flipH="1">
              <a:off x="228601" y="3657571"/>
              <a:ext cx="3962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Line 33"/>
            <p:cNvSpPr>
              <a:spLocks noChangeShapeType="1"/>
            </p:cNvSpPr>
            <p:nvPr/>
          </p:nvSpPr>
          <p:spPr bwMode="auto">
            <a:xfrm flipH="1">
              <a:off x="1905004" y="380997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Line 34"/>
            <p:cNvSpPr>
              <a:spLocks noChangeShapeType="1"/>
            </p:cNvSpPr>
            <p:nvPr/>
          </p:nvSpPr>
          <p:spPr bwMode="auto">
            <a:xfrm>
              <a:off x="19050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Line 35"/>
            <p:cNvSpPr>
              <a:spLocks noChangeShapeType="1"/>
            </p:cNvSpPr>
            <p:nvPr/>
          </p:nvSpPr>
          <p:spPr bwMode="auto">
            <a:xfrm>
              <a:off x="16764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Line 36"/>
            <p:cNvSpPr>
              <a:spLocks noChangeShapeType="1"/>
            </p:cNvSpPr>
            <p:nvPr/>
          </p:nvSpPr>
          <p:spPr bwMode="auto">
            <a:xfrm flipH="1">
              <a:off x="762002" y="3809970"/>
              <a:ext cx="914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Line 37"/>
            <p:cNvSpPr>
              <a:spLocks noChangeShapeType="1"/>
            </p:cNvSpPr>
            <p:nvPr/>
          </p:nvSpPr>
          <p:spPr bwMode="auto">
            <a:xfrm>
              <a:off x="7620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Line 38"/>
            <p:cNvSpPr>
              <a:spLocks noChangeShapeType="1"/>
            </p:cNvSpPr>
            <p:nvPr/>
          </p:nvSpPr>
          <p:spPr bwMode="auto">
            <a:xfrm>
              <a:off x="6096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Line 39"/>
            <p:cNvSpPr>
              <a:spLocks noChangeShapeType="1"/>
            </p:cNvSpPr>
            <p:nvPr/>
          </p:nvSpPr>
          <p:spPr bwMode="auto">
            <a:xfrm flipH="1">
              <a:off x="228601" y="3809970"/>
              <a:ext cx="3810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Text Box 41"/>
            <p:cNvSpPr txBox="1">
              <a:spLocks noChangeArrowheads="1"/>
            </p:cNvSpPr>
            <p:nvPr/>
          </p:nvSpPr>
          <p:spPr bwMode="auto">
            <a:xfrm>
              <a:off x="2364086" y="557154"/>
              <a:ext cx="945384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>
                  <a:latin typeface="Verdana" pitchFamily="34" charset="0"/>
                </a:rPr>
                <a:t>Ул.Молодёжная</a:t>
              </a:r>
            </a:p>
          </p:txBody>
        </p:sp>
        <p:sp>
          <p:nvSpPr>
            <p:cNvPr id="4178" name="Text Box 42"/>
            <p:cNvSpPr txBox="1">
              <a:spLocks noChangeArrowheads="1"/>
            </p:cNvSpPr>
            <p:nvPr/>
          </p:nvSpPr>
          <p:spPr bwMode="auto">
            <a:xfrm>
              <a:off x="826772" y="1537970"/>
              <a:ext cx="834495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в  Чистоозёрное</a:t>
              </a:r>
            </a:p>
          </p:txBody>
        </p:sp>
        <p:sp>
          <p:nvSpPr>
            <p:cNvPr id="4179" name="Line 43"/>
            <p:cNvSpPr>
              <a:spLocks noChangeShapeType="1"/>
            </p:cNvSpPr>
            <p:nvPr/>
          </p:nvSpPr>
          <p:spPr bwMode="auto">
            <a:xfrm flipH="1" flipV="1">
              <a:off x="228601" y="1676387"/>
              <a:ext cx="6096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Text Box 44"/>
            <p:cNvSpPr txBox="1">
              <a:spLocks noChangeArrowheads="1"/>
            </p:cNvSpPr>
            <p:nvPr/>
          </p:nvSpPr>
          <p:spPr bwMode="auto">
            <a:xfrm>
              <a:off x="2971807" y="2209783"/>
              <a:ext cx="657400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Зелёная</a:t>
              </a:r>
            </a:p>
          </p:txBody>
        </p:sp>
        <p:sp>
          <p:nvSpPr>
            <p:cNvPr id="4181" name="Text Box 45"/>
            <p:cNvSpPr txBox="1">
              <a:spLocks noChangeArrowheads="1"/>
            </p:cNvSpPr>
            <p:nvPr/>
          </p:nvSpPr>
          <p:spPr bwMode="auto">
            <a:xfrm rot="16200000">
              <a:off x="3475053" y="3478094"/>
              <a:ext cx="1523988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Ул. Центральная</a:t>
              </a:r>
            </a:p>
          </p:txBody>
        </p:sp>
        <p:sp>
          <p:nvSpPr>
            <p:cNvPr id="4182" name="Text Box 46"/>
            <p:cNvSpPr txBox="1">
              <a:spLocks noChangeArrowheads="1"/>
            </p:cNvSpPr>
            <p:nvPr/>
          </p:nvSpPr>
          <p:spPr bwMode="auto">
            <a:xfrm>
              <a:off x="4953010" y="3581372"/>
              <a:ext cx="736844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Школьная</a:t>
              </a:r>
            </a:p>
          </p:txBody>
        </p:sp>
        <p:sp>
          <p:nvSpPr>
            <p:cNvPr id="4183" name="Text Box 47"/>
            <p:cNvSpPr txBox="1">
              <a:spLocks noChangeArrowheads="1"/>
            </p:cNvSpPr>
            <p:nvPr/>
          </p:nvSpPr>
          <p:spPr bwMode="auto">
            <a:xfrm>
              <a:off x="4648210" y="4724364"/>
              <a:ext cx="617678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Южная</a:t>
              </a:r>
            </a:p>
          </p:txBody>
        </p:sp>
        <p:sp>
          <p:nvSpPr>
            <p:cNvPr id="4184" name="Text Box 48"/>
            <p:cNvSpPr txBox="1">
              <a:spLocks noChangeArrowheads="1"/>
            </p:cNvSpPr>
            <p:nvPr/>
          </p:nvSpPr>
          <p:spPr bwMode="auto">
            <a:xfrm rot="16200000">
              <a:off x="334669" y="4443286"/>
              <a:ext cx="641943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Лесная</a:t>
              </a:r>
            </a:p>
          </p:txBody>
        </p:sp>
        <p:sp>
          <p:nvSpPr>
            <p:cNvPr id="4185" name="Text Box 49"/>
            <p:cNvSpPr txBox="1">
              <a:spLocks noChangeArrowheads="1"/>
            </p:cNvSpPr>
            <p:nvPr/>
          </p:nvSpPr>
          <p:spPr bwMode="auto">
            <a:xfrm rot="16200000">
              <a:off x="1469023" y="4385344"/>
              <a:ext cx="659237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Ул.Степная</a:t>
              </a:r>
            </a:p>
          </p:txBody>
        </p:sp>
        <p:sp>
          <p:nvSpPr>
            <p:cNvPr id="4186" name="Rectangle 60"/>
            <p:cNvSpPr>
              <a:spLocks noChangeArrowheads="1"/>
            </p:cNvSpPr>
            <p:nvPr/>
          </p:nvSpPr>
          <p:spPr bwMode="auto">
            <a:xfrm>
              <a:off x="39624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7" name="Rectangle 61"/>
            <p:cNvSpPr>
              <a:spLocks noChangeArrowheads="1"/>
            </p:cNvSpPr>
            <p:nvPr/>
          </p:nvSpPr>
          <p:spPr bwMode="auto">
            <a:xfrm>
              <a:off x="38862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8" name="Rectangle 62"/>
            <p:cNvSpPr>
              <a:spLocks noChangeArrowheads="1"/>
            </p:cNvSpPr>
            <p:nvPr/>
          </p:nvSpPr>
          <p:spPr bwMode="auto">
            <a:xfrm>
              <a:off x="36576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89" name="Rectangle 63"/>
            <p:cNvSpPr>
              <a:spLocks noChangeArrowheads="1"/>
            </p:cNvSpPr>
            <p:nvPr/>
          </p:nvSpPr>
          <p:spPr bwMode="auto">
            <a:xfrm>
              <a:off x="34290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0" name="Rectangle 64"/>
            <p:cNvSpPr>
              <a:spLocks noChangeArrowheads="1"/>
            </p:cNvSpPr>
            <p:nvPr/>
          </p:nvSpPr>
          <p:spPr bwMode="auto">
            <a:xfrm>
              <a:off x="33528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1" name="Rectangle 65"/>
            <p:cNvSpPr>
              <a:spLocks noChangeArrowheads="1"/>
            </p:cNvSpPr>
            <p:nvPr/>
          </p:nvSpPr>
          <p:spPr bwMode="auto">
            <a:xfrm>
              <a:off x="3124206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2" name="Rectangle 66"/>
            <p:cNvSpPr>
              <a:spLocks noChangeArrowheads="1"/>
            </p:cNvSpPr>
            <p:nvPr/>
          </p:nvSpPr>
          <p:spPr bwMode="auto">
            <a:xfrm>
              <a:off x="3048007" y="38099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3" name="Rectangle 67"/>
            <p:cNvSpPr>
              <a:spLocks noChangeArrowheads="1"/>
            </p:cNvSpPr>
            <p:nvPr/>
          </p:nvSpPr>
          <p:spPr bwMode="auto">
            <a:xfrm>
              <a:off x="38100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4" name="Rectangle 68"/>
            <p:cNvSpPr>
              <a:spLocks noChangeArrowheads="1"/>
            </p:cNvSpPr>
            <p:nvPr/>
          </p:nvSpPr>
          <p:spPr bwMode="auto">
            <a:xfrm>
              <a:off x="37338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5" name="Rectangle 69"/>
            <p:cNvSpPr>
              <a:spLocks noChangeArrowheads="1"/>
            </p:cNvSpPr>
            <p:nvPr/>
          </p:nvSpPr>
          <p:spPr bwMode="auto">
            <a:xfrm>
              <a:off x="3429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6" name="Rectangle 70"/>
            <p:cNvSpPr>
              <a:spLocks noChangeArrowheads="1"/>
            </p:cNvSpPr>
            <p:nvPr/>
          </p:nvSpPr>
          <p:spPr bwMode="auto">
            <a:xfrm>
              <a:off x="33528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7" name="Rectangle 71"/>
            <p:cNvSpPr>
              <a:spLocks noChangeArrowheads="1"/>
            </p:cNvSpPr>
            <p:nvPr/>
          </p:nvSpPr>
          <p:spPr bwMode="auto">
            <a:xfrm>
              <a:off x="3124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8" name="Rectangle 72"/>
            <p:cNvSpPr>
              <a:spLocks noChangeArrowheads="1"/>
            </p:cNvSpPr>
            <p:nvPr/>
          </p:nvSpPr>
          <p:spPr bwMode="auto">
            <a:xfrm>
              <a:off x="3048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" name="Rectangle 73"/>
            <p:cNvSpPr>
              <a:spLocks noChangeArrowheads="1"/>
            </p:cNvSpPr>
            <p:nvPr/>
          </p:nvSpPr>
          <p:spPr bwMode="auto">
            <a:xfrm>
              <a:off x="2743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" name="Rectangle 74"/>
            <p:cNvSpPr>
              <a:spLocks noChangeArrowheads="1"/>
            </p:cNvSpPr>
            <p:nvPr/>
          </p:nvSpPr>
          <p:spPr bwMode="auto">
            <a:xfrm>
              <a:off x="26670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" name="Rectangle 75"/>
            <p:cNvSpPr>
              <a:spLocks noChangeArrowheads="1"/>
            </p:cNvSpPr>
            <p:nvPr/>
          </p:nvSpPr>
          <p:spPr bwMode="auto">
            <a:xfrm>
              <a:off x="4495810" y="13715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2" name="Rectangle 76"/>
            <p:cNvSpPr>
              <a:spLocks noChangeArrowheads="1"/>
            </p:cNvSpPr>
            <p:nvPr/>
          </p:nvSpPr>
          <p:spPr bwMode="auto">
            <a:xfrm>
              <a:off x="4495810" y="14477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3" name="Rectangle 77"/>
            <p:cNvSpPr>
              <a:spLocks noChangeArrowheads="1"/>
            </p:cNvSpPr>
            <p:nvPr/>
          </p:nvSpPr>
          <p:spPr bwMode="auto">
            <a:xfrm>
              <a:off x="4495810" y="11429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4" name="Rectangle 78"/>
            <p:cNvSpPr>
              <a:spLocks noChangeArrowheads="1"/>
            </p:cNvSpPr>
            <p:nvPr/>
          </p:nvSpPr>
          <p:spPr bwMode="auto">
            <a:xfrm>
              <a:off x="4495810" y="12191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5" name="Rectangle 79"/>
            <p:cNvSpPr>
              <a:spLocks noChangeArrowheads="1"/>
            </p:cNvSpPr>
            <p:nvPr/>
          </p:nvSpPr>
          <p:spPr bwMode="auto">
            <a:xfrm>
              <a:off x="4495810" y="91439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7" name="Rectangle 81"/>
            <p:cNvSpPr>
              <a:spLocks noChangeArrowheads="1"/>
            </p:cNvSpPr>
            <p:nvPr/>
          </p:nvSpPr>
          <p:spPr bwMode="auto">
            <a:xfrm>
              <a:off x="4495810" y="99059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8" name="Rectangle 82"/>
            <p:cNvSpPr>
              <a:spLocks noChangeArrowheads="1"/>
            </p:cNvSpPr>
            <p:nvPr/>
          </p:nvSpPr>
          <p:spPr bwMode="auto">
            <a:xfrm>
              <a:off x="4495810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9" name="Rectangle 83"/>
            <p:cNvSpPr>
              <a:spLocks noChangeArrowheads="1"/>
            </p:cNvSpPr>
            <p:nvPr/>
          </p:nvSpPr>
          <p:spPr bwMode="auto">
            <a:xfrm>
              <a:off x="4495810" y="6857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0" name="Rectangle 84"/>
            <p:cNvSpPr>
              <a:spLocks noChangeArrowheads="1"/>
            </p:cNvSpPr>
            <p:nvPr/>
          </p:nvSpPr>
          <p:spPr bwMode="auto">
            <a:xfrm>
              <a:off x="2667006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1" name="Rectangle 85"/>
            <p:cNvSpPr>
              <a:spLocks noChangeArrowheads="1"/>
            </p:cNvSpPr>
            <p:nvPr/>
          </p:nvSpPr>
          <p:spPr bwMode="auto">
            <a:xfrm rot="5554862">
              <a:off x="2913792" y="1974674"/>
              <a:ext cx="398102" cy="14585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2" name="Rectangle 86"/>
            <p:cNvSpPr>
              <a:spLocks noChangeArrowheads="1"/>
            </p:cNvSpPr>
            <p:nvPr/>
          </p:nvSpPr>
          <p:spPr bwMode="auto">
            <a:xfrm>
              <a:off x="3581408" y="2057384"/>
              <a:ext cx="381001" cy="152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3" name="Rectangle 88"/>
            <p:cNvSpPr>
              <a:spLocks noChangeArrowheads="1"/>
            </p:cNvSpPr>
            <p:nvPr/>
          </p:nvSpPr>
          <p:spPr bwMode="auto">
            <a:xfrm>
              <a:off x="1219203" y="2819377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4" name="Rectangle 89"/>
            <p:cNvSpPr>
              <a:spLocks noChangeArrowheads="1"/>
            </p:cNvSpPr>
            <p:nvPr/>
          </p:nvSpPr>
          <p:spPr bwMode="auto">
            <a:xfrm>
              <a:off x="1219203" y="2362181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5" name="Rectangle 91"/>
            <p:cNvSpPr>
              <a:spLocks noChangeArrowheads="1"/>
            </p:cNvSpPr>
            <p:nvPr/>
          </p:nvSpPr>
          <p:spPr bwMode="auto">
            <a:xfrm>
              <a:off x="685802" y="2133583"/>
              <a:ext cx="228601" cy="533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6" name="Rectangle 92"/>
            <p:cNvSpPr>
              <a:spLocks noChangeArrowheads="1"/>
            </p:cNvSpPr>
            <p:nvPr/>
          </p:nvSpPr>
          <p:spPr bwMode="auto">
            <a:xfrm>
              <a:off x="28194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7" name="Rectangle 93"/>
            <p:cNvSpPr>
              <a:spLocks noChangeArrowheads="1"/>
            </p:cNvSpPr>
            <p:nvPr/>
          </p:nvSpPr>
          <p:spPr bwMode="auto">
            <a:xfrm>
              <a:off x="28956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8" name="Rectangle 94"/>
            <p:cNvSpPr>
              <a:spLocks noChangeArrowheads="1"/>
            </p:cNvSpPr>
            <p:nvPr/>
          </p:nvSpPr>
          <p:spPr bwMode="auto">
            <a:xfrm>
              <a:off x="31242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19" name="Rectangle 95"/>
            <p:cNvSpPr>
              <a:spLocks noChangeArrowheads="1"/>
            </p:cNvSpPr>
            <p:nvPr/>
          </p:nvSpPr>
          <p:spPr bwMode="auto">
            <a:xfrm>
              <a:off x="33528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0" name="Rectangle 96"/>
            <p:cNvSpPr>
              <a:spLocks noChangeArrowheads="1"/>
            </p:cNvSpPr>
            <p:nvPr/>
          </p:nvSpPr>
          <p:spPr bwMode="auto">
            <a:xfrm>
              <a:off x="4038608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1" name="Rectangle 97"/>
            <p:cNvSpPr>
              <a:spLocks noChangeArrowheads="1"/>
            </p:cNvSpPr>
            <p:nvPr/>
          </p:nvSpPr>
          <p:spPr bwMode="auto">
            <a:xfrm>
              <a:off x="4038608" y="25145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3" name="Text Box 99"/>
            <p:cNvSpPr txBox="1">
              <a:spLocks noChangeArrowheads="1"/>
            </p:cNvSpPr>
            <p:nvPr/>
          </p:nvSpPr>
          <p:spPr bwMode="auto">
            <a:xfrm>
              <a:off x="3400207" y="1828785"/>
              <a:ext cx="586828" cy="33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700" dirty="0"/>
                <a:t>Клуб 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4224" name="Text Box 102"/>
            <p:cNvSpPr txBox="1">
              <a:spLocks noChangeArrowheads="1"/>
            </p:cNvSpPr>
            <p:nvPr/>
          </p:nvSpPr>
          <p:spPr bwMode="auto">
            <a:xfrm rot="16200000">
              <a:off x="1322568" y="2646250"/>
              <a:ext cx="494947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гаражи</a:t>
              </a:r>
            </a:p>
          </p:txBody>
        </p:sp>
        <p:sp>
          <p:nvSpPr>
            <p:cNvPr id="4225" name="Text Box 103"/>
            <p:cNvSpPr txBox="1">
              <a:spLocks noChangeArrowheads="1"/>
            </p:cNvSpPr>
            <p:nvPr/>
          </p:nvSpPr>
          <p:spPr bwMode="auto">
            <a:xfrm rot="16200000">
              <a:off x="589965" y="2304940"/>
              <a:ext cx="436148" cy="20655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4226" name="Text Box 104"/>
            <p:cNvSpPr txBox="1">
              <a:spLocks noChangeArrowheads="1"/>
            </p:cNvSpPr>
            <p:nvPr/>
          </p:nvSpPr>
          <p:spPr bwMode="auto">
            <a:xfrm rot="16200000">
              <a:off x="1059555" y="1870687"/>
              <a:ext cx="593935" cy="3813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ртм</a:t>
              </a:r>
            </a:p>
          </p:txBody>
        </p:sp>
        <p:sp>
          <p:nvSpPr>
            <p:cNvPr id="4227" name="Rectangle 105"/>
            <p:cNvSpPr>
              <a:spLocks noChangeArrowheads="1"/>
            </p:cNvSpPr>
            <p:nvPr/>
          </p:nvSpPr>
          <p:spPr bwMode="auto">
            <a:xfrm>
              <a:off x="4038608" y="27431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8" name="Rectangle 106"/>
            <p:cNvSpPr>
              <a:spLocks noChangeArrowheads="1"/>
            </p:cNvSpPr>
            <p:nvPr/>
          </p:nvSpPr>
          <p:spPr bwMode="auto">
            <a:xfrm>
              <a:off x="4038608" y="28955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29" name="Rectangle 107"/>
            <p:cNvSpPr>
              <a:spLocks noChangeArrowheads="1"/>
            </p:cNvSpPr>
            <p:nvPr/>
          </p:nvSpPr>
          <p:spPr bwMode="auto">
            <a:xfrm>
              <a:off x="4038608" y="30479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0" name="Rectangle 108"/>
            <p:cNvSpPr>
              <a:spLocks noChangeArrowheads="1"/>
            </p:cNvSpPr>
            <p:nvPr/>
          </p:nvSpPr>
          <p:spPr bwMode="auto">
            <a:xfrm>
              <a:off x="4038608" y="32003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1" name="Rectangle 109"/>
            <p:cNvSpPr>
              <a:spLocks noChangeArrowheads="1"/>
            </p:cNvSpPr>
            <p:nvPr/>
          </p:nvSpPr>
          <p:spPr bwMode="auto">
            <a:xfrm>
              <a:off x="4572010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2" name="Rectangle 110"/>
            <p:cNvSpPr>
              <a:spLocks noChangeArrowheads="1"/>
            </p:cNvSpPr>
            <p:nvPr/>
          </p:nvSpPr>
          <p:spPr bwMode="auto">
            <a:xfrm>
              <a:off x="4572010" y="22097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3" name="Rectangle 111"/>
            <p:cNvSpPr>
              <a:spLocks noChangeArrowheads="1"/>
            </p:cNvSpPr>
            <p:nvPr/>
          </p:nvSpPr>
          <p:spPr bwMode="auto">
            <a:xfrm>
              <a:off x="4572010" y="243838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4" name="Rectangle 112"/>
            <p:cNvSpPr>
              <a:spLocks noChangeArrowheads="1"/>
            </p:cNvSpPr>
            <p:nvPr/>
          </p:nvSpPr>
          <p:spPr bwMode="auto">
            <a:xfrm>
              <a:off x="4572010" y="251458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5" name="Rectangle 113"/>
            <p:cNvSpPr>
              <a:spLocks noChangeArrowheads="1"/>
            </p:cNvSpPr>
            <p:nvPr/>
          </p:nvSpPr>
          <p:spPr bwMode="auto">
            <a:xfrm>
              <a:off x="4572010" y="26669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6" name="Rectangle 114"/>
            <p:cNvSpPr>
              <a:spLocks noChangeArrowheads="1"/>
            </p:cNvSpPr>
            <p:nvPr/>
          </p:nvSpPr>
          <p:spPr bwMode="auto">
            <a:xfrm>
              <a:off x="4572010" y="27431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7" name="Rectangle 115"/>
            <p:cNvSpPr>
              <a:spLocks noChangeArrowheads="1"/>
            </p:cNvSpPr>
            <p:nvPr/>
          </p:nvSpPr>
          <p:spPr bwMode="auto">
            <a:xfrm>
              <a:off x="4572010" y="28955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8" name="Rectangle 116"/>
            <p:cNvSpPr>
              <a:spLocks noChangeArrowheads="1"/>
            </p:cNvSpPr>
            <p:nvPr/>
          </p:nvSpPr>
          <p:spPr bwMode="auto">
            <a:xfrm>
              <a:off x="4572010" y="29717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39" name="Rectangle 117"/>
            <p:cNvSpPr>
              <a:spLocks noChangeArrowheads="1"/>
            </p:cNvSpPr>
            <p:nvPr/>
          </p:nvSpPr>
          <p:spPr bwMode="auto">
            <a:xfrm>
              <a:off x="4572010" y="31241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0" name="Rectangle 118"/>
            <p:cNvSpPr>
              <a:spLocks noChangeArrowheads="1"/>
            </p:cNvSpPr>
            <p:nvPr/>
          </p:nvSpPr>
          <p:spPr bwMode="auto">
            <a:xfrm>
              <a:off x="4572010" y="32003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2" name="Rectangle 120"/>
            <p:cNvSpPr>
              <a:spLocks noChangeArrowheads="1"/>
            </p:cNvSpPr>
            <p:nvPr/>
          </p:nvSpPr>
          <p:spPr bwMode="auto">
            <a:xfrm>
              <a:off x="48006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3" name="Rectangle 121"/>
            <p:cNvSpPr>
              <a:spLocks noChangeArrowheads="1"/>
            </p:cNvSpPr>
            <p:nvPr/>
          </p:nvSpPr>
          <p:spPr bwMode="auto">
            <a:xfrm>
              <a:off x="48768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4" name="Rectangle 122"/>
            <p:cNvSpPr>
              <a:spLocks noChangeArrowheads="1"/>
            </p:cNvSpPr>
            <p:nvPr/>
          </p:nvSpPr>
          <p:spPr bwMode="auto">
            <a:xfrm>
              <a:off x="50292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5" name="Rectangle 123"/>
            <p:cNvSpPr>
              <a:spLocks noChangeArrowheads="1"/>
            </p:cNvSpPr>
            <p:nvPr/>
          </p:nvSpPr>
          <p:spPr bwMode="auto">
            <a:xfrm>
              <a:off x="51054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6" name="Rectangle 124"/>
            <p:cNvSpPr>
              <a:spLocks noChangeArrowheads="1"/>
            </p:cNvSpPr>
            <p:nvPr/>
          </p:nvSpPr>
          <p:spPr bwMode="auto">
            <a:xfrm>
              <a:off x="5257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7" name="Rectangle 125"/>
            <p:cNvSpPr>
              <a:spLocks noChangeArrowheads="1"/>
            </p:cNvSpPr>
            <p:nvPr/>
          </p:nvSpPr>
          <p:spPr bwMode="auto">
            <a:xfrm>
              <a:off x="5334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8" name="Rectangle 126"/>
            <p:cNvSpPr>
              <a:spLocks noChangeArrowheads="1"/>
            </p:cNvSpPr>
            <p:nvPr/>
          </p:nvSpPr>
          <p:spPr bwMode="auto">
            <a:xfrm>
              <a:off x="5486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49" name="Rectangle 127"/>
            <p:cNvSpPr>
              <a:spLocks noChangeArrowheads="1"/>
            </p:cNvSpPr>
            <p:nvPr/>
          </p:nvSpPr>
          <p:spPr bwMode="auto">
            <a:xfrm>
              <a:off x="5638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0" name="Rectangle 128"/>
            <p:cNvSpPr>
              <a:spLocks noChangeArrowheads="1"/>
            </p:cNvSpPr>
            <p:nvPr/>
          </p:nvSpPr>
          <p:spPr bwMode="auto">
            <a:xfrm>
              <a:off x="5715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1" name="Rectangle 129"/>
            <p:cNvSpPr>
              <a:spLocks noChangeArrowheads="1"/>
            </p:cNvSpPr>
            <p:nvPr/>
          </p:nvSpPr>
          <p:spPr bwMode="auto">
            <a:xfrm>
              <a:off x="5867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2" name="Rectangle 130"/>
            <p:cNvSpPr>
              <a:spLocks noChangeArrowheads="1"/>
            </p:cNvSpPr>
            <p:nvPr/>
          </p:nvSpPr>
          <p:spPr bwMode="auto">
            <a:xfrm>
              <a:off x="60198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3" name="Rectangle 131"/>
            <p:cNvSpPr>
              <a:spLocks noChangeArrowheads="1"/>
            </p:cNvSpPr>
            <p:nvPr/>
          </p:nvSpPr>
          <p:spPr bwMode="auto">
            <a:xfrm>
              <a:off x="61722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4" name="Rectangle 132"/>
            <p:cNvSpPr>
              <a:spLocks noChangeArrowheads="1"/>
            </p:cNvSpPr>
            <p:nvPr/>
          </p:nvSpPr>
          <p:spPr bwMode="auto">
            <a:xfrm>
              <a:off x="6248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5" name="Rectangle 133"/>
            <p:cNvSpPr>
              <a:spLocks noChangeArrowheads="1"/>
            </p:cNvSpPr>
            <p:nvPr/>
          </p:nvSpPr>
          <p:spPr bwMode="auto">
            <a:xfrm>
              <a:off x="64008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6" name="Rectangle 134"/>
            <p:cNvSpPr>
              <a:spLocks noChangeArrowheads="1"/>
            </p:cNvSpPr>
            <p:nvPr/>
          </p:nvSpPr>
          <p:spPr bwMode="auto">
            <a:xfrm>
              <a:off x="64770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7" name="Rectangle 135"/>
            <p:cNvSpPr>
              <a:spLocks noChangeArrowheads="1"/>
            </p:cNvSpPr>
            <p:nvPr/>
          </p:nvSpPr>
          <p:spPr bwMode="auto">
            <a:xfrm>
              <a:off x="6629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8" name="Rectangle 136"/>
            <p:cNvSpPr>
              <a:spLocks noChangeArrowheads="1"/>
            </p:cNvSpPr>
            <p:nvPr/>
          </p:nvSpPr>
          <p:spPr bwMode="auto">
            <a:xfrm>
              <a:off x="6781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59" name="Rectangle 137"/>
            <p:cNvSpPr>
              <a:spLocks noChangeArrowheads="1"/>
            </p:cNvSpPr>
            <p:nvPr/>
          </p:nvSpPr>
          <p:spPr bwMode="auto">
            <a:xfrm>
              <a:off x="68580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" name="Rectangle 138"/>
            <p:cNvSpPr>
              <a:spLocks noChangeArrowheads="1"/>
            </p:cNvSpPr>
            <p:nvPr/>
          </p:nvSpPr>
          <p:spPr bwMode="auto">
            <a:xfrm>
              <a:off x="70104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1" name="Rectangle 139"/>
            <p:cNvSpPr>
              <a:spLocks noChangeArrowheads="1"/>
            </p:cNvSpPr>
            <p:nvPr/>
          </p:nvSpPr>
          <p:spPr bwMode="auto">
            <a:xfrm>
              <a:off x="7162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2" name="Rectangle 140"/>
            <p:cNvSpPr>
              <a:spLocks noChangeArrowheads="1"/>
            </p:cNvSpPr>
            <p:nvPr/>
          </p:nvSpPr>
          <p:spPr bwMode="auto">
            <a:xfrm>
              <a:off x="73152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3" name="Rectangle 141"/>
            <p:cNvSpPr>
              <a:spLocks noChangeArrowheads="1"/>
            </p:cNvSpPr>
            <p:nvPr/>
          </p:nvSpPr>
          <p:spPr bwMode="auto">
            <a:xfrm>
              <a:off x="74676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4" name="Rectangle 142"/>
            <p:cNvSpPr>
              <a:spLocks noChangeArrowheads="1"/>
            </p:cNvSpPr>
            <p:nvPr/>
          </p:nvSpPr>
          <p:spPr bwMode="auto">
            <a:xfrm>
              <a:off x="76200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5" name="Rectangle 143"/>
            <p:cNvSpPr>
              <a:spLocks noChangeArrowheads="1"/>
            </p:cNvSpPr>
            <p:nvPr/>
          </p:nvSpPr>
          <p:spPr bwMode="auto">
            <a:xfrm>
              <a:off x="48006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6" name="Rectangle 146"/>
            <p:cNvSpPr>
              <a:spLocks noChangeArrowheads="1"/>
            </p:cNvSpPr>
            <p:nvPr/>
          </p:nvSpPr>
          <p:spPr bwMode="auto">
            <a:xfrm>
              <a:off x="4495810" y="3886172"/>
              <a:ext cx="76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7" name="Rectangle 147"/>
            <p:cNvSpPr>
              <a:spLocks noChangeArrowheads="1"/>
            </p:cNvSpPr>
            <p:nvPr/>
          </p:nvSpPr>
          <p:spPr bwMode="auto">
            <a:xfrm>
              <a:off x="4419609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8" name="Rectangle 148"/>
            <p:cNvSpPr>
              <a:spLocks noChangeArrowheads="1"/>
            </p:cNvSpPr>
            <p:nvPr/>
          </p:nvSpPr>
          <p:spPr bwMode="auto">
            <a:xfrm>
              <a:off x="84582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9" name="Rectangle 149"/>
            <p:cNvSpPr>
              <a:spLocks noChangeArrowheads="1"/>
            </p:cNvSpPr>
            <p:nvPr/>
          </p:nvSpPr>
          <p:spPr bwMode="auto">
            <a:xfrm>
              <a:off x="83820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70" name="Rectangle 150"/>
            <p:cNvSpPr>
              <a:spLocks noChangeArrowheads="1"/>
            </p:cNvSpPr>
            <p:nvPr/>
          </p:nvSpPr>
          <p:spPr bwMode="auto">
            <a:xfrm>
              <a:off x="8229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71" name="Rectangle 151"/>
            <p:cNvSpPr>
              <a:spLocks noChangeArrowheads="1"/>
            </p:cNvSpPr>
            <p:nvPr/>
          </p:nvSpPr>
          <p:spPr bwMode="auto">
            <a:xfrm>
              <a:off x="80772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72" name="Rectangle 152"/>
            <p:cNvSpPr>
              <a:spLocks noChangeArrowheads="1"/>
            </p:cNvSpPr>
            <p:nvPr/>
          </p:nvSpPr>
          <p:spPr bwMode="auto">
            <a:xfrm>
              <a:off x="80010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73" name="Rectangle 153"/>
            <p:cNvSpPr>
              <a:spLocks noChangeArrowheads="1"/>
            </p:cNvSpPr>
            <p:nvPr/>
          </p:nvSpPr>
          <p:spPr bwMode="auto">
            <a:xfrm>
              <a:off x="7848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74" name="Rectangle 154"/>
            <p:cNvSpPr>
              <a:spLocks noChangeArrowheads="1"/>
            </p:cNvSpPr>
            <p:nvPr/>
          </p:nvSpPr>
          <p:spPr bwMode="auto">
            <a:xfrm>
              <a:off x="77724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75" name="Rectangle 155"/>
            <p:cNvSpPr>
              <a:spLocks noChangeArrowheads="1"/>
            </p:cNvSpPr>
            <p:nvPr/>
          </p:nvSpPr>
          <p:spPr bwMode="auto">
            <a:xfrm>
              <a:off x="48768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76" name="Rectangle 156"/>
            <p:cNvSpPr>
              <a:spLocks noChangeArrowheads="1"/>
            </p:cNvSpPr>
            <p:nvPr/>
          </p:nvSpPr>
          <p:spPr bwMode="auto">
            <a:xfrm>
              <a:off x="76962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77" name="Rectangle 157"/>
            <p:cNvSpPr>
              <a:spLocks noChangeArrowheads="1"/>
            </p:cNvSpPr>
            <p:nvPr/>
          </p:nvSpPr>
          <p:spPr bwMode="auto">
            <a:xfrm>
              <a:off x="76200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78" name="Rectangle 158"/>
            <p:cNvSpPr>
              <a:spLocks noChangeArrowheads="1"/>
            </p:cNvSpPr>
            <p:nvPr/>
          </p:nvSpPr>
          <p:spPr bwMode="auto">
            <a:xfrm>
              <a:off x="74676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79" name="Rectangle 159"/>
            <p:cNvSpPr>
              <a:spLocks noChangeArrowheads="1"/>
            </p:cNvSpPr>
            <p:nvPr/>
          </p:nvSpPr>
          <p:spPr bwMode="auto">
            <a:xfrm>
              <a:off x="7315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0" name="Rectangle 160"/>
            <p:cNvSpPr>
              <a:spLocks noChangeArrowheads="1"/>
            </p:cNvSpPr>
            <p:nvPr/>
          </p:nvSpPr>
          <p:spPr bwMode="auto">
            <a:xfrm>
              <a:off x="71628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1" name="Rectangle 161"/>
            <p:cNvSpPr>
              <a:spLocks noChangeArrowheads="1"/>
            </p:cNvSpPr>
            <p:nvPr/>
          </p:nvSpPr>
          <p:spPr bwMode="auto">
            <a:xfrm>
              <a:off x="70104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2" name="Rectangle 162"/>
            <p:cNvSpPr>
              <a:spLocks noChangeArrowheads="1"/>
            </p:cNvSpPr>
            <p:nvPr/>
          </p:nvSpPr>
          <p:spPr bwMode="auto">
            <a:xfrm>
              <a:off x="6934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3" name="Rectangle 163"/>
            <p:cNvSpPr>
              <a:spLocks noChangeArrowheads="1"/>
            </p:cNvSpPr>
            <p:nvPr/>
          </p:nvSpPr>
          <p:spPr bwMode="auto">
            <a:xfrm>
              <a:off x="67056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4" name="Rectangle 164"/>
            <p:cNvSpPr>
              <a:spLocks noChangeArrowheads="1"/>
            </p:cNvSpPr>
            <p:nvPr/>
          </p:nvSpPr>
          <p:spPr bwMode="auto">
            <a:xfrm>
              <a:off x="66294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5" name="Rectangle 166"/>
            <p:cNvSpPr>
              <a:spLocks noChangeArrowheads="1"/>
            </p:cNvSpPr>
            <p:nvPr/>
          </p:nvSpPr>
          <p:spPr bwMode="auto">
            <a:xfrm>
              <a:off x="4495810" y="4267169"/>
              <a:ext cx="228601" cy="38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6" name="Rectangle 167"/>
            <p:cNvSpPr>
              <a:spLocks noChangeArrowheads="1"/>
            </p:cNvSpPr>
            <p:nvPr/>
          </p:nvSpPr>
          <p:spPr bwMode="auto">
            <a:xfrm>
              <a:off x="5181611" y="4038570"/>
              <a:ext cx="533401" cy="30479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87" name="Text Box 168"/>
            <p:cNvSpPr txBox="1">
              <a:spLocks noChangeArrowheads="1"/>
            </p:cNvSpPr>
            <p:nvPr/>
          </p:nvSpPr>
          <p:spPr bwMode="auto">
            <a:xfrm>
              <a:off x="5105410" y="3809972"/>
              <a:ext cx="828337" cy="39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школа</a:t>
              </a:r>
            </a:p>
          </p:txBody>
        </p:sp>
        <p:sp>
          <p:nvSpPr>
            <p:cNvPr id="4288" name="Text Box 169"/>
            <p:cNvSpPr txBox="1">
              <a:spLocks noChangeArrowheads="1"/>
            </p:cNvSpPr>
            <p:nvPr/>
          </p:nvSpPr>
          <p:spPr bwMode="auto">
            <a:xfrm rot="16200000">
              <a:off x="4257681" y="4278115"/>
              <a:ext cx="750894" cy="381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КЛУБ</a:t>
              </a:r>
            </a:p>
          </p:txBody>
        </p:sp>
        <p:sp>
          <p:nvSpPr>
            <p:cNvPr id="4289" name="Rectangle 171"/>
            <p:cNvSpPr>
              <a:spLocks noChangeArrowheads="1"/>
            </p:cNvSpPr>
            <p:nvPr/>
          </p:nvSpPr>
          <p:spPr bwMode="auto">
            <a:xfrm>
              <a:off x="4495810" y="624835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90" name="Rectangle 172"/>
            <p:cNvSpPr>
              <a:spLocks noChangeArrowheads="1"/>
            </p:cNvSpPr>
            <p:nvPr/>
          </p:nvSpPr>
          <p:spPr bwMode="auto">
            <a:xfrm>
              <a:off x="4495810" y="617215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91" name="Rectangle 173"/>
            <p:cNvSpPr>
              <a:spLocks noChangeArrowheads="1"/>
            </p:cNvSpPr>
            <p:nvPr/>
          </p:nvSpPr>
          <p:spPr bwMode="auto">
            <a:xfrm>
              <a:off x="4495810" y="60197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92" name="Rectangle 174"/>
            <p:cNvSpPr>
              <a:spLocks noChangeArrowheads="1"/>
            </p:cNvSpPr>
            <p:nvPr/>
          </p:nvSpPr>
          <p:spPr bwMode="auto">
            <a:xfrm>
              <a:off x="4495810" y="59435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93" name="Rectangle 175"/>
            <p:cNvSpPr>
              <a:spLocks noChangeArrowheads="1"/>
            </p:cNvSpPr>
            <p:nvPr/>
          </p:nvSpPr>
          <p:spPr bwMode="auto">
            <a:xfrm>
              <a:off x="4495810" y="579115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94" name="Rectangle 176"/>
            <p:cNvSpPr>
              <a:spLocks noChangeArrowheads="1"/>
            </p:cNvSpPr>
            <p:nvPr/>
          </p:nvSpPr>
          <p:spPr bwMode="auto">
            <a:xfrm>
              <a:off x="4495810" y="563875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95" name="Rectangle 177"/>
            <p:cNvSpPr>
              <a:spLocks noChangeArrowheads="1"/>
            </p:cNvSpPr>
            <p:nvPr/>
          </p:nvSpPr>
          <p:spPr bwMode="auto">
            <a:xfrm>
              <a:off x="4495810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96" name="Rectangle 178"/>
            <p:cNvSpPr>
              <a:spLocks noChangeArrowheads="1"/>
            </p:cNvSpPr>
            <p:nvPr/>
          </p:nvSpPr>
          <p:spPr bwMode="auto">
            <a:xfrm>
              <a:off x="5638811" y="5105362"/>
              <a:ext cx="76200" cy="76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97" name="Rectangle 179"/>
            <p:cNvSpPr>
              <a:spLocks noChangeArrowheads="1"/>
            </p:cNvSpPr>
            <p:nvPr/>
          </p:nvSpPr>
          <p:spPr bwMode="auto">
            <a:xfrm>
              <a:off x="5181611" y="51053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98" name="Rectangle 180"/>
            <p:cNvSpPr>
              <a:spLocks noChangeArrowheads="1"/>
            </p:cNvSpPr>
            <p:nvPr/>
          </p:nvSpPr>
          <p:spPr bwMode="auto">
            <a:xfrm>
              <a:off x="4495810" y="5105362"/>
              <a:ext cx="228601" cy="3047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99" name="Rectangle 183"/>
            <p:cNvSpPr>
              <a:spLocks noChangeArrowheads="1"/>
            </p:cNvSpPr>
            <p:nvPr/>
          </p:nvSpPr>
          <p:spPr bwMode="auto">
            <a:xfrm>
              <a:off x="792481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0" name="Text Box 186"/>
            <p:cNvSpPr txBox="1">
              <a:spLocks noChangeArrowheads="1"/>
            </p:cNvSpPr>
            <p:nvPr/>
          </p:nvSpPr>
          <p:spPr bwMode="auto">
            <a:xfrm>
              <a:off x="8278829" y="2819379"/>
              <a:ext cx="1089907" cy="398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телятник</a:t>
              </a:r>
            </a:p>
          </p:txBody>
        </p:sp>
        <p:sp>
          <p:nvSpPr>
            <p:cNvPr id="4301" name="Text Box 187"/>
            <p:cNvSpPr txBox="1">
              <a:spLocks noChangeArrowheads="1"/>
            </p:cNvSpPr>
            <p:nvPr/>
          </p:nvSpPr>
          <p:spPr bwMode="auto">
            <a:xfrm>
              <a:off x="8247079" y="4114770"/>
              <a:ext cx="1157170" cy="398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коровник</a:t>
              </a:r>
            </a:p>
          </p:txBody>
        </p:sp>
        <p:sp>
          <p:nvSpPr>
            <p:cNvPr id="4302" name="Text Box 188"/>
            <p:cNvSpPr txBox="1">
              <a:spLocks noChangeArrowheads="1"/>
            </p:cNvSpPr>
            <p:nvPr/>
          </p:nvSpPr>
          <p:spPr bwMode="auto">
            <a:xfrm rot="16200000">
              <a:off x="4465420" y="5277516"/>
              <a:ext cx="640214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Баня(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4303" name="Rectangle 189"/>
            <p:cNvSpPr>
              <a:spLocks noChangeArrowheads="1"/>
            </p:cNvSpPr>
            <p:nvPr/>
          </p:nvSpPr>
          <p:spPr bwMode="auto">
            <a:xfrm>
              <a:off x="3124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" name="Rectangle 190"/>
            <p:cNvSpPr>
              <a:spLocks noChangeArrowheads="1"/>
            </p:cNvSpPr>
            <p:nvPr/>
          </p:nvSpPr>
          <p:spPr bwMode="auto">
            <a:xfrm>
              <a:off x="32004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5" name="Rectangle 191"/>
            <p:cNvSpPr>
              <a:spLocks noChangeArrowheads="1"/>
            </p:cNvSpPr>
            <p:nvPr/>
          </p:nvSpPr>
          <p:spPr bwMode="auto">
            <a:xfrm>
              <a:off x="3352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6" name="Rectangle 192"/>
            <p:cNvSpPr>
              <a:spLocks noChangeArrowheads="1"/>
            </p:cNvSpPr>
            <p:nvPr/>
          </p:nvSpPr>
          <p:spPr bwMode="auto">
            <a:xfrm>
              <a:off x="35052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7" name="Rectangle 193"/>
            <p:cNvSpPr>
              <a:spLocks noChangeArrowheads="1"/>
            </p:cNvSpPr>
            <p:nvPr/>
          </p:nvSpPr>
          <p:spPr bwMode="auto">
            <a:xfrm>
              <a:off x="3581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8" name="Rectangle 194"/>
            <p:cNvSpPr>
              <a:spLocks noChangeArrowheads="1"/>
            </p:cNvSpPr>
            <p:nvPr/>
          </p:nvSpPr>
          <p:spPr bwMode="auto">
            <a:xfrm>
              <a:off x="38100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9" name="Rectangle 195"/>
            <p:cNvSpPr>
              <a:spLocks noChangeArrowheads="1"/>
            </p:cNvSpPr>
            <p:nvPr/>
          </p:nvSpPr>
          <p:spPr bwMode="auto">
            <a:xfrm>
              <a:off x="38862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0" name="Rectangle 196"/>
            <p:cNvSpPr>
              <a:spLocks noChangeArrowheads="1"/>
            </p:cNvSpPr>
            <p:nvPr/>
          </p:nvSpPr>
          <p:spPr bwMode="auto">
            <a:xfrm>
              <a:off x="3962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1" name="Rectangle 199"/>
            <p:cNvSpPr>
              <a:spLocks noChangeArrowheads="1"/>
            </p:cNvSpPr>
            <p:nvPr/>
          </p:nvSpPr>
          <p:spPr bwMode="auto">
            <a:xfrm>
              <a:off x="4495809" y="647695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2" name="Rectangle 200"/>
            <p:cNvSpPr>
              <a:spLocks noChangeArrowheads="1"/>
            </p:cNvSpPr>
            <p:nvPr/>
          </p:nvSpPr>
          <p:spPr bwMode="auto">
            <a:xfrm>
              <a:off x="4495809" y="640075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3" name="Rectangle 203"/>
            <p:cNvSpPr>
              <a:spLocks noChangeArrowheads="1"/>
            </p:cNvSpPr>
            <p:nvPr/>
          </p:nvSpPr>
          <p:spPr bwMode="auto">
            <a:xfrm>
              <a:off x="1981205" y="411477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4" name="Rectangle 204"/>
            <p:cNvSpPr>
              <a:spLocks noChangeArrowheads="1"/>
            </p:cNvSpPr>
            <p:nvPr/>
          </p:nvSpPr>
          <p:spPr bwMode="auto">
            <a:xfrm>
              <a:off x="1981205" y="419096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5" name="Rectangle 205"/>
            <p:cNvSpPr>
              <a:spLocks noChangeArrowheads="1"/>
            </p:cNvSpPr>
            <p:nvPr/>
          </p:nvSpPr>
          <p:spPr bwMode="auto">
            <a:xfrm>
              <a:off x="19812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6" name="Rectangle 206"/>
            <p:cNvSpPr>
              <a:spLocks noChangeArrowheads="1"/>
            </p:cNvSpPr>
            <p:nvPr/>
          </p:nvSpPr>
          <p:spPr bwMode="auto">
            <a:xfrm>
              <a:off x="20574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7" name="Rectangle 207"/>
            <p:cNvSpPr>
              <a:spLocks noChangeArrowheads="1"/>
            </p:cNvSpPr>
            <p:nvPr/>
          </p:nvSpPr>
          <p:spPr bwMode="auto">
            <a:xfrm>
              <a:off x="22098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8" name="Rectangle 208"/>
            <p:cNvSpPr>
              <a:spLocks noChangeArrowheads="1"/>
            </p:cNvSpPr>
            <p:nvPr/>
          </p:nvSpPr>
          <p:spPr bwMode="auto">
            <a:xfrm>
              <a:off x="22860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9" name="Rectangle 209"/>
            <p:cNvSpPr>
              <a:spLocks noChangeArrowheads="1"/>
            </p:cNvSpPr>
            <p:nvPr/>
          </p:nvSpPr>
          <p:spPr bwMode="auto">
            <a:xfrm>
              <a:off x="24384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0" name="Rectangle 210"/>
            <p:cNvSpPr>
              <a:spLocks noChangeArrowheads="1"/>
            </p:cNvSpPr>
            <p:nvPr/>
          </p:nvSpPr>
          <p:spPr bwMode="auto">
            <a:xfrm>
              <a:off x="25146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1" name="Rectangle 211"/>
            <p:cNvSpPr>
              <a:spLocks noChangeArrowheads="1"/>
            </p:cNvSpPr>
            <p:nvPr/>
          </p:nvSpPr>
          <p:spPr bwMode="auto">
            <a:xfrm>
              <a:off x="26670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2" name="Rectangle 212"/>
            <p:cNvSpPr>
              <a:spLocks noChangeArrowheads="1"/>
            </p:cNvSpPr>
            <p:nvPr/>
          </p:nvSpPr>
          <p:spPr bwMode="auto">
            <a:xfrm>
              <a:off x="2743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3" name="Rectangle 213"/>
            <p:cNvSpPr>
              <a:spLocks noChangeArrowheads="1"/>
            </p:cNvSpPr>
            <p:nvPr/>
          </p:nvSpPr>
          <p:spPr bwMode="auto">
            <a:xfrm>
              <a:off x="28956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4" name="Rectangle 214"/>
            <p:cNvSpPr>
              <a:spLocks noChangeArrowheads="1"/>
            </p:cNvSpPr>
            <p:nvPr/>
          </p:nvSpPr>
          <p:spPr bwMode="auto">
            <a:xfrm>
              <a:off x="2971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5" name="Rectangle 215"/>
            <p:cNvSpPr>
              <a:spLocks noChangeArrowheads="1"/>
            </p:cNvSpPr>
            <p:nvPr/>
          </p:nvSpPr>
          <p:spPr bwMode="auto">
            <a:xfrm>
              <a:off x="1981205" y="434336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6" name="Rectangle 216"/>
            <p:cNvSpPr>
              <a:spLocks noChangeArrowheads="1"/>
            </p:cNvSpPr>
            <p:nvPr/>
          </p:nvSpPr>
          <p:spPr bwMode="auto">
            <a:xfrm>
              <a:off x="1981205" y="449576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7" name="Rectangle 217"/>
            <p:cNvSpPr>
              <a:spLocks noChangeArrowheads="1"/>
            </p:cNvSpPr>
            <p:nvPr/>
          </p:nvSpPr>
          <p:spPr bwMode="auto">
            <a:xfrm>
              <a:off x="1981205" y="464816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8" name="Rectangle 218"/>
            <p:cNvSpPr>
              <a:spLocks noChangeArrowheads="1"/>
            </p:cNvSpPr>
            <p:nvPr/>
          </p:nvSpPr>
          <p:spPr bwMode="auto">
            <a:xfrm>
              <a:off x="1981205" y="487676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29" name="Rectangle 219"/>
            <p:cNvSpPr>
              <a:spLocks noChangeArrowheads="1"/>
            </p:cNvSpPr>
            <p:nvPr/>
          </p:nvSpPr>
          <p:spPr bwMode="auto">
            <a:xfrm>
              <a:off x="1981205" y="502916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0" name="Rectangle 220"/>
            <p:cNvSpPr>
              <a:spLocks noChangeArrowheads="1"/>
            </p:cNvSpPr>
            <p:nvPr/>
          </p:nvSpPr>
          <p:spPr bwMode="auto">
            <a:xfrm>
              <a:off x="1981205" y="51815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1" name="Rectangle 221"/>
            <p:cNvSpPr>
              <a:spLocks noChangeArrowheads="1"/>
            </p:cNvSpPr>
            <p:nvPr/>
          </p:nvSpPr>
          <p:spPr bwMode="auto">
            <a:xfrm>
              <a:off x="1981205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2" name="Rectangle 222"/>
            <p:cNvSpPr>
              <a:spLocks noChangeArrowheads="1"/>
            </p:cNvSpPr>
            <p:nvPr/>
          </p:nvSpPr>
          <p:spPr bwMode="auto">
            <a:xfrm>
              <a:off x="1981205" y="55625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3" name="Rectangle 223"/>
            <p:cNvSpPr>
              <a:spLocks noChangeArrowheads="1"/>
            </p:cNvSpPr>
            <p:nvPr/>
          </p:nvSpPr>
          <p:spPr bwMode="auto">
            <a:xfrm>
              <a:off x="1447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4" name="Rectangle 224"/>
            <p:cNvSpPr>
              <a:spLocks noChangeArrowheads="1"/>
            </p:cNvSpPr>
            <p:nvPr/>
          </p:nvSpPr>
          <p:spPr bwMode="auto">
            <a:xfrm>
              <a:off x="137160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5" name="Rectangle 225"/>
            <p:cNvSpPr>
              <a:spLocks noChangeArrowheads="1"/>
            </p:cNvSpPr>
            <p:nvPr/>
          </p:nvSpPr>
          <p:spPr bwMode="auto">
            <a:xfrm>
              <a:off x="11430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6" name="Rectangle 226"/>
            <p:cNvSpPr>
              <a:spLocks noChangeArrowheads="1"/>
            </p:cNvSpPr>
            <p:nvPr/>
          </p:nvSpPr>
          <p:spPr bwMode="auto">
            <a:xfrm>
              <a:off x="1066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7" name="Rectangle 227"/>
            <p:cNvSpPr>
              <a:spLocks noChangeArrowheads="1"/>
            </p:cNvSpPr>
            <p:nvPr/>
          </p:nvSpPr>
          <p:spPr bwMode="auto">
            <a:xfrm>
              <a:off x="9144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8" name="Rectangle 228"/>
            <p:cNvSpPr>
              <a:spLocks noChangeArrowheads="1"/>
            </p:cNvSpPr>
            <p:nvPr/>
          </p:nvSpPr>
          <p:spPr bwMode="auto">
            <a:xfrm>
              <a:off x="838202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39" name="Rectangle 229"/>
            <p:cNvSpPr>
              <a:spLocks noChangeArrowheads="1"/>
            </p:cNvSpPr>
            <p:nvPr/>
          </p:nvSpPr>
          <p:spPr bwMode="auto">
            <a:xfrm>
              <a:off x="114300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40" name="Rectangle 230"/>
            <p:cNvSpPr>
              <a:spLocks noChangeArrowheads="1"/>
            </p:cNvSpPr>
            <p:nvPr/>
          </p:nvSpPr>
          <p:spPr bwMode="auto">
            <a:xfrm>
              <a:off x="76200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41" name="Rectangle 233"/>
            <p:cNvSpPr>
              <a:spLocks noChangeArrowheads="1"/>
            </p:cNvSpPr>
            <p:nvPr/>
          </p:nvSpPr>
          <p:spPr bwMode="auto">
            <a:xfrm>
              <a:off x="509586" y="437391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42" name="Rectangle 234"/>
            <p:cNvSpPr>
              <a:spLocks noChangeArrowheads="1"/>
            </p:cNvSpPr>
            <p:nvPr/>
          </p:nvSpPr>
          <p:spPr bwMode="auto">
            <a:xfrm>
              <a:off x="457202" y="396237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43" name="Rectangle 235"/>
            <p:cNvSpPr>
              <a:spLocks noChangeArrowheads="1"/>
            </p:cNvSpPr>
            <p:nvPr/>
          </p:nvSpPr>
          <p:spPr bwMode="auto">
            <a:xfrm>
              <a:off x="457202" y="40385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44" name="Rectangle 236"/>
            <p:cNvSpPr>
              <a:spLocks noChangeArrowheads="1"/>
            </p:cNvSpPr>
            <p:nvPr/>
          </p:nvSpPr>
          <p:spPr bwMode="auto">
            <a:xfrm>
              <a:off x="838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45" name="Rectangle 240"/>
            <p:cNvSpPr>
              <a:spLocks noChangeArrowheads="1"/>
            </p:cNvSpPr>
            <p:nvPr/>
          </p:nvSpPr>
          <p:spPr bwMode="auto">
            <a:xfrm>
              <a:off x="1219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46" name="Rectangle 241"/>
            <p:cNvSpPr>
              <a:spLocks noChangeArrowheads="1"/>
            </p:cNvSpPr>
            <p:nvPr/>
          </p:nvSpPr>
          <p:spPr bwMode="auto">
            <a:xfrm>
              <a:off x="13716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47" name="Rectangle 242"/>
            <p:cNvSpPr>
              <a:spLocks noChangeArrowheads="1"/>
            </p:cNvSpPr>
            <p:nvPr/>
          </p:nvSpPr>
          <p:spPr bwMode="auto">
            <a:xfrm>
              <a:off x="1447802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48" name="Rectangle 243"/>
            <p:cNvSpPr>
              <a:spLocks noChangeArrowheads="1"/>
            </p:cNvSpPr>
            <p:nvPr/>
          </p:nvSpPr>
          <p:spPr bwMode="auto">
            <a:xfrm>
              <a:off x="2590805" y="3352776"/>
              <a:ext cx="381001" cy="228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49" name="Rectangle 244"/>
            <p:cNvSpPr>
              <a:spLocks noChangeArrowheads="1"/>
            </p:cNvSpPr>
            <p:nvPr/>
          </p:nvSpPr>
          <p:spPr bwMode="auto">
            <a:xfrm>
              <a:off x="3200405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50" name="Rectangle 245"/>
            <p:cNvSpPr>
              <a:spLocks noChangeArrowheads="1"/>
            </p:cNvSpPr>
            <p:nvPr/>
          </p:nvSpPr>
          <p:spPr bwMode="auto">
            <a:xfrm>
              <a:off x="32766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51" name="Rectangle 246"/>
            <p:cNvSpPr>
              <a:spLocks noChangeArrowheads="1"/>
            </p:cNvSpPr>
            <p:nvPr/>
          </p:nvSpPr>
          <p:spPr bwMode="auto">
            <a:xfrm>
              <a:off x="34290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52" name="Rectangle 247"/>
            <p:cNvSpPr>
              <a:spLocks noChangeArrowheads="1"/>
            </p:cNvSpPr>
            <p:nvPr/>
          </p:nvSpPr>
          <p:spPr bwMode="auto">
            <a:xfrm>
              <a:off x="35052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53" name="Rectangle 248"/>
            <p:cNvSpPr>
              <a:spLocks noChangeArrowheads="1"/>
            </p:cNvSpPr>
            <p:nvPr/>
          </p:nvSpPr>
          <p:spPr bwMode="auto">
            <a:xfrm>
              <a:off x="3810007" y="3352776"/>
              <a:ext cx="304801" cy="2285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54" name="Text Box 249"/>
            <p:cNvSpPr txBox="1">
              <a:spLocks noChangeArrowheads="1"/>
            </p:cNvSpPr>
            <p:nvPr/>
          </p:nvSpPr>
          <p:spPr bwMode="auto">
            <a:xfrm>
              <a:off x="3749047" y="3358369"/>
              <a:ext cx="427344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4355" name="Text Box 250"/>
            <p:cNvSpPr txBox="1">
              <a:spLocks noChangeArrowheads="1"/>
            </p:cNvSpPr>
            <p:nvPr/>
          </p:nvSpPr>
          <p:spPr bwMode="auto">
            <a:xfrm>
              <a:off x="2362204" y="3124178"/>
              <a:ext cx="558095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Столовая</a:t>
              </a:r>
            </a:p>
          </p:txBody>
        </p:sp>
        <p:sp>
          <p:nvSpPr>
            <p:cNvPr id="4356" name="Rectangle 251"/>
            <p:cNvSpPr>
              <a:spLocks noChangeArrowheads="1"/>
            </p:cNvSpPr>
            <p:nvPr/>
          </p:nvSpPr>
          <p:spPr bwMode="auto">
            <a:xfrm>
              <a:off x="3429006" y="3047979"/>
              <a:ext cx="228601" cy="152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357" name="Группа 18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98088" y="5544664"/>
              <a:ext cx="342901" cy="44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8" name="Rectangle 147"/>
            <p:cNvSpPr>
              <a:spLocks noChangeArrowheads="1"/>
            </p:cNvSpPr>
            <p:nvPr/>
          </p:nvSpPr>
          <p:spPr bwMode="auto">
            <a:xfrm>
              <a:off x="4495800" y="388620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5715009" y="1306286"/>
          <a:ext cx="2857517" cy="1685151"/>
        </p:xfrm>
        <a:graphic>
          <a:graphicData uri="http://schemas.openxmlformats.org/drawingml/2006/table">
            <a:tbl>
              <a:tblPr/>
              <a:tblGrid>
                <a:gridCol w="476253"/>
                <a:gridCol w="904881"/>
                <a:gridCol w="326322"/>
                <a:gridCol w="358827"/>
                <a:gridCol w="360843"/>
                <a:gridCol w="430391"/>
              </a:tblGrid>
              <a:tr h="296943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ПЧ-75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632721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район, р.п.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,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Восточная 10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Барабаюдинский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632710 НСО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район,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с.Бараба-Юдино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Центральная,15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 МО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Шипицинский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сельский совет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632711 НСО 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Чистоозерный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район , с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Шипицино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ул. Школьная,14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972" marR="17972" marT="17972" marB="1797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E2E"/>
                    </a:solidFill>
                  </a:tcPr>
                </a:tc>
              </a:tr>
            </a:tbl>
          </a:graphicData>
        </a:graphic>
      </p:graphicFrame>
      <p:sp>
        <p:nvSpPr>
          <p:cNvPr id="226" name="TextBox 225"/>
          <p:cNvSpPr txBox="1"/>
          <p:nvPr/>
        </p:nvSpPr>
        <p:spPr>
          <a:xfrm>
            <a:off x="1714480" y="2143116"/>
            <a:ext cx="8755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администрация</a:t>
            </a:r>
            <a:endParaRPr lang="ru-RU" sz="800" dirty="0"/>
          </a:p>
        </p:txBody>
      </p:sp>
      <p:sp>
        <p:nvSpPr>
          <p:cNvPr id="227" name="TextBox 226"/>
          <p:cNvSpPr txBox="1"/>
          <p:nvPr/>
        </p:nvSpPr>
        <p:spPr>
          <a:xfrm>
            <a:off x="2857488" y="242886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228" name="Прямоугольник 227"/>
          <p:cNvSpPr/>
          <p:nvPr/>
        </p:nvSpPr>
        <p:spPr>
          <a:xfrm>
            <a:off x="4214810" y="3714752"/>
            <a:ext cx="285752" cy="2143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>
            <a:grpSpLocks/>
          </p:cNvGrpSpPr>
          <p:nvPr/>
        </p:nvGrpSpPr>
        <p:grpSpPr bwMode="auto">
          <a:xfrm>
            <a:off x="1" y="1088571"/>
            <a:ext cx="8886908" cy="5769429"/>
            <a:chOff x="228601" y="380996"/>
            <a:chExt cx="9175648" cy="6500720"/>
          </a:xfrm>
        </p:grpSpPr>
        <p:sp>
          <p:nvSpPr>
            <p:cNvPr id="2095" name="Rectangle 65"/>
            <p:cNvSpPr>
              <a:spLocks noChangeArrowheads="1"/>
            </p:cNvSpPr>
            <p:nvPr/>
          </p:nvSpPr>
          <p:spPr bwMode="auto">
            <a:xfrm>
              <a:off x="228601" y="557163"/>
              <a:ext cx="8915417" cy="632455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96" name="Line 4"/>
            <p:cNvSpPr>
              <a:spLocks noChangeShapeType="1"/>
            </p:cNvSpPr>
            <p:nvPr/>
          </p:nvSpPr>
          <p:spPr bwMode="auto">
            <a:xfrm>
              <a:off x="2133605" y="533396"/>
              <a:ext cx="22098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Line 8"/>
            <p:cNvSpPr>
              <a:spLocks noChangeShapeType="1"/>
            </p:cNvSpPr>
            <p:nvPr/>
          </p:nvSpPr>
          <p:spPr bwMode="auto">
            <a:xfrm>
              <a:off x="4343409" y="533396"/>
              <a:ext cx="0" cy="1066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Line 9"/>
            <p:cNvSpPr>
              <a:spLocks noChangeShapeType="1"/>
            </p:cNvSpPr>
            <p:nvPr/>
          </p:nvSpPr>
          <p:spPr bwMode="auto">
            <a:xfrm>
              <a:off x="2139298" y="733629"/>
              <a:ext cx="20570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9" name="Line 10"/>
            <p:cNvSpPr>
              <a:spLocks noChangeShapeType="1"/>
            </p:cNvSpPr>
            <p:nvPr/>
          </p:nvSpPr>
          <p:spPr bwMode="auto">
            <a:xfrm>
              <a:off x="4191008" y="685794"/>
              <a:ext cx="0" cy="914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Line 11"/>
            <p:cNvSpPr>
              <a:spLocks noChangeShapeType="1"/>
            </p:cNvSpPr>
            <p:nvPr/>
          </p:nvSpPr>
          <p:spPr bwMode="auto">
            <a:xfrm flipH="1">
              <a:off x="609602" y="1600188"/>
              <a:ext cx="3581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Line 12"/>
            <p:cNvSpPr>
              <a:spLocks noChangeShapeType="1"/>
            </p:cNvSpPr>
            <p:nvPr/>
          </p:nvSpPr>
          <p:spPr bwMode="auto">
            <a:xfrm>
              <a:off x="4343409" y="1600188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Line 13"/>
            <p:cNvSpPr>
              <a:spLocks noChangeShapeType="1"/>
            </p:cNvSpPr>
            <p:nvPr/>
          </p:nvSpPr>
          <p:spPr bwMode="auto">
            <a:xfrm>
              <a:off x="609602" y="1752587"/>
              <a:ext cx="11430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Line 14"/>
            <p:cNvSpPr>
              <a:spLocks noChangeShapeType="1"/>
            </p:cNvSpPr>
            <p:nvPr/>
          </p:nvSpPr>
          <p:spPr bwMode="auto">
            <a:xfrm>
              <a:off x="17526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Line 16"/>
            <p:cNvSpPr>
              <a:spLocks noChangeShapeType="1"/>
            </p:cNvSpPr>
            <p:nvPr/>
          </p:nvSpPr>
          <p:spPr bwMode="auto">
            <a:xfrm>
              <a:off x="19050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Line 17"/>
            <p:cNvSpPr>
              <a:spLocks noChangeShapeType="1"/>
            </p:cNvSpPr>
            <p:nvPr/>
          </p:nvSpPr>
          <p:spPr bwMode="auto">
            <a:xfrm>
              <a:off x="1970707" y="179026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6" name="Line 18"/>
            <p:cNvSpPr>
              <a:spLocks noChangeShapeType="1"/>
            </p:cNvSpPr>
            <p:nvPr/>
          </p:nvSpPr>
          <p:spPr bwMode="auto">
            <a:xfrm>
              <a:off x="4343409" y="1752587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Line 19"/>
            <p:cNvSpPr>
              <a:spLocks noChangeShapeType="1"/>
            </p:cNvSpPr>
            <p:nvPr/>
          </p:nvSpPr>
          <p:spPr bwMode="auto">
            <a:xfrm>
              <a:off x="4191008" y="1752587"/>
              <a:ext cx="0" cy="533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Line 20"/>
            <p:cNvSpPr>
              <a:spLocks noChangeShapeType="1"/>
            </p:cNvSpPr>
            <p:nvPr/>
          </p:nvSpPr>
          <p:spPr bwMode="auto">
            <a:xfrm>
              <a:off x="4343409" y="1752587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Line 21"/>
            <p:cNvSpPr>
              <a:spLocks noChangeShapeType="1"/>
            </p:cNvSpPr>
            <p:nvPr/>
          </p:nvSpPr>
          <p:spPr bwMode="auto">
            <a:xfrm flipH="1">
              <a:off x="2667006" y="2285982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Line 23"/>
            <p:cNvSpPr>
              <a:spLocks noChangeShapeType="1"/>
            </p:cNvSpPr>
            <p:nvPr/>
          </p:nvSpPr>
          <p:spPr bwMode="auto">
            <a:xfrm>
              <a:off x="2667006" y="2438381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Line 24"/>
            <p:cNvSpPr>
              <a:spLocks noChangeShapeType="1"/>
            </p:cNvSpPr>
            <p:nvPr/>
          </p:nvSpPr>
          <p:spPr bwMode="auto">
            <a:xfrm>
              <a:off x="4191008" y="2438381"/>
              <a:ext cx="0" cy="1219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Line 25"/>
            <p:cNvSpPr>
              <a:spLocks noChangeShapeType="1"/>
            </p:cNvSpPr>
            <p:nvPr/>
          </p:nvSpPr>
          <p:spPr bwMode="auto">
            <a:xfrm>
              <a:off x="4343409" y="3657572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Line 26"/>
            <p:cNvSpPr>
              <a:spLocks noChangeShapeType="1"/>
            </p:cNvSpPr>
            <p:nvPr/>
          </p:nvSpPr>
          <p:spPr bwMode="auto">
            <a:xfrm>
              <a:off x="4387224" y="3845623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Line 27"/>
            <p:cNvSpPr>
              <a:spLocks noChangeShapeType="1"/>
            </p:cNvSpPr>
            <p:nvPr/>
          </p:nvSpPr>
          <p:spPr bwMode="auto">
            <a:xfrm>
              <a:off x="4343409" y="3809970"/>
              <a:ext cx="0" cy="990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Line 28"/>
            <p:cNvSpPr>
              <a:spLocks noChangeShapeType="1"/>
            </p:cNvSpPr>
            <p:nvPr/>
          </p:nvSpPr>
          <p:spPr bwMode="auto">
            <a:xfrm>
              <a:off x="4191008" y="3809970"/>
              <a:ext cx="0" cy="28955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Line 29"/>
            <p:cNvSpPr>
              <a:spLocks noChangeShapeType="1"/>
            </p:cNvSpPr>
            <p:nvPr/>
          </p:nvSpPr>
          <p:spPr bwMode="auto">
            <a:xfrm>
              <a:off x="4343409" y="4800563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Line 30"/>
            <p:cNvSpPr>
              <a:spLocks noChangeShapeType="1"/>
            </p:cNvSpPr>
            <p:nvPr/>
          </p:nvSpPr>
          <p:spPr bwMode="auto">
            <a:xfrm>
              <a:off x="4343409" y="4952962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Line 31"/>
            <p:cNvSpPr>
              <a:spLocks noChangeShapeType="1"/>
            </p:cNvSpPr>
            <p:nvPr/>
          </p:nvSpPr>
          <p:spPr bwMode="auto">
            <a:xfrm>
              <a:off x="4343409" y="4952961"/>
              <a:ext cx="0" cy="1752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Line 32"/>
            <p:cNvSpPr>
              <a:spLocks noChangeShapeType="1"/>
            </p:cNvSpPr>
            <p:nvPr/>
          </p:nvSpPr>
          <p:spPr bwMode="auto">
            <a:xfrm flipH="1">
              <a:off x="228601" y="3657571"/>
              <a:ext cx="3962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Line 33"/>
            <p:cNvSpPr>
              <a:spLocks noChangeShapeType="1"/>
            </p:cNvSpPr>
            <p:nvPr/>
          </p:nvSpPr>
          <p:spPr bwMode="auto">
            <a:xfrm flipH="1">
              <a:off x="1905004" y="380997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Line 34"/>
            <p:cNvSpPr>
              <a:spLocks noChangeShapeType="1"/>
            </p:cNvSpPr>
            <p:nvPr/>
          </p:nvSpPr>
          <p:spPr bwMode="auto">
            <a:xfrm>
              <a:off x="19050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Line 35"/>
            <p:cNvSpPr>
              <a:spLocks noChangeShapeType="1"/>
            </p:cNvSpPr>
            <p:nvPr/>
          </p:nvSpPr>
          <p:spPr bwMode="auto">
            <a:xfrm>
              <a:off x="16764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36"/>
            <p:cNvSpPr>
              <a:spLocks noChangeShapeType="1"/>
            </p:cNvSpPr>
            <p:nvPr/>
          </p:nvSpPr>
          <p:spPr bwMode="auto">
            <a:xfrm flipH="1">
              <a:off x="762002" y="3809970"/>
              <a:ext cx="914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37"/>
            <p:cNvSpPr>
              <a:spLocks noChangeShapeType="1"/>
            </p:cNvSpPr>
            <p:nvPr/>
          </p:nvSpPr>
          <p:spPr bwMode="auto">
            <a:xfrm>
              <a:off x="7620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Line 38"/>
            <p:cNvSpPr>
              <a:spLocks noChangeShapeType="1"/>
            </p:cNvSpPr>
            <p:nvPr/>
          </p:nvSpPr>
          <p:spPr bwMode="auto">
            <a:xfrm>
              <a:off x="6096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Line 39"/>
            <p:cNvSpPr>
              <a:spLocks noChangeShapeType="1"/>
            </p:cNvSpPr>
            <p:nvPr/>
          </p:nvSpPr>
          <p:spPr bwMode="auto">
            <a:xfrm flipH="1">
              <a:off x="228601" y="3809970"/>
              <a:ext cx="3810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Text Box 41"/>
            <p:cNvSpPr txBox="1">
              <a:spLocks noChangeArrowheads="1"/>
            </p:cNvSpPr>
            <p:nvPr/>
          </p:nvSpPr>
          <p:spPr bwMode="auto">
            <a:xfrm>
              <a:off x="2364086" y="557154"/>
              <a:ext cx="94538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>
                  <a:latin typeface="Verdana" pitchFamily="34" charset="0"/>
                </a:rPr>
                <a:t>Ул.Молодёжная</a:t>
              </a:r>
            </a:p>
          </p:txBody>
        </p:sp>
        <p:sp>
          <p:nvSpPr>
            <p:cNvPr id="2128" name="Text Box 42"/>
            <p:cNvSpPr txBox="1">
              <a:spLocks noChangeArrowheads="1"/>
            </p:cNvSpPr>
            <p:nvPr/>
          </p:nvSpPr>
          <p:spPr bwMode="auto">
            <a:xfrm>
              <a:off x="826772" y="1537971"/>
              <a:ext cx="834495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в  Чистоозёрное</a:t>
              </a:r>
            </a:p>
          </p:txBody>
        </p:sp>
        <p:sp>
          <p:nvSpPr>
            <p:cNvPr id="2129" name="Line 43"/>
            <p:cNvSpPr>
              <a:spLocks noChangeShapeType="1"/>
            </p:cNvSpPr>
            <p:nvPr/>
          </p:nvSpPr>
          <p:spPr bwMode="auto">
            <a:xfrm flipH="1" flipV="1">
              <a:off x="228601" y="1676387"/>
              <a:ext cx="6096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0" name="Text Box 44"/>
            <p:cNvSpPr txBox="1">
              <a:spLocks noChangeArrowheads="1"/>
            </p:cNvSpPr>
            <p:nvPr/>
          </p:nvSpPr>
          <p:spPr bwMode="auto">
            <a:xfrm>
              <a:off x="2971807" y="2209783"/>
              <a:ext cx="657400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Зелёная</a:t>
              </a:r>
            </a:p>
          </p:txBody>
        </p:sp>
        <p:sp>
          <p:nvSpPr>
            <p:cNvPr id="2131" name="Text Box 45"/>
            <p:cNvSpPr txBox="1">
              <a:spLocks noChangeArrowheads="1"/>
            </p:cNvSpPr>
            <p:nvPr/>
          </p:nvSpPr>
          <p:spPr bwMode="auto">
            <a:xfrm rot="16200000">
              <a:off x="3475053" y="3478094"/>
              <a:ext cx="1523988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Ул. Центральная</a:t>
              </a:r>
            </a:p>
          </p:txBody>
        </p:sp>
        <p:sp>
          <p:nvSpPr>
            <p:cNvPr id="2132" name="Text Box 46"/>
            <p:cNvSpPr txBox="1">
              <a:spLocks noChangeArrowheads="1"/>
            </p:cNvSpPr>
            <p:nvPr/>
          </p:nvSpPr>
          <p:spPr bwMode="auto">
            <a:xfrm>
              <a:off x="4953010" y="3581372"/>
              <a:ext cx="73684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Школьная</a:t>
              </a:r>
            </a:p>
          </p:txBody>
        </p:sp>
        <p:sp>
          <p:nvSpPr>
            <p:cNvPr id="2133" name="Text Box 47"/>
            <p:cNvSpPr txBox="1">
              <a:spLocks noChangeArrowheads="1"/>
            </p:cNvSpPr>
            <p:nvPr/>
          </p:nvSpPr>
          <p:spPr bwMode="auto">
            <a:xfrm>
              <a:off x="4648210" y="4724364"/>
              <a:ext cx="617678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Южная</a:t>
              </a:r>
            </a:p>
          </p:txBody>
        </p:sp>
        <p:sp>
          <p:nvSpPr>
            <p:cNvPr id="2134" name="Text Box 48"/>
            <p:cNvSpPr txBox="1">
              <a:spLocks noChangeArrowheads="1"/>
            </p:cNvSpPr>
            <p:nvPr/>
          </p:nvSpPr>
          <p:spPr bwMode="auto">
            <a:xfrm rot="16200000">
              <a:off x="320412" y="4443286"/>
              <a:ext cx="670457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Лесная</a:t>
              </a:r>
            </a:p>
          </p:txBody>
        </p:sp>
        <p:sp>
          <p:nvSpPr>
            <p:cNvPr id="2135" name="Text Box 49"/>
            <p:cNvSpPr txBox="1">
              <a:spLocks noChangeArrowheads="1"/>
            </p:cNvSpPr>
            <p:nvPr/>
          </p:nvSpPr>
          <p:spPr bwMode="auto">
            <a:xfrm rot="16200000">
              <a:off x="1454382" y="4385344"/>
              <a:ext cx="688519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Ул.Степная</a:t>
              </a:r>
            </a:p>
          </p:txBody>
        </p:sp>
        <p:sp>
          <p:nvSpPr>
            <p:cNvPr id="2136" name="Rectangle 60"/>
            <p:cNvSpPr>
              <a:spLocks noChangeArrowheads="1"/>
            </p:cNvSpPr>
            <p:nvPr/>
          </p:nvSpPr>
          <p:spPr bwMode="auto">
            <a:xfrm>
              <a:off x="39624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61"/>
            <p:cNvSpPr>
              <a:spLocks noChangeArrowheads="1"/>
            </p:cNvSpPr>
            <p:nvPr/>
          </p:nvSpPr>
          <p:spPr bwMode="auto">
            <a:xfrm>
              <a:off x="38862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62"/>
            <p:cNvSpPr>
              <a:spLocks noChangeArrowheads="1"/>
            </p:cNvSpPr>
            <p:nvPr/>
          </p:nvSpPr>
          <p:spPr bwMode="auto">
            <a:xfrm>
              <a:off x="36576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63"/>
            <p:cNvSpPr>
              <a:spLocks noChangeArrowheads="1"/>
            </p:cNvSpPr>
            <p:nvPr/>
          </p:nvSpPr>
          <p:spPr bwMode="auto">
            <a:xfrm>
              <a:off x="34290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64"/>
            <p:cNvSpPr>
              <a:spLocks noChangeArrowheads="1"/>
            </p:cNvSpPr>
            <p:nvPr/>
          </p:nvSpPr>
          <p:spPr bwMode="auto">
            <a:xfrm>
              <a:off x="33528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65"/>
            <p:cNvSpPr>
              <a:spLocks noChangeArrowheads="1"/>
            </p:cNvSpPr>
            <p:nvPr/>
          </p:nvSpPr>
          <p:spPr bwMode="auto">
            <a:xfrm>
              <a:off x="3124206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66"/>
            <p:cNvSpPr>
              <a:spLocks noChangeArrowheads="1"/>
            </p:cNvSpPr>
            <p:nvPr/>
          </p:nvSpPr>
          <p:spPr bwMode="auto">
            <a:xfrm>
              <a:off x="3048007" y="38099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67"/>
            <p:cNvSpPr>
              <a:spLocks noChangeArrowheads="1"/>
            </p:cNvSpPr>
            <p:nvPr/>
          </p:nvSpPr>
          <p:spPr bwMode="auto">
            <a:xfrm>
              <a:off x="38100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68"/>
            <p:cNvSpPr>
              <a:spLocks noChangeArrowheads="1"/>
            </p:cNvSpPr>
            <p:nvPr/>
          </p:nvSpPr>
          <p:spPr bwMode="auto">
            <a:xfrm>
              <a:off x="37338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69"/>
            <p:cNvSpPr>
              <a:spLocks noChangeArrowheads="1"/>
            </p:cNvSpPr>
            <p:nvPr/>
          </p:nvSpPr>
          <p:spPr bwMode="auto">
            <a:xfrm>
              <a:off x="3429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70"/>
            <p:cNvSpPr>
              <a:spLocks noChangeArrowheads="1"/>
            </p:cNvSpPr>
            <p:nvPr/>
          </p:nvSpPr>
          <p:spPr bwMode="auto">
            <a:xfrm>
              <a:off x="33528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71"/>
            <p:cNvSpPr>
              <a:spLocks noChangeArrowheads="1"/>
            </p:cNvSpPr>
            <p:nvPr/>
          </p:nvSpPr>
          <p:spPr bwMode="auto">
            <a:xfrm>
              <a:off x="3124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72"/>
            <p:cNvSpPr>
              <a:spLocks noChangeArrowheads="1"/>
            </p:cNvSpPr>
            <p:nvPr/>
          </p:nvSpPr>
          <p:spPr bwMode="auto">
            <a:xfrm>
              <a:off x="3048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73"/>
            <p:cNvSpPr>
              <a:spLocks noChangeArrowheads="1"/>
            </p:cNvSpPr>
            <p:nvPr/>
          </p:nvSpPr>
          <p:spPr bwMode="auto">
            <a:xfrm>
              <a:off x="2743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74"/>
            <p:cNvSpPr>
              <a:spLocks noChangeArrowheads="1"/>
            </p:cNvSpPr>
            <p:nvPr/>
          </p:nvSpPr>
          <p:spPr bwMode="auto">
            <a:xfrm>
              <a:off x="26670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75"/>
            <p:cNvSpPr>
              <a:spLocks noChangeArrowheads="1"/>
            </p:cNvSpPr>
            <p:nvPr/>
          </p:nvSpPr>
          <p:spPr bwMode="auto">
            <a:xfrm>
              <a:off x="4495810" y="13715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76"/>
            <p:cNvSpPr>
              <a:spLocks noChangeArrowheads="1"/>
            </p:cNvSpPr>
            <p:nvPr/>
          </p:nvSpPr>
          <p:spPr bwMode="auto">
            <a:xfrm>
              <a:off x="4495810" y="14477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77"/>
            <p:cNvSpPr>
              <a:spLocks noChangeArrowheads="1"/>
            </p:cNvSpPr>
            <p:nvPr/>
          </p:nvSpPr>
          <p:spPr bwMode="auto">
            <a:xfrm>
              <a:off x="4495810" y="11429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" name="Rectangle 78"/>
            <p:cNvSpPr>
              <a:spLocks noChangeArrowheads="1"/>
            </p:cNvSpPr>
            <p:nvPr/>
          </p:nvSpPr>
          <p:spPr bwMode="auto">
            <a:xfrm>
              <a:off x="4495810" y="12191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79"/>
            <p:cNvSpPr>
              <a:spLocks noChangeArrowheads="1"/>
            </p:cNvSpPr>
            <p:nvPr/>
          </p:nvSpPr>
          <p:spPr bwMode="auto">
            <a:xfrm>
              <a:off x="4495810" y="91439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81"/>
            <p:cNvSpPr>
              <a:spLocks noChangeArrowheads="1"/>
            </p:cNvSpPr>
            <p:nvPr/>
          </p:nvSpPr>
          <p:spPr bwMode="auto">
            <a:xfrm>
              <a:off x="4495810" y="99059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" name="Rectangle 82"/>
            <p:cNvSpPr>
              <a:spLocks noChangeArrowheads="1"/>
            </p:cNvSpPr>
            <p:nvPr/>
          </p:nvSpPr>
          <p:spPr bwMode="auto">
            <a:xfrm>
              <a:off x="4495810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83"/>
            <p:cNvSpPr>
              <a:spLocks noChangeArrowheads="1"/>
            </p:cNvSpPr>
            <p:nvPr/>
          </p:nvSpPr>
          <p:spPr bwMode="auto">
            <a:xfrm>
              <a:off x="4495810" y="6857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84"/>
            <p:cNvSpPr>
              <a:spLocks noChangeArrowheads="1"/>
            </p:cNvSpPr>
            <p:nvPr/>
          </p:nvSpPr>
          <p:spPr bwMode="auto">
            <a:xfrm>
              <a:off x="2667006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85"/>
            <p:cNvSpPr>
              <a:spLocks noChangeArrowheads="1"/>
            </p:cNvSpPr>
            <p:nvPr/>
          </p:nvSpPr>
          <p:spPr bwMode="auto">
            <a:xfrm rot="5400000">
              <a:off x="2874357" y="1981585"/>
              <a:ext cx="398102" cy="14585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86"/>
            <p:cNvSpPr>
              <a:spLocks noChangeArrowheads="1"/>
            </p:cNvSpPr>
            <p:nvPr/>
          </p:nvSpPr>
          <p:spPr bwMode="auto">
            <a:xfrm>
              <a:off x="3581408" y="2057384"/>
              <a:ext cx="381001" cy="152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88"/>
            <p:cNvSpPr>
              <a:spLocks noChangeArrowheads="1"/>
            </p:cNvSpPr>
            <p:nvPr/>
          </p:nvSpPr>
          <p:spPr bwMode="auto">
            <a:xfrm>
              <a:off x="1219203" y="2819377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89"/>
            <p:cNvSpPr>
              <a:spLocks noChangeArrowheads="1"/>
            </p:cNvSpPr>
            <p:nvPr/>
          </p:nvSpPr>
          <p:spPr bwMode="auto">
            <a:xfrm>
              <a:off x="1219203" y="2362181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91"/>
            <p:cNvSpPr>
              <a:spLocks noChangeArrowheads="1"/>
            </p:cNvSpPr>
            <p:nvPr/>
          </p:nvSpPr>
          <p:spPr bwMode="auto">
            <a:xfrm>
              <a:off x="685802" y="2133583"/>
              <a:ext cx="228601" cy="533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92"/>
            <p:cNvSpPr>
              <a:spLocks noChangeArrowheads="1"/>
            </p:cNvSpPr>
            <p:nvPr/>
          </p:nvSpPr>
          <p:spPr bwMode="auto">
            <a:xfrm>
              <a:off x="28194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93"/>
            <p:cNvSpPr>
              <a:spLocks noChangeArrowheads="1"/>
            </p:cNvSpPr>
            <p:nvPr/>
          </p:nvSpPr>
          <p:spPr bwMode="auto">
            <a:xfrm>
              <a:off x="28956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94"/>
            <p:cNvSpPr>
              <a:spLocks noChangeArrowheads="1"/>
            </p:cNvSpPr>
            <p:nvPr/>
          </p:nvSpPr>
          <p:spPr bwMode="auto">
            <a:xfrm>
              <a:off x="31242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95"/>
            <p:cNvSpPr>
              <a:spLocks noChangeArrowheads="1"/>
            </p:cNvSpPr>
            <p:nvPr/>
          </p:nvSpPr>
          <p:spPr bwMode="auto">
            <a:xfrm>
              <a:off x="33528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96"/>
            <p:cNvSpPr>
              <a:spLocks noChangeArrowheads="1"/>
            </p:cNvSpPr>
            <p:nvPr/>
          </p:nvSpPr>
          <p:spPr bwMode="auto">
            <a:xfrm>
              <a:off x="4038608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0" name="Rectangle 97"/>
            <p:cNvSpPr>
              <a:spLocks noChangeArrowheads="1"/>
            </p:cNvSpPr>
            <p:nvPr/>
          </p:nvSpPr>
          <p:spPr bwMode="auto">
            <a:xfrm>
              <a:off x="4038608" y="25145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Text Box 99"/>
            <p:cNvSpPr txBox="1">
              <a:spLocks noChangeArrowheads="1"/>
            </p:cNvSpPr>
            <p:nvPr/>
          </p:nvSpPr>
          <p:spPr bwMode="auto">
            <a:xfrm>
              <a:off x="3352807" y="1828785"/>
              <a:ext cx="634229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Клуб 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172" name="Text Box 102"/>
            <p:cNvSpPr txBox="1">
              <a:spLocks noChangeArrowheads="1"/>
            </p:cNvSpPr>
            <p:nvPr/>
          </p:nvSpPr>
          <p:spPr bwMode="auto">
            <a:xfrm rot="16200000">
              <a:off x="1311576" y="2646249"/>
              <a:ext cx="516932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гаражи</a:t>
              </a:r>
            </a:p>
          </p:txBody>
        </p:sp>
        <p:sp>
          <p:nvSpPr>
            <p:cNvPr id="2173" name="Text Box 103"/>
            <p:cNvSpPr txBox="1">
              <a:spLocks noChangeArrowheads="1"/>
            </p:cNvSpPr>
            <p:nvPr/>
          </p:nvSpPr>
          <p:spPr bwMode="auto">
            <a:xfrm rot="16200000">
              <a:off x="580278" y="2304941"/>
              <a:ext cx="455521" cy="20655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174" name="Text Box 104"/>
            <p:cNvSpPr txBox="1">
              <a:spLocks noChangeArrowheads="1"/>
            </p:cNvSpPr>
            <p:nvPr/>
          </p:nvSpPr>
          <p:spPr bwMode="auto">
            <a:xfrm rot="16200000">
              <a:off x="1046365" y="1870687"/>
              <a:ext cx="620317" cy="3813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ртм</a:t>
              </a:r>
            </a:p>
          </p:txBody>
        </p:sp>
        <p:sp>
          <p:nvSpPr>
            <p:cNvPr id="2175" name="Rectangle 105"/>
            <p:cNvSpPr>
              <a:spLocks noChangeArrowheads="1"/>
            </p:cNvSpPr>
            <p:nvPr/>
          </p:nvSpPr>
          <p:spPr bwMode="auto">
            <a:xfrm>
              <a:off x="4038608" y="27431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06"/>
            <p:cNvSpPr>
              <a:spLocks noChangeArrowheads="1"/>
            </p:cNvSpPr>
            <p:nvPr/>
          </p:nvSpPr>
          <p:spPr bwMode="auto">
            <a:xfrm>
              <a:off x="4038608" y="28955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07"/>
            <p:cNvSpPr>
              <a:spLocks noChangeArrowheads="1"/>
            </p:cNvSpPr>
            <p:nvPr/>
          </p:nvSpPr>
          <p:spPr bwMode="auto">
            <a:xfrm>
              <a:off x="4038608" y="30479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08"/>
            <p:cNvSpPr>
              <a:spLocks noChangeArrowheads="1"/>
            </p:cNvSpPr>
            <p:nvPr/>
          </p:nvSpPr>
          <p:spPr bwMode="auto">
            <a:xfrm>
              <a:off x="4038608" y="32003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09"/>
            <p:cNvSpPr>
              <a:spLocks noChangeArrowheads="1"/>
            </p:cNvSpPr>
            <p:nvPr/>
          </p:nvSpPr>
          <p:spPr bwMode="auto">
            <a:xfrm>
              <a:off x="4572010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10"/>
            <p:cNvSpPr>
              <a:spLocks noChangeArrowheads="1"/>
            </p:cNvSpPr>
            <p:nvPr/>
          </p:nvSpPr>
          <p:spPr bwMode="auto">
            <a:xfrm>
              <a:off x="4572010" y="22097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11"/>
            <p:cNvSpPr>
              <a:spLocks noChangeArrowheads="1"/>
            </p:cNvSpPr>
            <p:nvPr/>
          </p:nvSpPr>
          <p:spPr bwMode="auto">
            <a:xfrm>
              <a:off x="4572010" y="243838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12"/>
            <p:cNvSpPr>
              <a:spLocks noChangeArrowheads="1"/>
            </p:cNvSpPr>
            <p:nvPr/>
          </p:nvSpPr>
          <p:spPr bwMode="auto">
            <a:xfrm>
              <a:off x="4572010" y="251458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13"/>
            <p:cNvSpPr>
              <a:spLocks noChangeArrowheads="1"/>
            </p:cNvSpPr>
            <p:nvPr/>
          </p:nvSpPr>
          <p:spPr bwMode="auto">
            <a:xfrm>
              <a:off x="4572010" y="26669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14"/>
            <p:cNvSpPr>
              <a:spLocks noChangeArrowheads="1"/>
            </p:cNvSpPr>
            <p:nvPr/>
          </p:nvSpPr>
          <p:spPr bwMode="auto">
            <a:xfrm>
              <a:off x="4572010" y="27431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Rectangle 115"/>
            <p:cNvSpPr>
              <a:spLocks noChangeArrowheads="1"/>
            </p:cNvSpPr>
            <p:nvPr/>
          </p:nvSpPr>
          <p:spPr bwMode="auto">
            <a:xfrm>
              <a:off x="4572010" y="28955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6" name="Rectangle 116"/>
            <p:cNvSpPr>
              <a:spLocks noChangeArrowheads="1"/>
            </p:cNvSpPr>
            <p:nvPr/>
          </p:nvSpPr>
          <p:spPr bwMode="auto">
            <a:xfrm>
              <a:off x="4572010" y="29717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7" name="Rectangle 117"/>
            <p:cNvSpPr>
              <a:spLocks noChangeArrowheads="1"/>
            </p:cNvSpPr>
            <p:nvPr/>
          </p:nvSpPr>
          <p:spPr bwMode="auto">
            <a:xfrm>
              <a:off x="4572010" y="31241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8" name="Rectangle 118"/>
            <p:cNvSpPr>
              <a:spLocks noChangeArrowheads="1"/>
            </p:cNvSpPr>
            <p:nvPr/>
          </p:nvSpPr>
          <p:spPr bwMode="auto">
            <a:xfrm>
              <a:off x="4572010" y="32003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9" name="Rectangle 120"/>
            <p:cNvSpPr>
              <a:spLocks noChangeArrowheads="1"/>
            </p:cNvSpPr>
            <p:nvPr/>
          </p:nvSpPr>
          <p:spPr bwMode="auto">
            <a:xfrm>
              <a:off x="48006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0" name="Rectangle 121"/>
            <p:cNvSpPr>
              <a:spLocks noChangeArrowheads="1"/>
            </p:cNvSpPr>
            <p:nvPr/>
          </p:nvSpPr>
          <p:spPr bwMode="auto">
            <a:xfrm>
              <a:off x="48768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1" name="Rectangle 122"/>
            <p:cNvSpPr>
              <a:spLocks noChangeArrowheads="1"/>
            </p:cNvSpPr>
            <p:nvPr/>
          </p:nvSpPr>
          <p:spPr bwMode="auto">
            <a:xfrm>
              <a:off x="50292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Rectangle 123"/>
            <p:cNvSpPr>
              <a:spLocks noChangeArrowheads="1"/>
            </p:cNvSpPr>
            <p:nvPr/>
          </p:nvSpPr>
          <p:spPr bwMode="auto">
            <a:xfrm>
              <a:off x="51054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3" name="Rectangle 124"/>
            <p:cNvSpPr>
              <a:spLocks noChangeArrowheads="1"/>
            </p:cNvSpPr>
            <p:nvPr/>
          </p:nvSpPr>
          <p:spPr bwMode="auto">
            <a:xfrm>
              <a:off x="5257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25"/>
            <p:cNvSpPr>
              <a:spLocks noChangeArrowheads="1"/>
            </p:cNvSpPr>
            <p:nvPr/>
          </p:nvSpPr>
          <p:spPr bwMode="auto">
            <a:xfrm>
              <a:off x="5334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26"/>
            <p:cNvSpPr>
              <a:spLocks noChangeArrowheads="1"/>
            </p:cNvSpPr>
            <p:nvPr/>
          </p:nvSpPr>
          <p:spPr bwMode="auto">
            <a:xfrm>
              <a:off x="5486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27"/>
            <p:cNvSpPr>
              <a:spLocks noChangeArrowheads="1"/>
            </p:cNvSpPr>
            <p:nvPr/>
          </p:nvSpPr>
          <p:spPr bwMode="auto">
            <a:xfrm>
              <a:off x="5638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28"/>
            <p:cNvSpPr>
              <a:spLocks noChangeArrowheads="1"/>
            </p:cNvSpPr>
            <p:nvPr/>
          </p:nvSpPr>
          <p:spPr bwMode="auto">
            <a:xfrm>
              <a:off x="5715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29"/>
            <p:cNvSpPr>
              <a:spLocks noChangeArrowheads="1"/>
            </p:cNvSpPr>
            <p:nvPr/>
          </p:nvSpPr>
          <p:spPr bwMode="auto">
            <a:xfrm>
              <a:off x="5867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30"/>
            <p:cNvSpPr>
              <a:spLocks noChangeArrowheads="1"/>
            </p:cNvSpPr>
            <p:nvPr/>
          </p:nvSpPr>
          <p:spPr bwMode="auto">
            <a:xfrm>
              <a:off x="60198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31"/>
            <p:cNvSpPr>
              <a:spLocks noChangeArrowheads="1"/>
            </p:cNvSpPr>
            <p:nvPr/>
          </p:nvSpPr>
          <p:spPr bwMode="auto">
            <a:xfrm>
              <a:off x="61722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32"/>
            <p:cNvSpPr>
              <a:spLocks noChangeArrowheads="1"/>
            </p:cNvSpPr>
            <p:nvPr/>
          </p:nvSpPr>
          <p:spPr bwMode="auto">
            <a:xfrm>
              <a:off x="6248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33"/>
            <p:cNvSpPr>
              <a:spLocks noChangeArrowheads="1"/>
            </p:cNvSpPr>
            <p:nvPr/>
          </p:nvSpPr>
          <p:spPr bwMode="auto">
            <a:xfrm>
              <a:off x="64008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34"/>
            <p:cNvSpPr>
              <a:spLocks noChangeArrowheads="1"/>
            </p:cNvSpPr>
            <p:nvPr/>
          </p:nvSpPr>
          <p:spPr bwMode="auto">
            <a:xfrm>
              <a:off x="64770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35"/>
            <p:cNvSpPr>
              <a:spLocks noChangeArrowheads="1"/>
            </p:cNvSpPr>
            <p:nvPr/>
          </p:nvSpPr>
          <p:spPr bwMode="auto">
            <a:xfrm>
              <a:off x="6629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36"/>
            <p:cNvSpPr>
              <a:spLocks noChangeArrowheads="1"/>
            </p:cNvSpPr>
            <p:nvPr/>
          </p:nvSpPr>
          <p:spPr bwMode="auto">
            <a:xfrm>
              <a:off x="6781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37"/>
            <p:cNvSpPr>
              <a:spLocks noChangeArrowheads="1"/>
            </p:cNvSpPr>
            <p:nvPr/>
          </p:nvSpPr>
          <p:spPr bwMode="auto">
            <a:xfrm>
              <a:off x="68580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38"/>
            <p:cNvSpPr>
              <a:spLocks noChangeArrowheads="1"/>
            </p:cNvSpPr>
            <p:nvPr/>
          </p:nvSpPr>
          <p:spPr bwMode="auto">
            <a:xfrm>
              <a:off x="70104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8" name="Rectangle 139"/>
            <p:cNvSpPr>
              <a:spLocks noChangeArrowheads="1"/>
            </p:cNvSpPr>
            <p:nvPr/>
          </p:nvSpPr>
          <p:spPr bwMode="auto">
            <a:xfrm>
              <a:off x="7162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9" name="Rectangle 140"/>
            <p:cNvSpPr>
              <a:spLocks noChangeArrowheads="1"/>
            </p:cNvSpPr>
            <p:nvPr/>
          </p:nvSpPr>
          <p:spPr bwMode="auto">
            <a:xfrm>
              <a:off x="73152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0" name="Rectangle 141"/>
            <p:cNvSpPr>
              <a:spLocks noChangeArrowheads="1"/>
            </p:cNvSpPr>
            <p:nvPr/>
          </p:nvSpPr>
          <p:spPr bwMode="auto">
            <a:xfrm>
              <a:off x="74676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1" name="Rectangle 142"/>
            <p:cNvSpPr>
              <a:spLocks noChangeArrowheads="1"/>
            </p:cNvSpPr>
            <p:nvPr/>
          </p:nvSpPr>
          <p:spPr bwMode="auto">
            <a:xfrm>
              <a:off x="76200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2" name="Rectangle 143"/>
            <p:cNvSpPr>
              <a:spLocks noChangeArrowheads="1"/>
            </p:cNvSpPr>
            <p:nvPr/>
          </p:nvSpPr>
          <p:spPr bwMode="auto">
            <a:xfrm>
              <a:off x="48006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3" name="Rectangle 146"/>
            <p:cNvSpPr>
              <a:spLocks noChangeArrowheads="1"/>
            </p:cNvSpPr>
            <p:nvPr/>
          </p:nvSpPr>
          <p:spPr bwMode="auto">
            <a:xfrm>
              <a:off x="4495810" y="3886172"/>
              <a:ext cx="76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4" name="Rectangle 147"/>
            <p:cNvSpPr>
              <a:spLocks noChangeArrowheads="1"/>
            </p:cNvSpPr>
            <p:nvPr/>
          </p:nvSpPr>
          <p:spPr bwMode="auto">
            <a:xfrm>
              <a:off x="4419609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48"/>
            <p:cNvSpPr>
              <a:spLocks noChangeArrowheads="1"/>
            </p:cNvSpPr>
            <p:nvPr/>
          </p:nvSpPr>
          <p:spPr bwMode="auto">
            <a:xfrm>
              <a:off x="84582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49"/>
            <p:cNvSpPr>
              <a:spLocks noChangeArrowheads="1"/>
            </p:cNvSpPr>
            <p:nvPr/>
          </p:nvSpPr>
          <p:spPr bwMode="auto">
            <a:xfrm>
              <a:off x="83820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50"/>
            <p:cNvSpPr>
              <a:spLocks noChangeArrowheads="1"/>
            </p:cNvSpPr>
            <p:nvPr/>
          </p:nvSpPr>
          <p:spPr bwMode="auto">
            <a:xfrm>
              <a:off x="8229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1"/>
            <p:cNvSpPr>
              <a:spLocks noChangeArrowheads="1"/>
            </p:cNvSpPr>
            <p:nvPr/>
          </p:nvSpPr>
          <p:spPr bwMode="auto">
            <a:xfrm>
              <a:off x="80772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52"/>
            <p:cNvSpPr>
              <a:spLocks noChangeArrowheads="1"/>
            </p:cNvSpPr>
            <p:nvPr/>
          </p:nvSpPr>
          <p:spPr bwMode="auto">
            <a:xfrm>
              <a:off x="80010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53"/>
            <p:cNvSpPr>
              <a:spLocks noChangeArrowheads="1"/>
            </p:cNvSpPr>
            <p:nvPr/>
          </p:nvSpPr>
          <p:spPr bwMode="auto">
            <a:xfrm>
              <a:off x="7848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54"/>
            <p:cNvSpPr>
              <a:spLocks noChangeArrowheads="1"/>
            </p:cNvSpPr>
            <p:nvPr/>
          </p:nvSpPr>
          <p:spPr bwMode="auto">
            <a:xfrm>
              <a:off x="77724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55"/>
            <p:cNvSpPr>
              <a:spLocks noChangeArrowheads="1"/>
            </p:cNvSpPr>
            <p:nvPr/>
          </p:nvSpPr>
          <p:spPr bwMode="auto">
            <a:xfrm>
              <a:off x="48768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56"/>
            <p:cNvSpPr>
              <a:spLocks noChangeArrowheads="1"/>
            </p:cNvSpPr>
            <p:nvPr/>
          </p:nvSpPr>
          <p:spPr bwMode="auto">
            <a:xfrm>
              <a:off x="76962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57"/>
            <p:cNvSpPr>
              <a:spLocks noChangeArrowheads="1"/>
            </p:cNvSpPr>
            <p:nvPr/>
          </p:nvSpPr>
          <p:spPr bwMode="auto">
            <a:xfrm>
              <a:off x="76200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58"/>
            <p:cNvSpPr>
              <a:spLocks noChangeArrowheads="1"/>
            </p:cNvSpPr>
            <p:nvPr/>
          </p:nvSpPr>
          <p:spPr bwMode="auto">
            <a:xfrm>
              <a:off x="74676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59"/>
            <p:cNvSpPr>
              <a:spLocks noChangeArrowheads="1"/>
            </p:cNvSpPr>
            <p:nvPr/>
          </p:nvSpPr>
          <p:spPr bwMode="auto">
            <a:xfrm>
              <a:off x="7315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60"/>
            <p:cNvSpPr>
              <a:spLocks noChangeArrowheads="1"/>
            </p:cNvSpPr>
            <p:nvPr/>
          </p:nvSpPr>
          <p:spPr bwMode="auto">
            <a:xfrm>
              <a:off x="71628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1"/>
            <p:cNvSpPr>
              <a:spLocks noChangeArrowheads="1"/>
            </p:cNvSpPr>
            <p:nvPr/>
          </p:nvSpPr>
          <p:spPr bwMode="auto">
            <a:xfrm>
              <a:off x="70104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62"/>
            <p:cNvSpPr>
              <a:spLocks noChangeArrowheads="1"/>
            </p:cNvSpPr>
            <p:nvPr/>
          </p:nvSpPr>
          <p:spPr bwMode="auto">
            <a:xfrm>
              <a:off x="6934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63"/>
            <p:cNvSpPr>
              <a:spLocks noChangeArrowheads="1"/>
            </p:cNvSpPr>
            <p:nvPr/>
          </p:nvSpPr>
          <p:spPr bwMode="auto">
            <a:xfrm>
              <a:off x="67056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64"/>
            <p:cNvSpPr>
              <a:spLocks noChangeArrowheads="1"/>
            </p:cNvSpPr>
            <p:nvPr/>
          </p:nvSpPr>
          <p:spPr bwMode="auto">
            <a:xfrm>
              <a:off x="66294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66"/>
            <p:cNvSpPr>
              <a:spLocks noChangeArrowheads="1"/>
            </p:cNvSpPr>
            <p:nvPr/>
          </p:nvSpPr>
          <p:spPr bwMode="auto">
            <a:xfrm>
              <a:off x="4495810" y="4267169"/>
              <a:ext cx="228601" cy="38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67"/>
            <p:cNvSpPr>
              <a:spLocks noChangeArrowheads="1"/>
            </p:cNvSpPr>
            <p:nvPr/>
          </p:nvSpPr>
          <p:spPr bwMode="auto">
            <a:xfrm>
              <a:off x="5181611" y="4038570"/>
              <a:ext cx="533401" cy="30479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Text Box 168"/>
            <p:cNvSpPr txBox="1">
              <a:spLocks noChangeArrowheads="1"/>
            </p:cNvSpPr>
            <p:nvPr/>
          </p:nvSpPr>
          <p:spPr bwMode="auto">
            <a:xfrm>
              <a:off x="5105410" y="3809972"/>
              <a:ext cx="828337" cy="41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школа</a:t>
              </a:r>
            </a:p>
          </p:txBody>
        </p:sp>
        <p:sp>
          <p:nvSpPr>
            <p:cNvPr id="2235" name="Text Box 169"/>
            <p:cNvSpPr txBox="1">
              <a:spLocks noChangeArrowheads="1"/>
            </p:cNvSpPr>
            <p:nvPr/>
          </p:nvSpPr>
          <p:spPr bwMode="auto">
            <a:xfrm rot="16200000">
              <a:off x="4241005" y="4278115"/>
              <a:ext cx="784247" cy="381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КЛУБ</a:t>
              </a:r>
            </a:p>
          </p:txBody>
        </p:sp>
        <p:sp>
          <p:nvSpPr>
            <p:cNvPr id="2236" name="Rectangle 171"/>
            <p:cNvSpPr>
              <a:spLocks noChangeArrowheads="1"/>
            </p:cNvSpPr>
            <p:nvPr/>
          </p:nvSpPr>
          <p:spPr bwMode="auto">
            <a:xfrm>
              <a:off x="4495810" y="624835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7" name="Rectangle 172"/>
            <p:cNvSpPr>
              <a:spLocks noChangeArrowheads="1"/>
            </p:cNvSpPr>
            <p:nvPr/>
          </p:nvSpPr>
          <p:spPr bwMode="auto">
            <a:xfrm>
              <a:off x="4495810" y="617215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73"/>
            <p:cNvSpPr>
              <a:spLocks noChangeArrowheads="1"/>
            </p:cNvSpPr>
            <p:nvPr/>
          </p:nvSpPr>
          <p:spPr bwMode="auto">
            <a:xfrm>
              <a:off x="4495810" y="60197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74"/>
            <p:cNvSpPr>
              <a:spLocks noChangeArrowheads="1"/>
            </p:cNvSpPr>
            <p:nvPr/>
          </p:nvSpPr>
          <p:spPr bwMode="auto">
            <a:xfrm>
              <a:off x="4495810" y="59435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75"/>
            <p:cNvSpPr>
              <a:spLocks noChangeArrowheads="1"/>
            </p:cNvSpPr>
            <p:nvPr/>
          </p:nvSpPr>
          <p:spPr bwMode="auto">
            <a:xfrm>
              <a:off x="4495810" y="579115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76"/>
            <p:cNvSpPr>
              <a:spLocks noChangeArrowheads="1"/>
            </p:cNvSpPr>
            <p:nvPr/>
          </p:nvSpPr>
          <p:spPr bwMode="auto">
            <a:xfrm>
              <a:off x="4495810" y="563875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2" name="Rectangle 177"/>
            <p:cNvSpPr>
              <a:spLocks noChangeArrowheads="1"/>
            </p:cNvSpPr>
            <p:nvPr/>
          </p:nvSpPr>
          <p:spPr bwMode="auto">
            <a:xfrm>
              <a:off x="4495810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3" name="Rectangle 178"/>
            <p:cNvSpPr>
              <a:spLocks noChangeArrowheads="1"/>
            </p:cNvSpPr>
            <p:nvPr/>
          </p:nvSpPr>
          <p:spPr bwMode="auto">
            <a:xfrm>
              <a:off x="5638811" y="5105362"/>
              <a:ext cx="76200" cy="76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4" name="Rectangle 179"/>
            <p:cNvSpPr>
              <a:spLocks noChangeArrowheads="1"/>
            </p:cNvSpPr>
            <p:nvPr/>
          </p:nvSpPr>
          <p:spPr bwMode="auto">
            <a:xfrm>
              <a:off x="5181611" y="51053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5" name="Rectangle 180"/>
            <p:cNvSpPr>
              <a:spLocks noChangeArrowheads="1"/>
            </p:cNvSpPr>
            <p:nvPr/>
          </p:nvSpPr>
          <p:spPr bwMode="auto">
            <a:xfrm>
              <a:off x="4495810" y="5105362"/>
              <a:ext cx="228601" cy="3047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6" name="Rectangle 183"/>
            <p:cNvSpPr>
              <a:spLocks noChangeArrowheads="1"/>
            </p:cNvSpPr>
            <p:nvPr/>
          </p:nvSpPr>
          <p:spPr bwMode="auto">
            <a:xfrm>
              <a:off x="792481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Text Box 186"/>
            <p:cNvSpPr txBox="1">
              <a:spLocks noChangeArrowheads="1"/>
            </p:cNvSpPr>
            <p:nvPr/>
          </p:nvSpPr>
          <p:spPr bwMode="auto">
            <a:xfrm>
              <a:off x="8278829" y="2819379"/>
              <a:ext cx="1089907" cy="416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телятник</a:t>
              </a:r>
            </a:p>
          </p:txBody>
        </p:sp>
        <p:sp>
          <p:nvSpPr>
            <p:cNvPr id="2248" name="Text Box 187"/>
            <p:cNvSpPr txBox="1">
              <a:spLocks noChangeArrowheads="1"/>
            </p:cNvSpPr>
            <p:nvPr/>
          </p:nvSpPr>
          <p:spPr bwMode="auto">
            <a:xfrm>
              <a:off x="8247079" y="4114770"/>
              <a:ext cx="1157170" cy="416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коровник</a:t>
              </a:r>
            </a:p>
          </p:txBody>
        </p:sp>
        <p:sp>
          <p:nvSpPr>
            <p:cNvPr id="2249" name="Text Box 188"/>
            <p:cNvSpPr txBox="1">
              <a:spLocks noChangeArrowheads="1"/>
            </p:cNvSpPr>
            <p:nvPr/>
          </p:nvSpPr>
          <p:spPr bwMode="auto">
            <a:xfrm rot="16200000">
              <a:off x="4451202" y="5277517"/>
              <a:ext cx="668651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Баня(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250" name="Rectangle 189"/>
            <p:cNvSpPr>
              <a:spLocks noChangeArrowheads="1"/>
            </p:cNvSpPr>
            <p:nvPr/>
          </p:nvSpPr>
          <p:spPr bwMode="auto">
            <a:xfrm>
              <a:off x="3124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1" name="Rectangle 190"/>
            <p:cNvSpPr>
              <a:spLocks noChangeArrowheads="1"/>
            </p:cNvSpPr>
            <p:nvPr/>
          </p:nvSpPr>
          <p:spPr bwMode="auto">
            <a:xfrm>
              <a:off x="32004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2" name="Rectangle 191"/>
            <p:cNvSpPr>
              <a:spLocks noChangeArrowheads="1"/>
            </p:cNvSpPr>
            <p:nvPr/>
          </p:nvSpPr>
          <p:spPr bwMode="auto">
            <a:xfrm>
              <a:off x="3352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2"/>
            <p:cNvSpPr>
              <a:spLocks noChangeArrowheads="1"/>
            </p:cNvSpPr>
            <p:nvPr/>
          </p:nvSpPr>
          <p:spPr bwMode="auto">
            <a:xfrm>
              <a:off x="35052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" name="Rectangle 193"/>
            <p:cNvSpPr>
              <a:spLocks noChangeArrowheads="1"/>
            </p:cNvSpPr>
            <p:nvPr/>
          </p:nvSpPr>
          <p:spPr bwMode="auto">
            <a:xfrm>
              <a:off x="3581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" name="Rectangle 194"/>
            <p:cNvSpPr>
              <a:spLocks noChangeArrowheads="1"/>
            </p:cNvSpPr>
            <p:nvPr/>
          </p:nvSpPr>
          <p:spPr bwMode="auto">
            <a:xfrm>
              <a:off x="38100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" name="Rectangle 195"/>
            <p:cNvSpPr>
              <a:spLocks noChangeArrowheads="1"/>
            </p:cNvSpPr>
            <p:nvPr/>
          </p:nvSpPr>
          <p:spPr bwMode="auto">
            <a:xfrm>
              <a:off x="38862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" name="Rectangle 196"/>
            <p:cNvSpPr>
              <a:spLocks noChangeArrowheads="1"/>
            </p:cNvSpPr>
            <p:nvPr/>
          </p:nvSpPr>
          <p:spPr bwMode="auto">
            <a:xfrm>
              <a:off x="3962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" name="Rectangle 199"/>
            <p:cNvSpPr>
              <a:spLocks noChangeArrowheads="1"/>
            </p:cNvSpPr>
            <p:nvPr/>
          </p:nvSpPr>
          <p:spPr bwMode="auto">
            <a:xfrm>
              <a:off x="4495809" y="647695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" name="Rectangle 200"/>
            <p:cNvSpPr>
              <a:spLocks noChangeArrowheads="1"/>
            </p:cNvSpPr>
            <p:nvPr/>
          </p:nvSpPr>
          <p:spPr bwMode="auto">
            <a:xfrm>
              <a:off x="4495809" y="640075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0" name="Rectangle 203"/>
            <p:cNvSpPr>
              <a:spLocks noChangeArrowheads="1"/>
            </p:cNvSpPr>
            <p:nvPr/>
          </p:nvSpPr>
          <p:spPr bwMode="auto">
            <a:xfrm>
              <a:off x="1981205" y="411477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" name="Rectangle 204"/>
            <p:cNvSpPr>
              <a:spLocks noChangeArrowheads="1"/>
            </p:cNvSpPr>
            <p:nvPr/>
          </p:nvSpPr>
          <p:spPr bwMode="auto">
            <a:xfrm>
              <a:off x="1981205" y="419096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" name="Rectangle 205"/>
            <p:cNvSpPr>
              <a:spLocks noChangeArrowheads="1"/>
            </p:cNvSpPr>
            <p:nvPr/>
          </p:nvSpPr>
          <p:spPr bwMode="auto">
            <a:xfrm>
              <a:off x="19812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3" name="Rectangle 206"/>
            <p:cNvSpPr>
              <a:spLocks noChangeArrowheads="1"/>
            </p:cNvSpPr>
            <p:nvPr/>
          </p:nvSpPr>
          <p:spPr bwMode="auto">
            <a:xfrm>
              <a:off x="20574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4" name="Rectangle 207"/>
            <p:cNvSpPr>
              <a:spLocks noChangeArrowheads="1"/>
            </p:cNvSpPr>
            <p:nvPr/>
          </p:nvSpPr>
          <p:spPr bwMode="auto">
            <a:xfrm>
              <a:off x="22098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5" name="Rectangle 208"/>
            <p:cNvSpPr>
              <a:spLocks noChangeArrowheads="1"/>
            </p:cNvSpPr>
            <p:nvPr/>
          </p:nvSpPr>
          <p:spPr bwMode="auto">
            <a:xfrm>
              <a:off x="22860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6" name="Rectangle 209"/>
            <p:cNvSpPr>
              <a:spLocks noChangeArrowheads="1"/>
            </p:cNvSpPr>
            <p:nvPr/>
          </p:nvSpPr>
          <p:spPr bwMode="auto">
            <a:xfrm>
              <a:off x="24384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7" name="Rectangle 210"/>
            <p:cNvSpPr>
              <a:spLocks noChangeArrowheads="1"/>
            </p:cNvSpPr>
            <p:nvPr/>
          </p:nvSpPr>
          <p:spPr bwMode="auto">
            <a:xfrm>
              <a:off x="25146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8" name="Rectangle 211"/>
            <p:cNvSpPr>
              <a:spLocks noChangeArrowheads="1"/>
            </p:cNvSpPr>
            <p:nvPr/>
          </p:nvSpPr>
          <p:spPr bwMode="auto">
            <a:xfrm>
              <a:off x="26670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9" name="Rectangle 212"/>
            <p:cNvSpPr>
              <a:spLocks noChangeArrowheads="1"/>
            </p:cNvSpPr>
            <p:nvPr/>
          </p:nvSpPr>
          <p:spPr bwMode="auto">
            <a:xfrm>
              <a:off x="2743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0" name="Rectangle 213"/>
            <p:cNvSpPr>
              <a:spLocks noChangeArrowheads="1"/>
            </p:cNvSpPr>
            <p:nvPr/>
          </p:nvSpPr>
          <p:spPr bwMode="auto">
            <a:xfrm>
              <a:off x="28956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1" name="Rectangle 214"/>
            <p:cNvSpPr>
              <a:spLocks noChangeArrowheads="1"/>
            </p:cNvSpPr>
            <p:nvPr/>
          </p:nvSpPr>
          <p:spPr bwMode="auto">
            <a:xfrm>
              <a:off x="2971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2" name="Rectangle 215"/>
            <p:cNvSpPr>
              <a:spLocks noChangeArrowheads="1"/>
            </p:cNvSpPr>
            <p:nvPr/>
          </p:nvSpPr>
          <p:spPr bwMode="auto">
            <a:xfrm>
              <a:off x="1981205" y="434336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3" name="Rectangle 216"/>
            <p:cNvSpPr>
              <a:spLocks noChangeArrowheads="1"/>
            </p:cNvSpPr>
            <p:nvPr/>
          </p:nvSpPr>
          <p:spPr bwMode="auto">
            <a:xfrm>
              <a:off x="1981205" y="449576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4" name="Rectangle 217"/>
            <p:cNvSpPr>
              <a:spLocks noChangeArrowheads="1"/>
            </p:cNvSpPr>
            <p:nvPr/>
          </p:nvSpPr>
          <p:spPr bwMode="auto">
            <a:xfrm>
              <a:off x="1981205" y="464816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5" name="Rectangle 218"/>
            <p:cNvSpPr>
              <a:spLocks noChangeArrowheads="1"/>
            </p:cNvSpPr>
            <p:nvPr/>
          </p:nvSpPr>
          <p:spPr bwMode="auto">
            <a:xfrm>
              <a:off x="1981205" y="487676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6" name="Rectangle 219"/>
            <p:cNvSpPr>
              <a:spLocks noChangeArrowheads="1"/>
            </p:cNvSpPr>
            <p:nvPr/>
          </p:nvSpPr>
          <p:spPr bwMode="auto">
            <a:xfrm>
              <a:off x="1981205" y="502916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7" name="Rectangle 220"/>
            <p:cNvSpPr>
              <a:spLocks noChangeArrowheads="1"/>
            </p:cNvSpPr>
            <p:nvPr/>
          </p:nvSpPr>
          <p:spPr bwMode="auto">
            <a:xfrm>
              <a:off x="1981205" y="51815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8" name="Rectangle 221"/>
            <p:cNvSpPr>
              <a:spLocks noChangeArrowheads="1"/>
            </p:cNvSpPr>
            <p:nvPr/>
          </p:nvSpPr>
          <p:spPr bwMode="auto">
            <a:xfrm>
              <a:off x="1981205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9" name="Rectangle 222"/>
            <p:cNvSpPr>
              <a:spLocks noChangeArrowheads="1"/>
            </p:cNvSpPr>
            <p:nvPr/>
          </p:nvSpPr>
          <p:spPr bwMode="auto">
            <a:xfrm>
              <a:off x="1981205" y="55625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0" name="Rectangle 223"/>
            <p:cNvSpPr>
              <a:spLocks noChangeArrowheads="1"/>
            </p:cNvSpPr>
            <p:nvPr/>
          </p:nvSpPr>
          <p:spPr bwMode="auto">
            <a:xfrm>
              <a:off x="1447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1" name="Rectangle 224"/>
            <p:cNvSpPr>
              <a:spLocks noChangeArrowheads="1"/>
            </p:cNvSpPr>
            <p:nvPr/>
          </p:nvSpPr>
          <p:spPr bwMode="auto">
            <a:xfrm>
              <a:off x="137160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2" name="Rectangle 225"/>
            <p:cNvSpPr>
              <a:spLocks noChangeArrowheads="1"/>
            </p:cNvSpPr>
            <p:nvPr/>
          </p:nvSpPr>
          <p:spPr bwMode="auto">
            <a:xfrm>
              <a:off x="11430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3" name="Rectangle 226"/>
            <p:cNvSpPr>
              <a:spLocks noChangeArrowheads="1"/>
            </p:cNvSpPr>
            <p:nvPr/>
          </p:nvSpPr>
          <p:spPr bwMode="auto">
            <a:xfrm>
              <a:off x="1066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" name="Rectangle 227"/>
            <p:cNvSpPr>
              <a:spLocks noChangeArrowheads="1"/>
            </p:cNvSpPr>
            <p:nvPr/>
          </p:nvSpPr>
          <p:spPr bwMode="auto">
            <a:xfrm>
              <a:off x="9144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" name="Rectangle 228"/>
            <p:cNvSpPr>
              <a:spLocks noChangeArrowheads="1"/>
            </p:cNvSpPr>
            <p:nvPr/>
          </p:nvSpPr>
          <p:spPr bwMode="auto">
            <a:xfrm>
              <a:off x="838202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" name="Rectangle 229"/>
            <p:cNvSpPr>
              <a:spLocks noChangeArrowheads="1"/>
            </p:cNvSpPr>
            <p:nvPr/>
          </p:nvSpPr>
          <p:spPr bwMode="auto">
            <a:xfrm>
              <a:off x="114300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7" name="Rectangle 230"/>
            <p:cNvSpPr>
              <a:spLocks noChangeArrowheads="1"/>
            </p:cNvSpPr>
            <p:nvPr/>
          </p:nvSpPr>
          <p:spPr bwMode="auto">
            <a:xfrm>
              <a:off x="76200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8" name="Rectangle 233"/>
            <p:cNvSpPr>
              <a:spLocks noChangeArrowheads="1"/>
            </p:cNvSpPr>
            <p:nvPr/>
          </p:nvSpPr>
          <p:spPr bwMode="auto">
            <a:xfrm>
              <a:off x="509586" y="437391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9" name="Rectangle 234"/>
            <p:cNvSpPr>
              <a:spLocks noChangeArrowheads="1"/>
            </p:cNvSpPr>
            <p:nvPr/>
          </p:nvSpPr>
          <p:spPr bwMode="auto">
            <a:xfrm>
              <a:off x="457202" y="396237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0" name="Rectangle 235"/>
            <p:cNvSpPr>
              <a:spLocks noChangeArrowheads="1"/>
            </p:cNvSpPr>
            <p:nvPr/>
          </p:nvSpPr>
          <p:spPr bwMode="auto">
            <a:xfrm>
              <a:off x="457202" y="40385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1" name="Rectangle 236"/>
            <p:cNvSpPr>
              <a:spLocks noChangeArrowheads="1"/>
            </p:cNvSpPr>
            <p:nvPr/>
          </p:nvSpPr>
          <p:spPr bwMode="auto">
            <a:xfrm>
              <a:off x="838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2" name="Rectangle 240"/>
            <p:cNvSpPr>
              <a:spLocks noChangeArrowheads="1"/>
            </p:cNvSpPr>
            <p:nvPr/>
          </p:nvSpPr>
          <p:spPr bwMode="auto">
            <a:xfrm>
              <a:off x="1219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" name="Rectangle 241"/>
            <p:cNvSpPr>
              <a:spLocks noChangeArrowheads="1"/>
            </p:cNvSpPr>
            <p:nvPr/>
          </p:nvSpPr>
          <p:spPr bwMode="auto">
            <a:xfrm>
              <a:off x="13716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" name="Rectangle 242"/>
            <p:cNvSpPr>
              <a:spLocks noChangeArrowheads="1"/>
            </p:cNvSpPr>
            <p:nvPr/>
          </p:nvSpPr>
          <p:spPr bwMode="auto">
            <a:xfrm>
              <a:off x="1447802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" name="Rectangle 243"/>
            <p:cNvSpPr>
              <a:spLocks noChangeArrowheads="1"/>
            </p:cNvSpPr>
            <p:nvPr/>
          </p:nvSpPr>
          <p:spPr bwMode="auto">
            <a:xfrm>
              <a:off x="2590805" y="3352776"/>
              <a:ext cx="381001" cy="228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6" name="Rectangle 244"/>
            <p:cNvSpPr>
              <a:spLocks noChangeArrowheads="1"/>
            </p:cNvSpPr>
            <p:nvPr/>
          </p:nvSpPr>
          <p:spPr bwMode="auto">
            <a:xfrm>
              <a:off x="3200405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7" name="Rectangle 245"/>
            <p:cNvSpPr>
              <a:spLocks noChangeArrowheads="1"/>
            </p:cNvSpPr>
            <p:nvPr/>
          </p:nvSpPr>
          <p:spPr bwMode="auto">
            <a:xfrm>
              <a:off x="32766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8" name="Rectangle 246"/>
            <p:cNvSpPr>
              <a:spLocks noChangeArrowheads="1"/>
            </p:cNvSpPr>
            <p:nvPr/>
          </p:nvSpPr>
          <p:spPr bwMode="auto">
            <a:xfrm>
              <a:off x="34290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9" name="Rectangle 247"/>
            <p:cNvSpPr>
              <a:spLocks noChangeArrowheads="1"/>
            </p:cNvSpPr>
            <p:nvPr/>
          </p:nvSpPr>
          <p:spPr bwMode="auto">
            <a:xfrm>
              <a:off x="35052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0" name="Rectangle 248"/>
            <p:cNvSpPr>
              <a:spLocks noChangeArrowheads="1"/>
            </p:cNvSpPr>
            <p:nvPr/>
          </p:nvSpPr>
          <p:spPr bwMode="auto">
            <a:xfrm>
              <a:off x="3810007" y="3352776"/>
              <a:ext cx="304801" cy="2285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1" name="Text Box 249"/>
            <p:cNvSpPr txBox="1">
              <a:spLocks noChangeArrowheads="1"/>
            </p:cNvSpPr>
            <p:nvPr/>
          </p:nvSpPr>
          <p:spPr bwMode="auto">
            <a:xfrm>
              <a:off x="3749047" y="3358369"/>
              <a:ext cx="427344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302" name="Text Box 250"/>
            <p:cNvSpPr txBox="1">
              <a:spLocks noChangeArrowheads="1"/>
            </p:cNvSpPr>
            <p:nvPr/>
          </p:nvSpPr>
          <p:spPr bwMode="auto">
            <a:xfrm>
              <a:off x="2362204" y="3124178"/>
              <a:ext cx="558095" cy="2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Столовая</a:t>
              </a:r>
            </a:p>
          </p:txBody>
        </p:sp>
        <p:pic>
          <p:nvPicPr>
            <p:cNvPr id="2303" name="Группа 18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6890" y="5078543"/>
              <a:ext cx="342901" cy="44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4" name="Rectangle 147"/>
            <p:cNvSpPr>
              <a:spLocks noChangeArrowheads="1"/>
            </p:cNvSpPr>
            <p:nvPr/>
          </p:nvSpPr>
          <p:spPr bwMode="auto">
            <a:xfrm>
              <a:off x="4495800" y="388620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Информационно-справочные материалы по резервам финансовых и материальных средств</a:t>
            </a:r>
          </a:p>
          <a:p>
            <a:pPr algn="ctr" defTabSz="1277938">
              <a:lnSpc>
                <a:spcPct val="90000"/>
              </a:lnSpc>
            </a:pPr>
            <a:r>
              <a:rPr lang="ru-RU" dirty="0" smtClean="0"/>
              <a:t>на территории села </a:t>
            </a:r>
            <a:r>
              <a:rPr lang="ru-RU" dirty="0" err="1" smtClean="0"/>
              <a:t>Барабо-Юдино</a:t>
            </a:r>
            <a:r>
              <a:rPr lang="ru-RU" dirty="0" smtClean="0"/>
              <a:t> Чистоозерного 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53"/>
          <p:cNvGrpSpPr>
            <a:grpSpLocks/>
          </p:cNvGrpSpPr>
          <p:nvPr/>
        </p:nvGrpSpPr>
        <p:grpSpPr bwMode="auto">
          <a:xfrm>
            <a:off x="5334000" y="4626429"/>
            <a:ext cx="357188" cy="333375"/>
            <a:chOff x="476" y="3248"/>
            <a:chExt cx="408" cy="409"/>
          </a:xfrm>
        </p:grpSpPr>
        <p:sp>
          <p:nvSpPr>
            <p:cNvPr id="2093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4" name="AutoShape 255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3" name="Rectangle 218"/>
          <p:cNvSpPr>
            <a:spLocks noChangeArrowheads="1"/>
          </p:cNvSpPr>
          <p:nvPr/>
        </p:nvSpPr>
        <p:spPr bwMode="auto">
          <a:xfrm>
            <a:off x="1251857" y="4789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4" name="Rectangle 220"/>
          <p:cNvSpPr>
            <a:spLocks noChangeArrowheads="1"/>
          </p:cNvSpPr>
          <p:nvPr/>
        </p:nvSpPr>
        <p:spPr bwMode="auto">
          <a:xfrm>
            <a:off x="1251857" y="5116286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5" name="Rectangle 220"/>
          <p:cNvSpPr>
            <a:spLocks noChangeArrowheads="1"/>
          </p:cNvSpPr>
          <p:nvPr/>
        </p:nvSpPr>
        <p:spPr bwMode="auto">
          <a:xfrm>
            <a:off x="1251857" y="4408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3320143" y="3592286"/>
            <a:ext cx="495527" cy="277813"/>
            <a:chOff x="4860" y="4199"/>
            <a:chExt cx="219" cy="229"/>
          </a:xfrm>
        </p:grpSpPr>
        <p:grpSp>
          <p:nvGrpSpPr>
            <p:cNvPr id="14" name="Group 61"/>
            <p:cNvGrpSpPr>
              <a:grpSpLocks/>
            </p:cNvGrpSpPr>
            <p:nvPr/>
          </p:nvGrpSpPr>
          <p:grpSpPr bwMode="auto">
            <a:xfrm>
              <a:off x="4904" y="4218"/>
              <a:ext cx="140" cy="210"/>
              <a:chOff x="1766" y="5636"/>
              <a:chExt cx="240" cy="318"/>
            </a:xfrm>
          </p:grpSpPr>
          <p:grpSp>
            <p:nvGrpSpPr>
              <p:cNvPr id="15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089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0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2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088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39" tIns="45669" rIns="91339" bIns="45669"/>
              <a:lstStyle/>
              <a:p>
                <a:pPr defTabSz="911569"/>
                <a:endParaRPr lang="ru-RU" sz="25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2086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31" tIns="42669" rIns="85331" bIns="42669">
              <a:spAutoFit/>
            </a:bodyPr>
            <a:lstStyle/>
            <a:p>
              <a:pPr algn="ctr" defTabSz="853746" eaLnBrk="0" hangingPunct="0"/>
              <a:r>
                <a:rPr lang="ru-RU" sz="800" b="1" dirty="0">
                  <a:latin typeface="Times New Roman" pitchFamily="18" charset="0"/>
                  <a:cs typeface="Times New Roman" pitchFamily="18" charset="0"/>
                </a:rPr>
                <a:t>ДПО</a:t>
              </a:r>
            </a:p>
          </p:txBody>
        </p:sp>
      </p:grpSp>
      <p:sp>
        <p:nvSpPr>
          <p:cNvPr id="2057" name="Rectangle 167"/>
          <p:cNvSpPr>
            <a:spLocks noChangeArrowheads="1"/>
          </p:cNvSpPr>
          <p:nvPr/>
        </p:nvSpPr>
        <p:spPr bwMode="auto">
          <a:xfrm>
            <a:off x="4027715" y="3810000"/>
            <a:ext cx="517071" cy="282349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6" name="Группа 275"/>
          <p:cNvGrpSpPr>
            <a:grpSpLocks/>
          </p:cNvGrpSpPr>
          <p:nvPr/>
        </p:nvGrpSpPr>
        <p:grpSpPr bwMode="auto">
          <a:xfrm>
            <a:off x="3646715" y="5442858"/>
            <a:ext cx="89581" cy="1001259"/>
            <a:chOff x="6041756" y="8216902"/>
            <a:chExt cx="103323" cy="1186544"/>
          </a:xfrm>
          <a:solidFill>
            <a:srgbClr val="996600"/>
          </a:solidFill>
        </p:grpSpPr>
        <p:sp>
          <p:nvSpPr>
            <p:cNvPr id="2065" name="Rectangle 171"/>
            <p:cNvSpPr>
              <a:spLocks noChangeArrowheads="1"/>
            </p:cNvSpPr>
            <p:nvPr/>
          </p:nvSpPr>
          <p:spPr bwMode="auto">
            <a:xfrm>
              <a:off x="6041757" y="900793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6" name="Rectangle 172"/>
            <p:cNvSpPr>
              <a:spLocks noChangeArrowheads="1"/>
            </p:cNvSpPr>
            <p:nvPr/>
          </p:nvSpPr>
          <p:spPr bwMode="auto">
            <a:xfrm>
              <a:off x="6041757" y="8909054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7" name="Rectangle 173"/>
            <p:cNvSpPr>
              <a:spLocks noChangeArrowheads="1"/>
            </p:cNvSpPr>
            <p:nvPr/>
          </p:nvSpPr>
          <p:spPr bwMode="auto">
            <a:xfrm>
              <a:off x="6041757" y="8711296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8" name="Rectangle 174"/>
            <p:cNvSpPr>
              <a:spLocks noChangeArrowheads="1"/>
            </p:cNvSpPr>
            <p:nvPr/>
          </p:nvSpPr>
          <p:spPr bwMode="auto">
            <a:xfrm>
              <a:off x="6041757" y="8612417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69" name="Rectangle 175"/>
            <p:cNvSpPr>
              <a:spLocks noChangeArrowheads="1"/>
            </p:cNvSpPr>
            <p:nvPr/>
          </p:nvSpPr>
          <p:spPr bwMode="auto">
            <a:xfrm>
              <a:off x="6041757" y="8414660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0" name="Rectangle 176"/>
            <p:cNvSpPr>
              <a:spLocks noChangeArrowheads="1"/>
            </p:cNvSpPr>
            <p:nvPr/>
          </p:nvSpPr>
          <p:spPr bwMode="auto">
            <a:xfrm>
              <a:off x="6041757" y="821690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1" name="Rectangle 199"/>
            <p:cNvSpPr>
              <a:spLocks noChangeArrowheads="1"/>
            </p:cNvSpPr>
            <p:nvPr/>
          </p:nvSpPr>
          <p:spPr bwMode="auto">
            <a:xfrm>
              <a:off x="6041756" y="9304567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72" name="Rectangle 200"/>
            <p:cNvSpPr>
              <a:spLocks noChangeArrowheads="1"/>
            </p:cNvSpPr>
            <p:nvPr/>
          </p:nvSpPr>
          <p:spPr bwMode="auto">
            <a:xfrm>
              <a:off x="6041756" y="9205689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059" name="Rectangle 123"/>
          <p:cNvSpPr>
            <a:spLocks noChangeArrowheads="1"/>
          </p:cNvSpPr>
          <p:nvPr/>
        </p:nvSpPr>
        <p:spPr bwMode="auto">
          <a:xfrm>
            <a:off x="4191000" y="130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3320143" y="1524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2177143" y="1578429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2667000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3483429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7</a:t>
            </a:r>
          </a:p>
        </p:txBody>
      </p:sp>
      <p:sp>
        <p:nvSpPr>
          <p:cNvPr id="2064" name="Rectangle 123"/>
          <p:cNvSpPr>
            <a:spLocks noChangeArrowheads="1"/>
          </p:cNvSpPr>
          <p:nvPr/>
        </p:nvSpPr>
        <p:spPr bwMode="auto">
          <a:xfrm>
            <a:off x="3755571" y="2993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3" name="Rectangle 123"/>
          <p:cNvSpPr>
            <a:spLocks noChangeArrowheads="1"/>
          </p:cNvSpPr>
          <p:nvPr/>
        </p:nvSpPr>
        <p:spPr bwMode="auto">
          <a:xfrm>
            <a:off x="2612571" y="2231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4" name="Rectangle 123"/>
          <p:cNvSpPr>
            <a:spLocks noChangeArrowheads="1"/>
          </p:cNvSpPr>
          <p:nvPr/>
        </p:nvSpPr>
        <p:spPr bwMode="auto">
          <a:xfrm>
            <a:off x="4299857" y="2667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9</a:t>
            </a:r>
          </a:p>
        </p:txBody>
      </p:sp>
      <p:sp>
        <p:nvSpPr>
          <p:cNvPr id="5" name="Rectangle 123"/>
          <p:cNvSpPr>
            <a:spLocks noChangeArrowheads="1"/>
          </p:cNvSpPr>
          <p:nvPr/>
        </p:nvSpPr>
        <p:spPr bwMode="auto">
          <a:xfrm>
            <a:off x="4245429" y="6616474"/>
            <a:ext cx="381000" cy="2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37</a:t>
            </a:r>
          </a:p>
        </p:txBody>
      </p:sp>
      <p:sp>
        <p:nvSpPr>
          <p:cNvPr id="6" name="Rectangle 123"/>
          <p:cNvSpPr>
            <a:spLocks noChangeArrowheads="1"/>
          </p:cNvSpPr>
          <p:nvPr/>
        </p:nvSpPr>
        <p:spPr bwMode="auto">
          <a:xfrm>
            <a:off x="3537857" y="6422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7" name="Rectangle 123"/>
          <p:cNvSpPr>
            <a:spLocks noChangeArrowheads="1"/>
          </p:cNvSpPr>
          <p:nvPr/>
        </p:nvSpPr>
        <p:spPr bwMode="auto">
          <a:xfrm>
            <a:off x="3918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24</a:t>
            </a:r>
          </a:p>
        </p:txBody>
      </p:sp>
      <p:sp>
        <p:nvSpPr>
          <p:cNvPr id="8" name="Rectangle 123"/>
          <p:cNvSpPr>
            <a:spLocks noChangeArrowheads="1"/>
          </p:cNvSpPr>
          <p:nvPr/>
        </p:nvSpPr>
        <p:spPr bwMode="auto">
          <a:xfrm>
            <a:off x="272143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9" name="Rectangle 123"/>
          <p:cNvSpPr>
            <a:spLocks noChangeArrowheads="1"/>
          </p:cNvSpPr>
          <p:nvPr/>
        </p:nvSpPr>
        <p:spPr bwMode="auto">
          <a:xfrm>
            <a:off x="0" y="4735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10" name="Rectangle 123"/>
          <p:cNvSpPr>
            <a:spLocks noChangeArrowheads="1"/>
          </p:cNvSpPr>
          <p:nvPr/>
        </p:nvSpPr>
        <p:spPr bwMode="auto">
          <a:xfrm>
            <a:off x="489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3" name="Rectangle 123"/>
          <p:cNvSpPr>
            <a:spLocks noChangeArrowheads="1"/>
          </p:cNvSpPr>
          <p:nvPr/>
        </p:nvSpPr>
        <p:spPr bwMode="auto">
          <a:xfrm>
            <a:off x="0" y="4354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4" name="Rectangle 123"/>
          <p:cNvSpPr>
            <a:spLocks noChangeArrowheads="1"/>
          </p:cNvSpPr>
          <p:nvPr/>
        </p:nvSpPr>
        <p:spPr bwMode="auto">
          <a:xfrm>
            <a:off x="1578429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75" name="Rectangle 123"/>
          <p:cNvSpPr>
            <a:spLocks noChangeArrowheads="1"/>
          </p:cNvSpPr>
          <p:nvPr/>
        </p:nvSpPr>
        <p:spPr bwMode="auto">
          <a:xfrm>
            <a:off x="1251857" y="511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6</a:t>
            </a:r>
          </a:p>
        </p:txBody>
      </p:sp>
      <p:sp>
        <p:nvSpPr>
          <p:cNvPr id="2076" name="Rectangle 123"/>
          <p:cNvSpPr>
            <a:spLocks noChangeArrowheads="1"/>
          </p:cNvSpPr>
          <p:nvPr/>
        </p:nvSpPr>
        <p:spPr bwMode="auto">
          <a:xfrm>
            <a:off x="1306286" y="4463143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7" name="Rectangle 123"/>
          <p:cNvSpPr>
            <a:spLocks noChangeArrowheads="1"/>
          </p:cNvSpPr>
          <p:nvPr/>
        </p:nvSpPr>
        <p:spPr bwMode="auto">
          <a:xfrm>
            <a:off x="1741714" y="5769429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15</a:t>
            </a:r>
          </a:p>
        </p:txBody>
      </p:sp>
      <p:sp>
        <p:nvSpPr>
          <p:cNvPr id="2078" name="Rectangle 123"/>
          <p:cNvSpPr>
            <a:spLocks noChangeArrowheads="1"/>
          </p:cNvSpPr>
          <p:nvPr/>
        </p:nvSpPr>
        <p:spPr bwMode="auto">
          <a:xfrm>
            <a:off x="1796143" y="4517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79" name="Rectangle 123"/>
          <p:cNvSpPr>
            <a:spLocks noChangeArrowheads="1"/>
          </p:cNvSpPr>
          <p:nvPr/>
        </p:nvSpPr>
        <p:spPr bwMode="auto">
          <a:xfrm>
            <a:off x="7837714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53</a:t>
            </a:r>
          </a:p>
        </p:txBody>
      </p:sp>
      <p:sp>
        <p:nvSpPr>
          <p:cNvPr id="2080" name="Rectangle 123"/>
          <p:cNvSpPr>
            <a:spLocks noChangeArrowheads="1"/>
          </p:cNvSpPr>
          <p:nvPr/>
        </p:nvSpPr>
        <p:spPr bwMode="auto">
          <a:xfrm>
            <a:off x="7347857" y="4408714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2081" name="Прямоугольник 266"/>
          <p:cNvSpPr>
            <a:spLocks noChangeArrowheads="1"/>
          </p:cNvSpPr>
          <p:nvPr/>
        </p:nvSpPr>
        <p:spPr bwMode="auto">
          <a:xfrm>
            <a:off x="3864429" y="3701143"/>
            <a:ext cx="1088571" cy="2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1300" dirty="0">
                <a:solidFill>
                  <a:srgbClr val="000000"/>
                </a:solidFill>
              </a:rPr>
              <a:t>   церковь</a:t>
            </a:r>
          </a:p>
        </p:txBody>
      </p:sp>
      <p:cxnSp>
        <p:nvCxnSpPr>
          <p:cNvPr id="2082" name="Прямая соединительная линия 268"/>
          <p:cNvCxnSpPr>
            <a:cxnSpLocks noChangeShapeType="1"/>
          </p:cNvCxnSpPr>
          <p:nvPr/>
        </p:nvCxnSpPr>
        <p:spPr bwMode="auto">
          <a:xfrm rot="5400000">
            <a:off x="2748644" y="2530929"/>
            <a:ext cx="272143" cy="22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83" name="Прямая соединительная линия 270"/>
          <p:cNvCxnSpPr>
            <a:cxnSpLocks noChangeShapeType="1"/>
          </p:cNvCxnSpPr>
          <p:nvPr/>
        </p:nvCxnSpPr>
        <p:spPr bwMode="auto">
          <a:xfrm rot="5400000">
            <a:off x="2803072" y="2530929"/>
            <a:ext cx="272143" cy="226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84" name="TextBox 272"/>
          <p:cNvSpPr txBox="1">
            <a:spLocks noChangeArrowheads="1"/>
          </p:cNvSpPr>
          <p:nvPr/>
        </p:nvSpPr>
        <p:spPr bwMode="auto">
          <a:xfrm>
            <a:off x="2068286" y="2394858"/>
            <a:ext cx="816429" cy="2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r>
              <a:rPr lang="ru-RU" sz="600" dirty="0"/>
              <a:t>                      администрация</a:t>
            </a:r>
          </a:p>
        </p:txBody>
      </p:sp>
      <p:graphicFrame>
        <p:nvGraphicFramePr>
          <p:cNvPr id="21506" name="Object 83"/>
          <p:cNvGraphicFramePr>
            <a:graphicFrameLocks noChangeAspect="1"/>
          </p:cNvGraphicFramePr>
          <p:nvPr/>
        </p:nvGraphicFramePr>
        <p:xfrm>
          <a:off x="4021761" y="1339022"/>
          <a:ext cx="4662487" cy="1546225"/>
        </p:xfrm>
        <a:graphic>
          <a:graphicData uri="http://schemas.openxmlformats.org/presentationml/2006/ole">
            <p:oleObj spid="_x0000_s21506" name="Worksheet" r:id="rId5" imgW="7010400" imgH="2286017" progId="Excel.Sheet.8">
              <p:embed/>
            </p:oleObj>
          </a:graphicData>
        </a:graphic>
      </p:graphicFrame>
      <p:sp>
        <p:nvSpPr>
          <p:cNvPr id="266" name="Прямоугольник 265"/>
          <p:cNvSpPr/>
          <p:nvPr/>
        </p:nvSpPr>
        <p:spPr>
          <a:xfrm>
            <a:off x="2928926" y="3500438"/>
            <a:ext cx="50006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91482" y="227920"/>
            <a:ext cx="7561036" cy="36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5" rIns="91369" bIns="45685">
            <a:spAutoFit/>
          </a:bodyPr>
          <a:lstStyle/>
          <a:p>
            <a:pPr algn="ctr" defTabSz="911569"/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  <p:sp>
        <p:nvSpPr>
          <p:cNvPr id="11267" name="Прямоугольник 51"/>
          <p:cNvSpPr>
            <a:spLocks noChangeArrowheads="1"/>
          </p:cNvSpPr>
          <p:nvPr/>
        </p:nvSpPr>
        <p:spPr bwMode="auto">
          <a:xfrm>
            <a:off x="847019" y="826616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68" name="TextBox 52"/>
          <p:cNvSpPr txBox="1">
            <a:spLocks noChangeArrowheads="1"/>
          </p:cNvSpPr>
          <p:nvPr/>
        </p:nvSpPr>
        <p:spPr bwMode="auto">
          <a:xfrm>
            <a:off x="1174750" y="737054"/>
            <a:ext cx="1928813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жилые дома;</a:t>
            </a:r>
          </a:p>
        </p:txBody>
      </p:sp>
      <p:sp>
        <p:nvSpPr>
          <p:cNvPr id="11269" name="Прямоугольник 53"/>
          <p:cNvSpPr>
            <a:spLocks noChangeArrowheads="1"/>
          </p:cNvSpPr>
          <p:nvPr/>
        </p:nvSpPr>
        <p:spPr bwMode="auto">
          <a:xfrm>
            <a:off x="826634" y="1029608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0" name="TextBox 54"/>
          <p:cNvSpPr txBox="1">
            <a:spLocks noChangeArrowheads="1"/>
          </p:cNvSpPr>
          <p:nvPr/>
        </p:nvSpPr>
        <p:spPr bwMode="auto">
          <a:xfrm>
            <a:off x="1174750" y="967242"/>
            <a:ext cx="3083152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11271" name="Прямоугольник 55"/>
          <p:cNvSpPr>
            <a:spLocks noChangeArrowheads="1"/>
          </p:cNvSpPr>
          <p:nvPr/>
        </p:nvSpPr>
        <p:spPr bwMode="auto">
          <a:xfrm>
            <a:off x="826634" y="1242786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2" name="TextBox 56"/>
          <p:cNvSpPr txBox="1">
            <a:spLocks noChangeArrowheads="1"/>
          </p:cNvSpPr>
          <p:nvPr/>
        </p:nvSpPr>
        <p:spPr bwMode="auto">
          <a:xfrm>
            <a:off x="1174750" y="1180421"/>
            <a:ext cx="2466295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11273" name="Прямоугольник 51"/>
          <p:cNvSpPr>
            <a:spLocks noChangeArrowheads="1"/>
          </p:cNvSpPr>
          <p:nvPr/>
        </p:nvSpPr>
        <p:spPr bwMode="auto">
          <a:xfrm>
            <a:off x="823232" y="1448028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4" name="Прямоугольник 51"/>
          <p:cNvSpPr>
            <a:spLocks noChangeArrowheads="1"/>
          </p:cNvSpPr>
          <p:nvPr/>
        </p:nvSpPr>
        <p:spPr bwMode="auto">
          <a:xfrm>
            <a:off x="823232" y="1673679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5" name="Прямоугольник 51"/>
          <p:cNvSpPr>
            <a:spLocks noChangeArrowheads="1"/>
          </p:cNvSpPr>
          <p:nvPr/>
        </p:nvSpPr>
        <p:spPr bwMode="auto">
          <a:xfrm>
            <a:off x="823232" y="1900465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6" name="TextBox 52"/>
          <p:cNvSpPr txBox="1">
            <a:spLocks noChangeArrowheads="1"/>
          </p:cNvSpPr>
          <p:nvPr/>
        </p:nvSpPr>
        <p:spPr bwMode="auto">
          <a:xfrm>
            <a:off x="1171349" y="1362983"/>
            <a:ext cx="2796268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11277" name="TextBox 54"/>
          <p:cNvSpPr txBox="1">
            <a:spLocks noChangeArrowheads="1"/>
          </p:cNvSpPr>
          <p:nvPr/>
        </p:nvSpPr>
        <p:spPr bwMode="auto">
          <a:xfrm>
            <a:off x="1171349" y="1597706"/>
            <a:ext cx="3083151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11278" name="TextBox 56"/>
          <p:cNvSpPr txBox="1">
            <a:spLocks noChangeArrowheads="1"/>
          </p:cNvSpPr>
          <p:nvPr/>
        </p:nvSpPr>
        <p:spPr bwMode="auto">
          <a:xfrm>
            <a:off x="1171349" y="1819956"/>
            <a:ext cx="2823482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11279" name="Прямоугольник 51"/>
          <p:cNvSpPr>
            <a:spLocks noChangeArrowheads="1"/>
          </p:cNvSpPr>
          <p:nvPr/>
        </p:nvSpPr>
        <p:spPr bwMode="auto">
          <a:xfrm>
            <a:off x="823232" y="2118179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0" name="Прямоугольник 51"/>
          <p:cNvSpPr>
            <a:spLocks noChangeArrowheads="1"/>
          </p:cNvSpPr>
          <p:nvPr/>
        </p:nvSpPr>
        <p:spPr bwMode="auto">
          <a:xfrm>
            <a:off x="823232" y="2326822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81" name="TextBox 54"/>
          <p:cNvSpPr txBox="1">
            <a:spLocks noChangeArrowheads="1"/>
          </p:cNvSpPr>
          <p:nvPr/>
        </p:nvSpPr>
        <p:spPr bwMode="auto">
          <a:xfrm>
            <a:off x="1171349" y="2033135"/>
            <a:ext cx="3083151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11282" name="TextBox 56"/>
          <p:cNvSpPr txBox="1">
            <a:spLocks noChangeArrowheads="1"/>
          </p:cNvSpPr>
          <p:nvPr/>
        </p:nvSpPr>
        <p:spPr bwMode="auto">
          <a:xfrm>
            <a:off x="1171349" y="2255385"/>
            <a:ext cx="2823482" cy="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1569"/>
            <a:r>
              <a:rPr lang="ru-RU" sz="1100" dirty="0"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11283" name="Picture 60" descr="м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161" y="2557009"/>
            <a:ext cx="265339" cy="2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428" tIns="89220" rIns="178428" bIns="89220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11285" name="Text Box 55"/>
          <p:cNvSpPr txBox="1">
            <a:spLocks noChangeArrowheads="1"/>
          </p:cNvSpPr>
          <p:nvPr/>
        </p:nvSpPr>
        <p:spPr bwMode="auto">
          <a:xfrm>
            <a:off x="1137331" y="2786063"/>
            <a:ext cx="240392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сельская больница (</a:t>
            </a:r>
            <a:r>
              <a:rPr lang="ru-RU" sz="1100" dirty="0" err="1">
                <a:cs typeface="Times New Roman" pitchFamily="18" charset="0"/>
              </a:rPr>
              <a:t>мед.пункт</a:t>
            </a:r>
            <a:r>
              <a:rPr lang="ru-RU" sz="1100" dirty="0">
                <a:cs typeface="Times New Roman" pitchFamily="18" charset="0"/>
              </a:rPr>
              <a:t>)  с    указанием номера и кол. коек;</a:t>
            </a:r>
          </a:p>
        </p:txBody>
      </p:sp>
      <p:sp>
        <p:nvSpPr>
          <p:cNvPr id="11286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25" tIns="45614" rIns="91225" bIns="45614" anchor="ctr"/>
          <a:lstStyle/>
          <a:p>
            <a:pPr algn="ctr" defTabSz="910436"/>
            <a:endParaRPr lang="ru-RU" sz="2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87" name="Line 59"/>
          <p:cNvSpPr>
            <a:spLocks noChangeShapeType="1"/>
          </p:cNvSpPr>
          <p:nvPr/>
        </p:nvSpPr>
        <p:spPr bwMode="auto">
          <a:xfrm>
            <a:off x="698500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lIns="65290" tIns="32645" rIns="65290" bIns="32645"/>
          <a:lstStyle/>
          <a:p>
            <a:endParaRPr lang="ru-RU"/>
          </a:p>
        </p:txBody>
      </p:sp>
      <p:sp>
        <p:nvSpPr>
          <p:cNvPr id="11288" name="Text Box 47"/>
          <p:cNvSpPr txBox="1">
            <a:spLocks noChangeArrowheads="1"/>
          </p:cNvSpPr>
          <p:nvPr/>
        </p:nvSpPr>
        <p:spPr bwMode="auto">
          <a:xfrm>
            <a:off x="1181554" y="3541259"/>
            <a:ext cx="2528661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217" eaLnBrk="0" hangingPunct="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11461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pPr defTabSz="1276650"/>
              <a:endParaRPr lang="ru-RU" sz="2500" dirty="0">
                <a:latin typeface="Calibri" pitchFamily="34" charset="0"/>
              </a:endParaRPr>
            </a:p>
          </p:txBody>
        </p:sp>
        <p:sp>
          <p:nvSpPr>
            <p:cNvPr id="11462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pPr defTabSz="1276650"/>
              <a:endParaRPr lang="ru-RU" sz="2500" dirty="0">
                <a:latin typeface="Calibri" pitchFamily="34" charset="0"/>
              </a:endParaRPr>
            </a:p>
          </p:txBody>
        </p:sp>
      </p:grpSp>
      <p:sp>
        <p:nvSpPr>
          <p:cNvPr id="11290" name="Text Box 64"/>
          <p:cNvSpPr txBox="1">
            <a:spLocks noChangeArrowheads="1"/>
          </p:cNvSpPr>
          <p:nvPr/>
        </p:nvSpPr>
        <p:spPr bwMode="auto">
          <a:xfrm>
            <a:off x="1175885" y="3964215"/>
            <a:ext cx="1186089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73" tIns="43132" rIns="86273" bIns="43132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мост;</a:t>
            </a: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81706" y="2830286"/>
            <a:ext cx="582839" cy="281214"/>
            <a:chOff x="2290" y="4020"/>
            <a:chExt cx="768" cy="218"/>
          </a:xfrm>
        </p:grpSpPr>
        <p:sp>
          <p:nvSpPr>
            <p:cNvPr id="11453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276650"/>
              <a:r>
                <a:rPr lang="ru-RU" sz="800" u="sng" dirty="0">
                  <a:cs typeface="Times New Roman" pitchFamily="18" charset="0"/>
                </a:rPr>
                <a:t>№12</a:t>
              </a:r>
            </a:p>
            <a:p>
              <a:pPr algn="ctr" defTabSz="1276650"/>
              <a:r>
                <a:rPr lang="ru-RU" sz="800" dirty="0">
                  <a:cs typeface="Times New Roman" pitchFamily="18" charset="0"/>
                </a:rPr>
                <a:t> 150</a:t>
              </a:r>
              <a:endParaRPr lang="ru-RU" sz="2500" dirty="0">
                <a:cs typeface="Times New Roman" pitchFamily="18" charset="0"/>
              </a:endParaRPr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11455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  <p:sp>
            <p:nvSpPr>
              <p:cNvPr id="11456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57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11459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0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292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217" eaLnBrk="0" hangingPunct="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11293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25" tIns="45614" rIns="91225" bIns="45614" anchor="ctr"/>
          <a:lstStyle/>
          <a:p>
            <a:pPr algn="ctr" defTabSz="910436"/>
            <a:endParaRPr lang="ru-RU" sz="2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94" name="Text Box 47"/>
          <p:cNvSpPr txBox="1">
            <a:spLocks noChangeArrowheads="1"/>
          </p:cNvSpPr>
          <p:nvPr/>
        </p:nvSpPr>
        <p:spPr bwMode="auto">
          <a:xfrm>
            <a:off x="1178152" y="3342822"/>
            <a:ext cx="2335893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217" eaLnBrk="0" hangingPunct="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зона ответственности ГИБДД;</a:t>
            </a:r>
          </a:p>
        </p:txBody>
      </p:sp>
      <p:sp>
        <p:nvSpPr>
          <p:cNvPr id="11295" name="Text Box 64"/>
          <p:cNvSpPr txBox="1">
            <a:spLocks noChangeArrowheads="1"/>
          </p:cNvSpPr>
          <p:nvPr/>
        </p:nvSpPr>
        <p:spPr bwMode="auto">
          <a:xfrm>
            <a:off x="1177018" y="3167063"/>
            <a:ext cx="2494643" cy="26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73" tIns="43132" rIns="86273" bIns="43132">
            <a:spAutoFit/>
          </a:bodyPr>
          <a:lstStyle/>
          <a:p>
            <a:pPr defTabSz="1276650"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11296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5290" tIns="32645" rIns="65290" bIns="32645" anchor="ctr"/>
          <a:lstStyle/>
          <a:p>
            <a:endParaRPr lang="ru-RU"/>
          </a:p>
        </p:txBody>
      </p:sp>
      <p:sp>
        <p:nvSpPr>
          <p:cNvPr id="11297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lIns="65290" tIns="32645" rIns="65290" bIns="32645"/>
          <a:lstStyle/>
          <a:p>
            <a:endParaRPr lang="ru-RU"/>
          </a:p>
        </p:txBody>
      </p:sp>
      <p:sp>
        <p:nvSpPr>
          <p:cNvPr id="11298" name="Text Box 160"/>
          <p:cNvSpPr txBox="1">
            <a:spLocks noChangeArrowheads="1"/>
          </p:cNvSpPr>
          <p:nvPr/>
        </p:nvSpPr>
        <p:spPr bwMode="auto">
          <a:xfrm>
            <a:off x="1132795" y="4208010"/>
            <a:ext cx="1242786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05" tIns="63907" rIns="127805" bIns="63907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</a:t>
            </a:r>
            <a:r>
              <a:rPr lang="ru-RU" sz="1100" dirty="0" err="1">
                <a:cs typeface="Times New Roman" pitchFamily="18" charset="0"/>
              </a:rPr>
              <a:t>ж\д</a:t>
            </a:r>
            <a:r>
              <a:rPr lang="ru-RU" sz="1100" dirty="0">
                <a:cs typeface="Times New Roman" pitchFamily="18" charset="0"/>
              </a:rPr>
              <a:t> станция;</a:t>
            </a:r>
          </a:p>
        </p:txBody>
      </p:sp>
      <p:sp>
        <p:nvSpPr>
          <p:cNvPr id="11299" name="Text Box 161"/>
          <p:cNvSpPr txBox="1">
            <a:spLocks noChangeArrowheads="1"/>
          </p:cNvSpPr>
          <p:nvPr/>
        </p:nvSpPr>
        <p:spPr bwMode="auto">
          <a:xfrm>
            <a:off x="1127125" y="4437063"/>
            <a:ext cx="1403804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805" tIns="63907" rIns="127805" bIns="6390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6" name="Group 162"/>
          <p:cNvGrpSpPr>
            <a:grpSpLocks/>
          </p:cNvGrpSpPr>
          <p:nvPr/>
        </p:nvGrpSpPr>
        <p:grpSpPr bwMode="auto">
          <a:xfrm>
            <a:off x="708706" y="4266974"/>
            <a:ext cx="401411" cy="199571"/>
            <a:chOff x="4150" y="3838"/>
            <a:chExt cx="272" cy="91"/>
          </a:xfrm>
        </p:grpSpPr>
        <p:sp>
          <p:nvSpPr>
            <p:cNvPr id="11451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  <p:sp>
          <p:nvSpPr>
            <p:cNvPr id="11452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</p:grpSp>
      <p:sp>
        <p:nvSpPr>
          <p:cNvPr id="11301" name="Text Box 457"/>
          <p:cNvSpPr txBox="1">
            <a:spLocks noChangeArrowheads="1"/>
          </p:cNvSpPr>
          <p:nvPr/>
        </p:nvSpPr>
        <p:spPr bwMode="auto">
          <a:xfrm>
            <a:off x="5424715" y="2462893"/>
            <a:ext cx="1730375" cy="1757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91613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7" name="Group 120"/>
          <p:cNvGrpSpPr>
            <a:grpSpLocks/>
          </p:cNvGrpSpPr>
          <p:nvPr/>
        </p:nvGrpSpPr>
        <p:grpSpPr bwMode="auto">
          <a:xfrm>
            <a:off x="4941661" y="2485572"/>
            <a:ext cx="205241" cy="194497"/>
            <a:chOff x="-50" y="4479"/>
            <a:chExt cx="136" cy="122"/>
          </a:xfrm>
        </p:grpSpPr>
        <p:sp>
          <p:nvSpPr>
            <p:cNvPr id="11448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413"/>
              <a:endParaRPr lang="ru-RU" sz="2100" dirty="0">
                <a:cs typeface="Times New Roman" pitchFamily="18" charset="0"/>
              </a:endParaRPr>
            </a:p>
          </p:txBody>
        </p:sp>
        <p:sp>
          <p:nvSpPr>
            <p:cNvPr id="11449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 lIns="101856" tIns="50922" rIns="101856" bIns="50922">
              <a:spAutoFit/>
            </a:bodyPr>
            <a:lstStyle/>
            <a:p>
              <a:pPr algn="ctr" defTabSz="547622">
                <a:spcBef>
                  <a:spcPct val="50000"/>
                </a:spcBef>
              </a:pPr>
              <a:endParaRPr lang="ru-RU" sz="60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11450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03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r>
              <a:rPr lang="ru-RU" sz="800" dirty="0"/>
              <a:t>ПВР</a:t>
            </a:r>
          </a:p>
        </p:txBody>
      </p:sp>
      <p:sp>
        <p:nvSpPr>
          <p:cNvPr id="11304" name="Text Box 457"/>
          <p:cNvSpPr txBox="1">
            <a:spLocks noChangeArrowheads="1"/>
          </p:cNvSpPr>
          <p:nvPr/>
        </p:nvSpPr>
        <p:spPr bwMode="auto">
          <a:xfrm>
            <a:off x="5431518" y="2682876"/>
            <a:ext cx="2905125" cy="1757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91613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11305" name="Полилиния 115"/>
          <p:cNvSpPr>
            <a:spLocks noChangeArrowheads="1"/>
          </p:cNvSpPr>
          <p:nvPr/>
        </p:nvSpPr>
        <p:spPr bwMode="auto">
          <a:xfrm>
            <a:off x="4376965" y="2172608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11306" name="Text Box 965"/>
          <p:cNvSpPr txBox="1">
            <a:spLocks noChangeArrowheads="1"/>
          </p:cNvSpPr>
          <p:nvPr/>
        </p:nvSpPr>
        <p:spPr bwMode="auto">
          <a:xfrm>
            <a:off x="5377089" y="2063751"/>
            <a:ext cx="3111500" cy="4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algn="just" defTabSz="897964">
              <a:lnSpc>
                <a:spcPct val="70000"/>
              </a:lnSpc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" name="Группа 114"/>
          <p:cNvGrpSpPr>
            <a:grpSpLocks/>
          </p:cNvGrpSpPr>
          <p:nvPr/>
        </p:nvGrpSpPr>
        <p:grpSpPr bwMode="auto">
          <a:xfrm>
            <a:off x="4654779" y="1757585"/>
            <a:ext cx="658646" cy="278620"/>
            <a:chOff x="7847002" y="5565782"/>
            <a:chExt cx="921462" cy="389680"/>
          </a:xfrm>
        </p:grpSpPr>
        <p:grpSp>
          <p:nvGrpSpPr>
            <p:cNvPr id="9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11446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 dirty="0"/>
              </a:p>
            </p:txBody>
          </p:sp>
          <p:sp>
            <p:nvSpPr>
              <p:cNvPr id="11447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100" dirty="0"/>
                  <a:t>1</a:t>
                </a:r>
                <a:endParaRPr lang="ru-RU" sz="3100" dirty="0"/>
              </a:p>
            </p:txBody>
          </p:sp>
        </p:grpSp>
        <p:sp>
          <p:nvSpPr>
            <p:cNvPr id="11445" name="Rectangle 9"/>
            <p:cNvSpPr>
              <a:spLocks noChangeArrowheads="1"/>
            </p:cNvSpPr>
            <p:nvPr/>
          </p:nvSpPr>
          <p:spPr bwMode="auto">
            <a:xfrm>
              <a:off x="8234079" y="5565782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277785"/>
              <a:r>
                <a:rPr lang="ru-RU" sz="700" u="sng" dirty="0">
                  <a:cs typeface="Times New Roman" pitchFamily="18" charset="0"/>
                </a:rPr>
                <a:t>№7,9,13</a:t>
              </a:r>
            </a:p>
            <a:p>
              <a:pPr algn="ctr" defTabSz="1277785"/>
              <a:r>
                <a:rPr lang="ru-RU" sz="700" dirty="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11308" name="Text Box 965"/>
          <p:cNvSpPr txBox="1">
            <a:spLocks noChangeArrowheads="1"/>
          </p:cNvSpPr>
          <p:nvPr/>
        </p:nvSpPr>
        <p:spPr bwMode="auto">
          <a:xfrm>
            <a:off x="5368018" y="1760992"/>
            <a:ext cx="2652259" cy="29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сборный эвакуационный пункт (в </a:t>
            </a:r>
            <a:r>
              <a:rPr lang="ru-RU" sz="1100" dirty="0" err="1">
                <a:cs typeface="Times New Roman" pitchFamily="18" charset="0"/>
              </a:rPr>
              <a:t>числ</a:t>
            </a:r>
            <a:r>
              <a:rPr lang="ru-RU" sz="1100" dirty="0">
                <a:cs typeface="Times New Roman" pitchFamily="18" charset="0"/>
              </a:rPr>
              <a:t>.  номера </a:t>
            </a:r>
            <a:r>
              <a:rPr lang="ru-RU" sz="1100" dirty="0" err="1">
                <a:cs typeface="Times New Roman" pitchFamily="18" charset="0"/>
              </a:rPr>
              <a:t>припис</a:t>
            </a:r>
            <a:r>
              <a:rPr lang="ru-RU" sz="1100" dirty="0">
                <a:cs typeface="Times New Roman" pitchFamily="18" charset="0"/>
              </a:rPr>
              <a:t>. домов, человек)</a:t>
            </a:r>
          </a:p>
        </p:txBody>
      </p:sp>
      <p:grpSp>
        <p:nvGrpSpPr>
          <p:cNvPr id="10" name="Группа 118"/>
          <p:cNvGrpSpPr>
            <a:grpSpLocks/>
          </p:cNvGrpSpPr>
          <p:nvPr/>
        </p:nvGrpSpPr>
        <p:grpSpPr bwMode="auto">
          <a:xfrm>
            <a:off x="4590143" y="2107981"/>
            <a:ext cx="701902" cy="272390"/>
            <a:chOff x="3186092" y="7871686"/>
            <a:chExt cx="721494" cy="382013"/>
          </a:xfrm>
        </p:grpSpPr>
        <p:sp>
          <p:nvSpPr>
            <p:cNvPr id="11441" name="Rectangle 9"/>
            <p:cNvSpPr>
              <a:spLocks noChangeArrowheads="1"/>
            </p:cNvSpPr>
            <p:nvPr/>
          </p:nvSpPr>
          <p:spPr bwMode="auto">
            <a:xfrm>
              <a:off x="3186092" y="7871687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785"/>
              <a:r>
                <a:rPr lang="ru-RU" sz="700" dirty="0">
                  <a:cs typeface="Times New Roman" pitchFamily="18" charset="0"/>
                </a:rPr>
                <a:t>       </a:t>
              </a:r>
              <a:r>
                <a:rPr lang="ru-RU" sz="700" u="sng" dirty="0">
                  <a:cs typeface="Times New Roman" pitchFamily="18" charset="0"/>
                </a:rPr>
                <a:t>__13__</a:t>
              </a:r>
            </a:p>
            <a:p>
              <a:pPr defTabSz="1277785"/>
              <a:r>
                <a:rPr lang="ru-RU" sz="700" dirty="0">
                  <a:cs typeface="Times New Roman" pitchFamily="18" charset="0"/>
                </a:rPr>
                <a:t>         </a:t>
              </a:r>
              <a:r>
                <a:rPr lang="en-US" sz="700" dirty="0">
                  <a:cs typeface="Times New Roman" pitchFamily="18" charset="0"/>
                </a:rPr>
                <a:t>1</a:t>
              </a:r>
              <a:r>
                <a:rPr lang="ru-RU" sz="700" dirty="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11442" name="Rectangle 9"/>
            <p:cNvSpPr>
              <a:spLocks noChangeArrowheads="1"/>
            </p:cNvSpPr>
            <p:nvPr/>
          </p:nvSpPr>
          <p:spPr bwMode="auto">
            <a:xfrm>
              <a:off x="3218728" y="7871686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277785"/>
              <a:r>
                <a:rPr lang="ru-RU" sz="1400" dirty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11443" name="Rectangle 9"/>
            <p:cNvSpPr>
              <a:spLocks noChangeArrowheads="1"/>
            </p:cNvSpPr>
            <p:nvPr/>
          </p:nvSpPr>
          <p:spPr bwMode="auto">
            <a:xfrm>
              <a:off x="3688450" y="7881218"/>
              <a:ext cx="158653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277785"/>
              <a:r>
                <a:rPr lang="ru-RU" sz="1400" dirty="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11310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5" rIns="91429" bIns="45715" anchor="ctr"/>
          <a:lstStyle/>
          <a:p>
            <a:endParaRPr lang="ru-RU"/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1163411" y="5654902"/>
            <a:ext cx="799748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3" name="Text Box 47"/>
          <p:cNvSpPr txBox="1">
            <a:spLocks noChangeArrowheads="1"/>
          </p:cNvSpPr>
          <p:nvPr/>
        </p:nvSpPr>
        <p:spPr bwMode="auto">
          <a:xfrm>
            <a:off x="1152072" y="6311447"/>
            <a:ext cx="1657355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11314" name="Text Box 47"/>
          <p:cNvSpPr txBox="1">
            <a:spLocks noChangeArrowheads="1"/>
          </p:cNvSpPr>
          <p:nvPr/>
        </p:nvSpPr>
        <p:spPr bwMode="auto">
          <a:xfrm>
            <a:off x="1163411" y="6140224"/>
            <a:ext cx="1650943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11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" name="Группа 143"/>
          <p:cNvGrpSpPr>
            <a:grpSpLocks/>
          </p:cNvGrpSpPr>
          <p:nvPr/>
        </p:nvGrpSpPr>
        <p:grpSpPr bwMode="auto">
          <a:xfrm>
            <a:off x="803956" y="5957661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44" name="Прямая соединительная линия 14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30" y="6240131"/>
              <a:ext cx="187628" cy="173624"/>
            </a:xfrm>
            <a:prstGeom prst="rect">
              <a:avLst/>
            </a:prstGeom>
            <a:noFill/>
          </p:spPr>
        </p:pic>
      </p:grpSp>
      <p:sp>
        <p:nvSpPr>
          <p:cNvPr id="11317" name="Text Box 47"/>
          <p:cNvSpPr txBox="1">
            <a:spLocks noChangeArrowheads="1"/>
          </p:cNvSpPr>
          <p:nvPr/>
        </p:nvSpPr>
        <p:spPr bwMode="auto">
          <a:xfrm>
            <a:off x="1164545" y="5910036"/>
            <a:ext cx="1606058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3" name="Группа 186"/>
          <p:cNvGrpSpPr/>
          <p:nvPr/>
        </p:nvGrpSpPr>
        <p:grpSpPr bwMode="auto">
          <a:xfrm>
            <a:off x="805039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4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320" name="Text Box 47"/>
          <p:cNvSpPr txBox="1">
            <a:spLocks noChangeArrowheads="1"/>
          </p:cNvSpPr>
          <p:nvPr/>
        </p:nvSpPr>
        <p:spPr bwMode="auto">
          <a:xfrm>
            <a:off x="1163411" y="5346474"/>
            <a:ext cx="1575601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11321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31194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15" name="Group 253"/>
          <p:cNvGrpSpPr>
            <a:grpSpLocks/>
          </p:cNvGrpSpPr>
          <p:nvPr/>
        </p:nvGrpSpPr>
        <p:grpSpPr bwMode="auto">
          <a:xfrm>
            <a:off x="733652" y="4973411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1323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16528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325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endParaRPr lang="ru-RU"/>
          </a:p>
        </p:txBody>
      </p:sp>
      <p:grpSp>
        <p:nvGrpSpPr>
          <p:cNvPr id="16" name="Group 265"/>
          <p:cNvGrpSpPr>
            <a:grpSpLocks/>
          </p:cNvGrpSpPr>
          <p:nvPr/>
        </p:nvGrpSpPr>
        <p:grpSpPr bwMode="auto">
          <a:xfrm>
            <a:off x="4773839" y="1119188"/>
            <a:ext cx="503464" cy="199571"/>
            <a:chOff x="249" y="2931"/>
            <a:chExt cx="907" cy="363"/>
          </a:xfrm>
        </p:grpSpPr>
        <p:sp>
          <p:nvSpPr>
            <p:cNvPr id="11429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703"/>
              <a:endParaRPr lang="ru-RU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430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1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2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33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27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7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7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0" name="Text Box 47"/>
          <p:cNvSpPr txBox="1">
            <a:spLocks noChangeArrowheads="1"/>
          </p:cNvSpPr>
          <p:nvPr/>
        </p:nvSpPr>
        <p:spPr bwMode="auto">
          <a:xfrm>
            <a:off x="5331732" y="1306286"/>
            <a:ext cx="2110241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линии </a:t>
            </a:r>
            <a:r>
              <a:rPr lang="ru-RU" sz="1100" dirty="0" err="1">
                <a:solidFill>
                  <a:srgbClr val="000000"/>
                </a:solidFill>
                <a:cs typeface="Times New Roman" pitchFamily="18" charset="0"/>
              </a:rPr>
              <a:t>эл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. снабжения  35 кВ;</a:t>
            </a:r>
          </a:p>
        </p:txBody>
      </p:sp>
      <p:sp>
        <p:nvSpPr>
          <p:cNvPr id="11331" name="Text Box 47"/>
          <p:cNvSpPr txBox="1">
            <a:spLocks noChangeArrowheads="1"/>
          </p:cNvSpPr>
          <p:nvPr/>
        </p:nvSpPr>
        <p:spPr bwMode="auto">
          <a:xfrm>
            <a:off x="5331733" y="1529670"/>
            <a:ext cx="2111375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линии </a:t>
            </a:r>
            <a:r>
              <a:rPr lang="ru-RU" sz="1100" dirty="0" err="1">
                <a:solidFill>
                  <a:srgbClr val="000000"/>
                </a:solidFill>
                <a:cs typeface="Times New Roman" pitchFamily="18" charset="0"/>
              </a:rPr>
              <a:t>эл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. снабжения  0,4 кВ;</a:t>
            </a:r>
          </a:p>
        </p:txBody>
      </p:sp>
      <p:pic>
        <p:nvPicPr>
          <p:cNvPr id="17" name="Group 26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6108" y="831170"/>
            <a:ext cx="505732" cy="217714"/>
          </a:xfrm>
          <a:prstGeom prst="rect">
            <a:avLst/>
          </a:prstGeom>
          <a:noFill/>
        </p:spPr>
      </p:pic>
      <p:sp>
        <p:nvSpPr>
          <p:cNvPr id="11333" name="Text Box 47"/>
          <p:cNvSpPr txBox="1">
            <a:spLocks noChangeArrowheads="1"/>
          </p:cNvSpPr>
          <p:nvPr/>
        </p:nvSpPr>
        <p:spPr bwMode="auto">
          <a:xfrm>
            <a:off x="5331733" y="819831"/>
            <a:ext cx="656545" cy="2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217" eaLnBrk="0" hangingPunct="0"/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sz="1100" dirty="0">
                <a:solidFill>
                  <a:srgbClr val="000000"/>
                </a:solidFill>
                <a:cs typeface="Times New Roman" pitchFamily="18" charset="0"/>
              </a:rPr>
              <a:t>ДЭС;</a:t>
            </a:r>
          </a:p>
        </p:txBody>
      </p:sp>
      <p:sp>
        <p:nvSpPr>
          <p:cNvPr id="11334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11335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34" tIns="43211" rIns="86434" bIns="43211">
            <a:spAutoFit/>
          </a:bodyPr>
          <a:lstStyle/>
          <a:p>
            <a:pPr defTabSz="866217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7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34" tIns="43211" rIns="86434" bIns="43211">
            <a:spAutoFit/>
          </a:bodyPr>
          <a:lstStyle/>
          <a:p>
            <a:pPr defTabSz="866217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5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40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343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11344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5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44" tIns="43216" rIns="86444" bIns="43216">
            <a:spAutoFit/>
          </a:bodyPr>
          <a:lstStyle/>
          <a:p>
            <a:pPr defTabSz="867352" eaLnBrk="0" hangingPunct="0"/>
            <a:r>
              <a:rPr lang="en-US" sz="1100" dirty="0">
                <a:cs typeface="Times New Roman" pitchFamily="18" charset="0"/>
              </a:rPr>
              <a:t>- </a:t>
            </a:r>
            <a:r>
              <a:rPr lang="ru-RU" sz="1100" dirty="0"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11345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5290" tIns="32645" rIns="65290" bIns="32645" anchor="ctr"/>
          <a:lstStyle/>
          <a:p>
            <a:endParaRPr lang="ru-RU"/>
          </a:p>
        </p:txBody>
      </p:sp>
      <p:grpSp>
        <p:nvGrpSpPr>
          <p:cNvPr id="18" name="Group 105"/>
          <p:cNvGrpSpPr>
            <a:grpSpLocks/>
          </p:cNvGrpSpPr>
          <p:nvPr/>
        </p:nvGrpSpPr>
        <p:grpSpPr bwMode="auto">
          <a:xfrm>
            <a:off x="4942795" y="4231822"/>
            <a:ext cx="283482" cy="283482"/>
            <a:chOff x="3061" y="3475"/>
            <a:chExt cx="182" cy="182"/>
          </a:xfrm>
        </p:grpSpPr>
        <p:grpSp>
          <p:nvGrpSpPr>
            <p:cNvPr id="19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20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2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11427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1428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11425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1426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pPr defTabSz="910436"/>
                    <a:endParaRPr lang="ru-RU" sz="2500" dirty="0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11421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22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19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7890" tIns="63945" rIns="127890" bIns="63945" anchor="ctr"/>
            <a:lstStyle/>
            <a:p>
              <a:pPr defTabSz="910436"/>
              <a:endParaRPr lang="ru-RU" sz="2500" dirty="0">
                <a:latin typeface="Calibri" pitchFamily="34" charset="0"/>
              </a:endParaRPr>
            </a:p>
          </p:txBody>
        </p:sp>
      </p:grp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4620759" y="4469941"/>
            <a:ext cx="878794" cy="579804"/>
            <a:chOff x="2971" y="3847"/>
            <a:chExt cx="347" cy="261"/>
          </a:xfrm>
        </p:grpSpPr>
        <p:grpSp>
          <p:nvGrpSpPr>
            <p:cNvPr id="24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25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11416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7890" tIns="63945" rIns="127890" bIns="63945"/>
                <a:lstStyle/>
                <a:p>
                  <a:pPr defTabSz="910436"/>
                  <a:endParaRPr lang="ru-RU" sz="2900" dirty="0">
                    <a:latin typeface="Calibri" pitchFamily="34" charset="0"/>
                  </a:endParaRPr>
                </a:p>
              </p:txBody>
            </p:sp>
            <p:sp>
              <p:nvSpPr>
                <p:cNvPr id="11417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lIns="127890" tIns="63945" rIns="127890" bIns="63945"/>
                <a:lstStyle/>
                <a:p>
                  <a:pPr defTabSz="910436"/>
                  <a:endParaRPr lang="ru-RU" sz="29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1414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lIns="127890" tIns="63945" rIns="127890" bIns="63945"/>
              <a:lstStyle/>
              <a:p>
                <a:pPr defTabSz="910436"/>
                <a:endParaRPr lang="ru-RU" sz="2900" dirty="0">
                  <a:latin typeface="Calibri" pitchFamily="34" charset="0"/>
                </a:endParaRPr>
              </a:p>
            </p:txBody>
          </p:sp>
          <p:sp>
            <p:nvSpPr>
              <p:cNvPr id="11415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410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11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8584" tIns="89312" rIns="178584" bIns="89312">
              <a:spAutoFit/>
            </a:bodyPr>
            <a:lstStyle/>
            <a:p>
              <a:pPr defTabSz="1276650">
                <a:spcBef>
                  <a:spcPct val="50000"/>
                </a:spcBef>
              </a:pPr>
              <a:r>
                <a:rPr lang="ru-RU" sz="1300" dirty="0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11412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8584" tIns="89312" rIns="178584" bIns="89312">
              <a:spAutoFit/>
            </a:bodyPr>
            <a:lstStyle/>
            <a:p>
              <a:pPr defTabSz="1276650">
                <a:spcBef>
                  <a:spcPct val="50000"/>
                </a:spcBef>
              </a:pPr>
              <a:r>
                <a:rPr lang="ru-RU" sz="1300" dirty="0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348" name="Text Box 95"/>
          <p:cNvSpPr txBox="1">
            <a:spLocks noChangeArrowheads="1"/>
          </p:cNvSpPr>
          <p:nvPr/>
        </p:nvSpPr>
        <p:spPr bwMode="auto">
          <a:xfrm>
            <a:off x="5316991" y="6546170"/>
            <a:ext cx="221683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газопровод;</a:t>
            </a:r>
          </a:p>
        </p:txBody>
      </p:sp>
      <p:sp>
        <p:nvSpPr>
          <p:cNvPr id="11349" name="Text Box 101"/>
          <p:cNvSpPr txBox="1">
            <a:spLocks noChangeArrowheads="1"/>
          </p:cNvSpPr>
          <p:nvPr/>
        </p:nvSpPr>
        <p:spPr bwMode="auto">
          <a:xfrm>
            <a:off x="5311322" y="4245429"/>
            <a:ext cx="262050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11350" name="Text Box 102"/>
          <p:cNvSpPr txBox="1">
            <a:spLocks noChangeArrowheads="1"/>
          </p:cNvSpPr>
          <p:nvPr/>
        </p:nvSpPr>
        <p:spPr bwMode="auto">
          <a:xfrm>
            <a:off x="5295446" y="4542518"/>
            <a:ext cx="262164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11351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2" name="Text Box 67"/>
          <p:cNvSpPr txBox="1">
            <a:spLocks noChangeArrowheads="1"/>
          </p:cNvSpPr>
          <p:nvPr/>
        </p:nvSpPr>
        <p:spPr bwMode="auto">
          <a:xfrm>
            <a:off x="5434920" y="4975679"/>
            <a:ext cx="3127375" cy="36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76650">
              <a:lnSpc>
                <a:spcPct val="70000"/>
              </a:lnSpc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места пересечений с преградами (мосты, автодороги, ж/</a:t>
            </a:r>
            <a:r>
              <a:rPr lang="ru-RU" sz="1100" dirty="0" err="1">
                <a:cs typeface="Times New Roman" pitchFamily="18" charset="0"/>
              </a:rPr>
              <a:t>д</a:t>
            </a:r>
            <a:r>
              <a:rPr lang="ru-RU" sz="1100" dirty="0">
                <a:cs typeface="Times New Roman" pitchFamily="18" charset="0"/>
              </a:rPr>
              <a:t>, водные объекты, овраги и </a:t>
            </a:r>
            <a:r>
              <a:rPr lang="ru-RU" sz="1100" dirty="0" err="1">
                <a:cs typeface="Times New Roman" pitchFamily="18" charset="0"/>
              </a:rPr>
              <a:t>т.д</a:t>
            </a:r>
            <a:r>
              <a:rPr lang="ru-RU" sz="1100" dirty="0">
                <a:cs typeface="Times New Roman" pitchFamily="18" charset="0"/>
              </a:rPr>
              <a:t>); </a:t>
            </a:r>
          </a:p>
          <a:p>
            <a:pPr defTabSz="1276650">
              <a:lnSpc>
                <a:spcPct val="70000"/>
              </a:lnSpc>
            </a:pPr>
            <a:endParaRPr lang="ru-RU" sz="1100" dirty="0">
              <a:cs typeface="Times New Roman" pitchFamily="18" charset="0"/>
            </a:endParaRPr>
          </a:p>
        </p:txBody>
      </p:sp>
      <p:sp>
        <p:nvSpPr>
          <p:cNvPr id="11353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25" tIns="45614" rIns="91225" bIns="45614" anchor="ctr"/>
          <a:lstStyle/>
          <a:p>
            <a:pPr algn="ctr" defTabSz="910436"/>
            <a:endParaRPr lang="ru-RU" sz="25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354" name="Text Box 95"/>
          <p:cNvSpPr txBox="1">
            <a:spLocks noChangeArrowheads="1"/>
          </p:cNvSpPr>
          <p:nvPr/>
        </p:nvSpPr>
        <p:spPr bwMode="auto">
          <a:xfrm>
            <a:off x="5305652" y="3963081"/>
            <a:ext cx="3163661" cy="3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зона возможного риска при аварии на </a:t>
            </a:r>
            <a:r>
              <a:rPr lang="ru-RU" sz="1100" dirty="0" err="1">
                <a:cs typeface="Times New Roman" pitchFamily="18" charset="0"/>
              </a:rPr>
              <a:t>газо</a:t>
            </a:r>
            <a:r>
              <a:rPr lang="ru-RU" sz="1100" dirty="0">
                <a:cs typeface="Times New Roman" pitchFamily="18" charset="0"/>
              </a:rPr>
              <a:t>-, нефтепроводе;</a:t>
            </a:r>
          </a:p>
        </p:txBody>
      </p:sp>
      <p:sp>
        <p:nvSpPr>
          <p:cNvPr id="11355" name="Полилиния 254"/>
          <p:cNvSpPr>
            <a:spLocks noChangeArrowheads="1"/>
          </p:cNvSpPr>
          <p:nvPr/>
        </p:nvSpPr>
        <p:spPr bwMode="auto">
          <a:xfrm>
            <a:off x="5007429" y="5326063"/>
            <a:ext cx="251732" cy="172357"/>
          </a:xfrm>
          <a:custGeom>
            <a:avLst/>
            <a:gdLst>
              <a:gd name="T0" fmla="*/ 60592 w 353730"/>
              <a:gd name="T1" fmla="*/ 169665 h 241429"/>
              <a:gd name="T2" fmla="*/ 27446 w 353730"/>
              <a:gd name="T3" fmla="*/ 158037 h 241429"/>
              <a:gd name="T4" fmla="*/ 38494 w 353730"/>
              <a:gd name="T5" fmla="*/ 88289 h 241429"/>
              <a:gd name="T6" fmla="*/ 82690 w 353730"/>
              <a:gd name="T7" fmla="*/ 18534 h 241429"/>
              <a:gd name="T8" fmla="*/ 104786 w 353730"/>
              <a:gd name="T9" fmla="*/ 53405 h 241429"/>
              <a:gd name="T10" fmla="*/ 137933 w 353730"/>
              <a:gd name="T11" fmla="*/ 65034 h 241429"/>
              <a:gd name="T12" fmla="*/ 215276 w 353730"/>
              <a:gd name="T13" fmla="*/ 76663 h 241429"/>
              <a:gd name="T14" fmla="*/ 193177 w 353730"/>
              <a:gd name="T15" fmla="*/ 146413 h 241429"/>
              <a:gd name="T16" fmla="*/ 259469 w 353730"/>
              <a:gd name="T17" fmla="*/ 169665 h 241429"/>
              <a:gd name="T18" fmla="*/ 126883 w 353730"/>
              <a:gd name="T19" fmla="*/ 204539 h 241429"/>
              <a:gd name="T20" fmla="*/ 104786 w 353730"/>
              <a:gd name="T21" fmla="*/ 239415 h 241429"/>
              <a:gd name="T22" fmla="*/ 71645 w 353730"/>
              <a:gd name="T23" fmla="*/ 227790 h 241429"/>
              <a:gd name="T24" fmla="*/ 60592 w 353730"/>
              <a:gd name="T25" fmla="*/ 169665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6" name="Полилиния 255"/>
          <p:cNvSpPr>
            <a:spLocks noChangeArrowheads="1"/>
          </p:cNvSpPr>
          <p:nvPr/>
        </p:nvSpPr>
        <p:spPr bwMode="auto">
          <a:xfrm>
            <a:off x="5007429" y="5553982"/>
            <a:ext cx="251732" cy="172357"/>
          </a:xfrm>
          <a:custGeom>
            <a:avLst/>
            <a:gdLst>
              <a:gd name="T0" fmla="*/ 60592 w 353730"/>
              <a:gd name="T1" fmla="*/ 169665 h 241429"/>
              <a:gd name="T2" fmla="*/ 27446 w 353730"/>
              <a:gd name="T3" fmla="*/ 158037 h 241429"/>
              <a:gd name="T4" fmla="*/ 38494 w 353730"/>
              <a:gd name="T5" fmla="*/ 88289 h 241429"/>
              <a:gd name="T6" fmla="*/ 82690 w 353730"/>
              <a:gd name="T7" fmla="*/ 18534 h 241429"/>
              <a:gd name="T8" fmla="*/ 104786 w 353730"/>
              <a:gd name="T9" fmla="*/ 53405 h 241429"/>
              <a:gd name="T10" fmla="*/ 137933 w 353730"/>
              <a:gd name="T11" fmla="*/ 65034 h 241429"/>
              <a:gd name="T12" fmla="*/ 215276 w 353730"/>
              <a:gd name="T13" fmla="*/ 76663 h 241429"/>
              <a:gd name="T14" fmla="*/ 193177 w 353730"/>
              <a:gd name="T15" fmla="*/ 146413 h 241429"/>
              <a:gd name="T16" fmla="*/ 259469 w 353730"/>
              <a:gd name="T17" fmla="*/ 169665 h 241429"/>
              <a:gd name="T18" fmla="*/ 126883 w 353730"/>
              <a:gd name="T19" fmla="*/ 204539 h 241429"/>
              <a:gd name="T20" fmla="*/ 104786 w 353730"/>
              <a:gd name="T21" fmla="*/ 239415 h 241429"/>
              <a:gd name="T22" fmla="*/ 71645 w 353730"/>
              <a:gd name="T23" fmla="*/ 227790 h 241429"/>
              <a:gd name="T24" fmla="*/ 60592 w 353730"/>
              <a:gd name="T25" fmla="*/ 169665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7" name="Полилиния 256"/>
          <p:cNvSpPr>
            <a:spLocks noChangeArrowheads="1"/>
          </p:cNvSpPr>
          <p:nvPr/>
        </p:nvSpPr>
        <p:spPr bwMode="auto">
          <a:xfrm>
            <a:off x="5007429" y="5769429"/>
            <a:ext cx="251732" cy="172357"/>
          </a:xfrm>
          <a:custGeom>
            <a:avLst/>
            <a:gdLst>
              <a:gd name="T0" fmla="*/ 60592 w 353730"/>
              <a:gd name="T1" fmla="*/ 169665 h 241429"/>
              <a:gd name="T2" fmla="*/ 27446 w 353730"/>
              <a:gd name="T3" fmla="*/ 158037 h 241429"/>
              <a:gd name="T4" fmla="*/ 38494 w 353730"/>
              <a:gd name="T5" fmla="*/ 88289 h 241429"/>
              <a:gd name="T6" fmla="*/ 82690 w 353730"/>
              <a:gd name="T7" fmla="*/ 18534 h 241429"/>
              <a:gd name="T8" fmla="*/ 104786 w 353730"/>
              <a:gd name="T9" fmla="*/ 53405 h 241429"/>
              <a:gd name="T10" fmla="*/ 137933 w 353730"/>
              <a:gd name="T11" fmla="*/ 65034 h 241429"/>
              <a:gd name="T12" fmla="*/ 215276 w 353730"/>
              <a:gd name="T13" fmla="*/ 76663 h 241429"/>
              <a:gd name="T14" fmla="*/ 193177 w 353730"/>
              <a:gd name="T15" fmla="*/ 146413 h 241429"/>
              <a:gd name="T16" fmla="*/ 259469 w 353730"/>
              <a:gd name="T17" fmla="*/ 169665 h 241429"/>
              <a:gd name="T18" fmla="*/ 126883 w 353730"/>
              <a:gd name="T19" fmla="*/ 204539 h 241429"/>
              <a:gd name="T20" fmla="*/ 104786 w 353730"/>
              <a:gd name="T21" fmla="*/ 239415 h 241429"/>
              <a:gd name="T22" fmla="*/ 71645 w 353730"/>
              <a:gd name="T23" fmla="*/ 227790 h 241429"/>
              <a:gd name="T24" fmla="*/ 60592 w 353730"/>
              <a:gd name="T25" fmla="*/ 169665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358" name="Text Box 101"/>
          <p:cNvSpPr txBox="1">
            <a:spLocks noChangeArrowheads="1"/>
          </p:cNvSpPr>
          <p:nvPr/>
        </p:nvSpPr>
        <p:spPr bwMode="auto">
          <a:xfrm>
            <a:off x="5299983" y="5258028"/>
            <a:ext cx="262050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11359" name="Text Box 101"/>
          <p:cNvSpPr txBox="1">
            <a:spLocks noChangeArrowheads="1"/>
          </p:cNvSpPr>
          <p:nvPr/>
        </p:nvSpPr>
        <p:spPr bwMode="auto">
          <a:xfrm>
            <a:off x="5299983" y="5458733"/>
            <a:ext cx="2620509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11360" name="Text Box 101"/>
          <p:cNvSpPr txBox="1">
            <a:spLocks noChangeArrowheads="1"/>
          </p:cNvSpPr>
          <p:nvPr/>
        </p:nvSpPr>
        <p:spPr bwMode="auto">
          <a:xfrm>
            <a:off x="5307920" y="5676447"/>
            <a:ext cx="2750911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15" tIns="63772" rIns="127515" bIns="63772">
            <a:spAutoFit/>
          </a:bodyPr>
          <a:lstStyle/>
          <a:p>
            <a:pPr defTabSz="1276650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11361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5290" tIns="32645" rIns="65290" bIns="32645" anchor="ctr"/>
          <a:lstStyle/>
          <a:p>
            <a:endParaRPr lang="ru-RU"/>
          </a:p>
        </p:txBody>
      </p:sp>
      <p:sp>
        <p:nvSpPr>
          <p:cNvPr id="11362" name="Text Box 89"/>
          <p:cNvSpPr txBox="1">
            <a:spLocks noChangeArrowheads="1"/>
          </p:cNvSpPr>
          <p:nvPr/>
        </p:nvSpPr>
        <p:spPr bwMode="auto">
          <a:xfrm>
            <a:off x="5218340" y="5859009"/>
            <a:ext cx="3004911" cy="5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441" tIns="89229" rIns="178441" bIns="89229">
            <a:spAutoFit/>
          </a:bodyPr>
          <a:lstStyle/>
          <a:p>
            <a:pPr algn="just" defTabSz="1787991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 -  нефтебазы и другие объекты нефтяного комплекса. (нефтеналивные </a:t>
            </a:r>
            <a:r>
              <a:rPr lang="ru-RU" sz="1100" dirty="0" err="1">
                <a:cs typeface="Times New Roman" pitchFamily="18" charset="0"/>
              </a:rPr>
              <a:t>сатнции</a:t>
            </a:r>
            <a:r>
              <a:rPr lang="ru-RU" sz="1100" dirty="0">
                <a:cs typeface="Times New Roman" pitchFamily="18" charset="0"/>
              </a:rPr>
              <a:t>, </a:t>
            </a:r>
            <a:r>
              <a:rPr lang="ru-RU" sz="1100" dirty="0" err="1">
                <a:cs typeface="Times New Roman" pitchFamily="18" charset="0"/>
              </a:rPr>
              <a:t>мазутохранилища</a:t>
            </a:r>
            <a:r>
              <a:rPr lang="ru-RU" sz="1100" dirty="0">
                <a:cs typeface="Times New Roman" pitchFamily="18" charset="0"/>
              </a:rPr>
              <a:t> и др.);</a:t>
            </a:r>
          </a:p>
        </p:txBody>
      </p:sp>
      <p:grpSp>
        <p:nvGrpSpPr>
          <p:cNvPr id="26" name="Группа 168"/>
          <p:cNvGrpSpPr>
            <a:grpSpLocks/>
          </p:cNvGrpSpPr>
          <p:nvPr/>
        </p:nvGrpSpPr>
        <p:grpSpPr bwMode="auto">
          <a:xfrm rot="-4345915">
            <a:off x="773340" y="6427108"/>
            <a:ext cx="142875" cy="428625"/>
            <a:chOff x="5857884" y="3714752"/>
            <a:chExt cx="142876" cy="428628"/>
          </a:xfrm>
        </p:grpSpPr>
        <p:sp>
          <p:nvSpPr>
            <p:cNvPr id="11407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 defTabSz="911569"/>
              <a:endParaRPr lang="ru-RU" sz="11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225"/>
          <p:cNvGrpSpPr>
            <a:grpSpLocks/>
          </p:cNvGrpSpPr>
          <p:nvPr/>
        </p:nvGrpSpPr>
        <p:grpSpPr bwMode="auto">
          <a:xfrm>
            <a:off x="5013099" y="5979206"/>
            <a:ext cx="222250" cy="288018"/>
            <a:chOff x="783" y="2063"/>
            <a:chExt cx="479" cy="307"/>
          </a:xfrm>
        </p:grpSpPr>
        <p:sp>
          <p:nvSpPr>
            <p:cNvPr id="11382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29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11405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44 h 21600"/>
                    <a:gd name="T4" fmla="*/ 0 w 21600"/>
                    <a:gd name="T5" fmla="*/ 254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  <p:sp>
              <p:nvSpPr>
                <p:cNvPr id="11406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44 h 21600"/>
                    <a:gd name="T4" fmla="*/ 0 w 21600"/>
                    <a:gd name="T5" fmla="*/ 2544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11401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2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3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4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3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11398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42 h 21600"/>
                    <a:gd name="T4" fmla="*/ 0 w 21600"/>
                    <a:gd name="T5" fmla="*/ 254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  <p:sp>
              <p:nvSpPr>
                <p:cNvPr id="11399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525 h 21600"/>
                    <a:gd name="T4" fmla="*/ 0 w 21600"/>
                    <a:gd name="T5" fmla="*/ 252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11394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95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96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97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85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86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87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88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89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0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1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sp>
          <p:nvSpPr>
            <p:cNvPr id="11392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8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11375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pPr defTabSz="911569"/>
              <a:endParaRPr lang="ru-RU" sz="1100" dirty="0">
                <a:cs typeface="Times New Roman" pitchFamily="18" charset="0"/>
              </a:endParaRPr>
            </a:p>
          </p:txBody>
        </p:sp>
        <p:grpSp>
          <p:nvGrpSpPr>
            <p:cNvPr id="129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130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11380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  <p:sp>
              <p:nvSpPr>
                <p:cNvPr id="11381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pPr defTabSz="911569"/>
                  <a:endParaRPr lang="ru-RU" sz="1100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11378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9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66" name="Text Box 89"/>
          <p:cNvSpPr txBox="1">
            <a:spLocks noChangeArrowheads="1"/>
          </p:cNvSpPr>
          <p:nvPr/>
        </p:nvSpPr>
        <p:spPr bwMode="auto">
          <a:xfrm>
            <a:off x="1034143" y="6486072"/>
            <a:ext cx="1321027" cy="31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8441" tIns="89229" rIns="178441" bIns="89229">
            <a:spAutoFit/>
          </a:bodyPr>
          <a:lstStyle/>
          <a:p>
            <a:pPr defTabSz="1787991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11367" name="Text Box 89"/>
          <p:cNvSpPr txBox="1">
            <a:spLocks noChangeArrowheads="1"/>
          </p:cNvSpPr>
          <p:nvPr/>
        </p:nvSpPr>
        <p:spPr bwMode="auto">
          <a:xfrm>
            <a:off x="5235349" y="6336393"/>
            <a:ext cx="1884589" cy="31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441" tIns="89229" rIns="178441" bIns="89229">
            <a:spAutoFit/>
          </a:bodyPr>
          <a:lstStyle/>
          <a:p>
            <a:pPr defTabSz="1787991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131" name="Группа 231"/>
          <p:cNvGrpSpPr>
            <a:grpSpLocks/>
          </p:cNvGrpSpPr>
          <p:nvPr/>
        </p:nvGrpSpPr>
        <p:grpSpPr bwMode="auto">
          <a:xfrm>
            <a:off x="4843010" y="6655028"/>
            <a:ext cx="360589" cy="142875"/>
            <a:chOff x="6827094" y="5825222"/>
            <a:chExt cx="504000" cy="200060"/>
          </a:xfrm>
        </p:grpSpPr>
        <p:sp>
          <p:nvSpPr>
            <p:cNvPr id="11373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 defTabSz="911569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11374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</p:spPr>
        </p:cxnSp>
      </p:grpSp>
      <p:grpSp>
        <p:nvGrpSpPr>
          <p:cNvPr id="132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11371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1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372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r>
                <a:rPr lang="en-US" sz="2000" dirty="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306" tIns="32653" rIns="65306" bIns="32653" anchor="ctr"/>
          <a:lstStyle/>
          <a:p>
            <a:pPr algn="ctr" defTabSz="913837">
              <a:lnSpc>
                <a:spcPct val="80000"/>
              </a:lnSpc>
              <a:defRPr/>
            </a:pPr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791482" y="227920"/>
            <a:ext cx="7561036" cy="36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5" rIns="91369" bIns="45685">
            <a:spAutoFit/>
          </a:bodyPr>
          <a:lstStyle/>
          <a:p>
            <a:pPr algn="ctr" defTabSz="911569"/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96171" y="2067153"/>
            <a:ext cx="495526" cy="273276"/>
            <a:chOff x="4852" y="4203"/>
            <a:chExt cx="219" cy="225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4900" y="4218"/>
              <a:ext cx="140" cy="210"/>
              <a:chOff x="1766" y="5636"/>
              <a:chExt cx="240" cy="318"/>
            </a:xfrm>
          </p:grpSpPr>
          <p:grpSp>
            <p:nvGrpSpPr>
              <p:cNvPr id="4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228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29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0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1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27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3 w 291"/>
                  <a:gd name="T5" fmla="*/ 114 h 159"/>
                  <a:gd name="T6" fmla="*/ 3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pPr defTabSz="911569"/>
                <a:endParaRPr lang="ru-RU" sz="2500" dirty="0"/>
              </a:p>
            </p:txBody>
          </p:sp>
        </p:grpSp>
        <p:sp>
          <p:nvSpPr>
            <p:cNvPr id="2225" name="Text Box 68"/>
            <p:cNvSpPr txBox="1">
              <a:spLocks noChangeArrowheads="1"/>
            </p:cNvSpPr>
            <p:nvPr/>
          </p:nvSpPr>
          <p:spPr bwMode="auto">
            <a:xfrm>
              <a:off x="4852" y="4203"/>
              <a:ext cx="21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41" tIns="42675" rIns="85341" bIns="42675">
              <a:spAutoFit/>
            </a:bodyPr>
            <a:lstStyle/>
            <a:p>
              <a:pPr algn="ctr" defTabSz="853746" eaLnBrk="0" hangingPunct="0"/>
              <a:r>
                <a:rPr lang="ru-RU" sz="800" dirty="0">
                  <a:cs typeface="Times New Roman" pitchFamily="18" charset="0"/>
                </a:rPr>
                <a:t>1ПЧ</a:t>
              </a:r>
            </a:p>
          </p:txBody>
        </p:sp>
      </p:grpSp>
      <p:sp>
        <p:nvSpPr>
          <p:cNvPr id="2053" name="Text Box 69"/>
          <p:cNvSpPr txBox="1">
            <a:spLocks noChangeArrowheads="1"/>
          </p:cNvSpPr>
          <p:nvPr/>
        </p:nvSpPr>
        <p:spPr bwMode="auto">
          <a:xfrm>
            <a:off x="655411" y="2320018"/>
            <a:ext cx="248217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0" tIns="45655" rIns="91300" bIns="45655">
            <a:spAutoFit/>
          </a:bodyPr>
          <a:lstStyle/>
          <a:p>
            <a:pPr defTabSz="1456924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добровольная  пожарная охрана;</a:t>
            </a:r>
          </a:p>
        </p:txBody>
      </p:sp>
      <p:sp>
        <p:nvSpPr>
          <p:cNvPr id="2054" name="Text Box 965"/>
          <p:cNvSpPr txBox="1">
            <a:spLocks noChangeArrowheads="1"/>
          </p:cNvSpPr>
          <p:nvPr/>
        </p:nvSpPr>
        <p:spPr bwMode="auto">
          <a:xfrm>
            <a:off x="682626" y="2083027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противопожарная служба субъектов;</a:t>
            </a:r>
          </a:p>
        </p:txBody>
      </p:sp>
      <p:sp>
        <p:nvSpPr>
          <p:cNvPr id="2055" name="Text Box 982"/>
          <p:cNvSpPr txBox="1">
            <a:spLocks noChangeArrowheads="1"/>
          </p:cNvSpPr>
          <p:nvPr/>
        </p:nvSpPr>
        <p:spPr bwMode="auto">
          <a:xfrm>
            <a:off x="699635" y="3059340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водоемы для забора воды;</a:t>
            </a:r>
          </a:p>
        </p:txBody>
      </p:sp>
      <p:sp>
        <p:nvSpPr>
          <p:cNvPr id="2056" name="Rectangle 90"/>
          <p:cNvSpPr>
            <a:spLocks noChangeArrowheads="1"/>
          </p:cNvSpPr>
          <p:nvPr/>
        </p:nvSpPr>
        <p:spPr bwMode="auto">
          <a:xfrm>
            <a:off x="727982" y="3209018"/>
            <a:ext cx="1970768" cy="2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678" tIns="25678" rIns="25678" bIns="25678" anchor="ctr"/>
          <a:lstStyle/>
          <a:p>
            <a:pPr defTabSz="1277785">
              <a:spcBef>
                <a:spcPct val="20000"/>
              </a:spcBef>
            </a:pPr>
            <a:r>
              <a:rPr lang="ru-RU" sz="1100" dirty="0">
                <a:cs typeface="Times New Roman" pitchFamily="18" charset="0"/>
              </a:rPr>
              <a:t>- пожарный поезд;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706" y="3298599"/>
          <a:ext cx="258536" cy="204107"/>
        </p:xfrm>
        <a:graphic>
          <a:graphicData uri="http://schemas.openxmlformats.org/presentationml/2006/ole">
            <p:oleObj spid="_x0000_s2050" name="Clip" r:id="rId3" imgW="3827880" imgH="3382560" progId="">
              <p:embed/>
            </p:oleObj>
          </a:graphicData>
        </a:graphic>
      </p:graphicFrame>
      <p:sp>
        <p:nvSpPr>
          <p:cNvPr id="2057" name="Oval 115" descr="Темный диагональный 2"/>
          <p:cNvSpPr>
            <a:spLocks noChangeArrowheads="1"/>
          </p:cNvSpPr>
          <p:nvPr/>
        </p:nvSpPr>
        <p:spPr bwMode="auto">
          <a:xfrm>
            <a:off x="345849" y="3034393"/>
            <a:ext cx="216580" cy="196170"/>
          </a:xfrm>
          <a:prstGeom prst="ellipse">
            <a:avLst/>
          </a:prstGeom>
          <a:pattFill prst="dk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8" name="Oval 212"/>
          <p:cNvSpPr>
            <a:spLocks noChangeArrowheads="1"/>
          </p:cNvSpPr>
          <p:nvPr/>
        </p:nvSpPr>
        <p:spPr bwMode="auto">
          <a:xfrm>
            <a:off x="323170" y="2660196"/>
            <a:ext cx="229054" cy="277813"/>
          </a:xfrm>
          <a:prstGeom prst="ellipse">
            <a:avLst/>
          </a:prstGeom>
          <a:solidFill>
            <a:srgbClr val="FF0000">
              <a:alpha val="45097"/>
            </a:srgbClr>
          </a:solidFill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9" name="Text Box 69"/>
          <p:cNvSpPr txBox="1">
            <a:spLocks noChangeArrowheads="1"/>
          </p:cNvSpPr>
          <p:nvPr/>
        </p:nvSpPr>
        <p:spPr bwMode="auto">
          <a:xfrm>
            <a:off x="656545" y="2660197"/>
            <a:ext cx="3178401" cy="36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0" tIns="45655" rIns="91300" bIns="45655">
            <a:spAutoFit/>
          </a:bodyPr>
          <a:lstStyle/>
          <a:p>
            <a:pPr defTabSz="1456924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зона горения при наиболее неблагоприятном развитии обстановки, очаг пожара;</a:t>
            </a:r>
          </a:p>
        </p:txBody>
      </p:sp>
      <p:grpSp>
        <p:nvGrpSpPr>
          <p:cNvPr id="5" name="Group 567"/>
          <p:cNvGrpSpPr>
            <a:grpSpLocks/>
          </p:cNvGrpSpPr>
          <p:nvPr/>
        </p:nvGrpSpPr>
        <p:grpSpPr bwMode="auto">
          <a:xfrm rot="-749454">
            <a:off x="325438" y="1513795"/>
            <a:ext cx="205241" cy="103187"/>
            <a:chOff x="3079" y="3840"/>
            <a:chExt cx="181" cy="91"/>
          </a:xfrm>
        </p:grpSpPr>
        <p:sp>
          <p:nvSpPr>
            <p:cNvPr id="2221" name="Line 564"/>
            <p:cNvSpPr>
              <a:spLocks noChangeShapeType="1"/>
            </p:cNvSpPr>
            <p:nvPr/>
          </p:nvSpPr>
          <p:spPr bwMode="auto">
            <a:xfrm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2" name="Line 565"/>
            <p:cNvSpPr>
              <a:spLocks noChangeShapeType="1"/>
            </p:cNvSpPr>
            <p:nvPr/>
          </p:nvSpPr>
          <p:spPr bwMode="auto">
            <a:xfrm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3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1" name="Text Box 965"/>
          <p:cNvSpPr txBox="1">
            <a:spLocks noChangeArrowheads="1"/>
          </p:cNvSpPr>
          <p:nvPr/>
        </p:nvSpPr>
        <p:spPr bwMode="auto">
          <a:xfrm>
            <a:off x="676956" y="1483179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место забора воды;</a:t>
            </a:r>
          </a:p>
        </p:txBody>
      </p:sp>
      <p:sp>
        <p:nvSpPr>
          <p:cNvPr id="2062" name="Полилиния 115"/>
          <p:cNvSpPr>
            <a:spLocks noChangeArrowheads="1"/>
          </p:cNvSpPr>
          <p:nvPr/>
        </p:nvSpPr>
        <p:spPr bwMode="auto">
          <a:xfrm>
            <a:off x="265340" y="1288143"/>
            <a:ext cx="320902" cy="1587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2063" name="Text Box 965"/>
          <p:cNvSpPr txBox="1">
            <a:spLocks noChangeArrowheads="1"/>
          </p:cNvSpPr>
          <p:nvPr/>
        </p:nvSpPr>
        <p:spPr bwMode="auto">
          <a:xfrm>
            <a:off x="675822" y="1234848"/>
            <a:ext cx="2900589" cy="30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 маршруты движения к водоемам для забора воды;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14313" y="2349500"/>
            <a:ext cx="495526" cy="277813"/>
            <a:chOff x="4860" y="4199"/>
            <a:chExt cx="219" cy="229"/>
          </a:xfrm>
        </p:grpSpPr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4902" y="4218"/>
              <a:ext cx="140" cy="210"/>
              <a:chOff x="1766" y="5636"/>
              <a:chExt cx="240" cy="318"/>
            </a:xfrm>
          </p:grpSpPr>
          <p:grpSp>
            <p:nvGrpSpPr>
              <p:cNvPr id="8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217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18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1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20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16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3 w 291"/>
                  <a:gd name="T5" fmla="*/ 114 h 159"/>
                  <a:gd name="T6" fmla="*/ 3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50" tIns="45675" rIns="91350" bIns="45675"/>
              <a:lstStyle/>
              <a:p>
                <a:pPr defTabSz="911569"/>
                <a:endParaRPr lang="ru-RU" sz="2500" dirty="0"/>
              </a:p>
            </p:txBody>
          </p:sp>
        </p:grpSp>
        <p:sp>
          <p:nvSpPr>
            <p:cNvPr id="2214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41" tIns="42675" rIns="85341" bIns="42675">
              <a:spAutoFit/>
            </a:bodyPr>
            <a:lstStyle/>
            <a:p>
              <a:pPr algn="ctr" defTabSz="853746" eaLnBrk="0" hangingPunct="0"/>
              <a:r>
                <a:rPr lang="ru-RU" sz="800" dirty="0">
                  <a:cs typeface="Times New Roman" pitchFamily="18" charset="0"/>
                </a:rPr>
                <a:t>ДПО</a:t>
              </a:r>
            </a:p>
          </p:txBody>
        </p:sp>
      </p:grpSp>
      <p:grpSp>
        <p:nvGrpSpPr>
          <p:cNvPr id="9" name="Группа 153"/>
          <p:cNvGrpSpPr>
            <a:grpSpLocks/>
          </p:cNvGrpSpPr>
          <p:nvPr/>
        </p:nvGrpSpPr>
        <p:grpSpPr bwMode="auto">
          <a:xfrm rot="10800000">
            <a:off x="343581" y="3570742"/>
            <a:ext cx="256268" cy="108857"/>
            <a:chOff x="6757196" y="7872434"/>
            <a:chExt cx="1073158" cy="153323"/>
          </a:xfrm>
        </p:grpSpPr>
        <p:cxnSp>
          <p:nvCxnSpPr>
            <p:cNvPr id="2204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5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6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7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8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9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0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1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2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2066" name="Text Box 55"/>
          <p:cNvSpPr txBox="1">
            <a:spLocks noChangeArrowheads="1"/>
          </p:cNvSpPr>
          <p:nvPr/>
        </p:nvSpPr>
        <p:spPr bwMode="auto">
          <a:xfrm>
            <a:off x="635000" y="3448278"/>
            <a:ext cx="333715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минерализованная полоса (ширина, длина);</a:t>
            </a:r>
          </a:p>
        </p:txBody>
      </p:sp>
      <p:grpSp>
        <p:nvGrpSpPr>
          <p:cNvPr id="10" name="Группа 153"/>
          <p:cNvGrpSpPr>
            <a:grpSpLocks/>
          </p:cNvGrpSpPr>
          <p:nvPr/>
        </p:nvGrpSpPr>
        <p:grpSpPr bwMode="auto">
          <a:xfrm rot="10800000">
            <a:off x="4676322" y="3573009"/>
            <a:ext cx="256268" cy="108857"/>
            <a:chOff x="6757196" y="7872434"/>
            <a:chExt cx="1073158" cy="153323"/>
          </a:xfrm>
        </p:grpSpPr>
        <p:cxnSp>
          <p:nvCxnSpPr>
            <p:cNvPr id="2195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6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7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8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9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0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1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2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3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68" name="Text Box 55"/>
          <p:cNvSpPr txBox="1">
            <a:spLocks noChangeArrowheads="1"/>
          </p:cNvSpPr>
          <p:nvPr/>
        </p:nvSpPr>
        <p:spPr bwMode="auto">
          <a:xfrm>
            <a:off x="4967742" y="3443742"/>
            <a:ext cx="3337151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заградительная полоса (ширина, длина);</a:t>
            </a:r>
          </a:p>
        </p:txBody>
      </p:sp>
      <p:sp>
        <p:nvSpPr>
          <p:cNvPr id="2069" name="Полилиния 115"/>
          <p:cNvSpPr>
            <a:spLocks noChangeArrowheads="1"/>
          </p:cNvSpPr>
          <p:nvPr/>
        </p:nvSpPr>
        <p:spPr bwMode="auto">
          <a:xfrm>
            <a:off x="302760" y="994456"/>
            <a:ext cx="320901" cy="1587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2070" name="Text Box 965"/>
          <p:cNvSpPr txBox="1">
            <a:spLocks noChangeArrowheads="1"/>
          </p:cNvSpPr>
          <p:nvPr/>
        </p:nvSpPr>
        <p:spPr bwMode="auto">
          <a:xfrm>
            <a:off x="667884" y="969510"/>
            <a:ext cx="239825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 маршруты эвакуации населения;</a:t>
            </a:r>
          </a:p>
        </p:txBody>
      </p:sp>
      <p:sp>
        <p:nvSpPr>
          <p:cNvPr id="2071" name="Text Box 47"/>
          <p:cNvSpPr txBox="1">
            <a:spLocks noChangeArrowheads="1"/>
          </p:cNvSpPr>
          <p:nvPr/>
        </p:nvSpPr>
        <p:spPr bwMode="auto">
          <a:xfrm>
            <a:off x="616857" y="1653268"/>
            <a:ext cx="2278063" cy="4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790" tIns="63902" rIns="127790" bIns="63902">
            <a:spAutoFit/>
          </a:bodyPr>
          <a:lstStyle/>
          <a:p>
            <a:pPr defTabSz="1454656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федеральная противопожарная служба МЧС России;</a:t>
            </a:r>
          </a:p>
        </p:txBody>
      </p: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303893" y="1755321"/>
            <a:ext cx="316366" cy="254000"/>
            <a:chOff x="1766" y="5636"/>
            <a:chExt cx="240" cy="318"/>
          </a:xfrm>
        </p:grpSpPr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1766" y="5636"/>
              <a:ext cx="240" cy="318"/>
              <a:chOff x="3168" y="192"/>
              <a:chExt cx="240" cy="672"/>
            </a:xfrm>
          </p:grpSpPr>
          <p:sp>
            <p:nvSpPr>
              <p:cNvPr id="2191" name="Line 63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2" name="Line 64"/>
              <p:cNvSpPr>
                <a:spLocks noChangeShapeType="1"/>
              </p:cNvSpPr>
              <p:nvPr/>
            </p:nvSpPr>
            <p:spPr bwMode="auto">
              <a:xfrm>
                <a:off x="3175" y="192"/>
                <a:ext cx="231" cy="8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3" name="Line 65"/>
              <p:cNvSpPr>
                <a:spLocks noChangeShapeType="1"/>
              </p:cNvSpPr>
              <p:nvPr/>
            </p:nvSpPr>
            <p:spPr bwMode="auto">
              <a:xfrm flipV="1">
                <a:off x="3177" y="478"/>
                <a:ext cx="231" cy="9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4" name="Line 66"/>
              <p:cNvSpPr>
                <a:spLocks noChangeShapeType="1"/>
              </p:cNvSpPr>
              <p:nvPr/>
            </p:nvSpPr>
            <p:spPr bwMode="auto">
              <a:xfrm>
                <a:off x="3400" y="279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90" name="Freeform 67"/>
            <p:cNvSpPr>
              <a:spLocks/>
            </p:cNvSpPr>
            <p:nvPr/>
          </p:nvSpPr>
          <p:spPr bwMode="auto">
            <a:xfrm>
              <a:off x="1780" y="5650"/>
              <a:ext cx="219" cy="159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59 h 159"/>
                <a:gd name="T4" fmla="*/ 3 w 291"/>
                <a:gd name="T5" fmla="*/ 114 h 159"/>
                <a:gd name="T6" fmla="*/ 3 w 291"/>
                <a:gd name="T7" fmla="*/ 39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lIns="91350" tIns="45675" rIns="91350" bIns="45675"/>
            <a:lstStyle/>
            <a:p>
              <a:pPr defTabSz="911569"/>
              <a:endParaRPr lang="ru-RU" sz="2500" dirty="0"/>
            </a:p>
          </p:txBody>
        </p:sp>
      </p:grpSp>
      <p:sp>
        <p:nvSpPr>
          <p:cNvPr id="2073" name="Text Box 37"/>
          <p:cNvSpPr txBox="1">
            <a:spLocks noChangeArrowheads="1"/>
          </p:cNvSpPr>
          <p:nvPr/>
        </p:nvSpPr>
        <p:spPr bwMode="auto">
          <a:xfrm>
            <a:off x="4945063" y="2233840"/>
            <a:ext cx="3864429" cy="29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вещевые склады, 7 тонн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(наименование основного имущества) ;</a:t>
            </a:r>
            <a:endParaRPr lang="ru-RU" sz="1100" dirty="0">
              <a:cs typeface="Times New Roman" pitchFamily="18" charset="0"/>
            </a:endParaRPr>
          </a:p>
        </p:txBody>
      </p:sp>
      <p:sp>
        <p:nvSpPr>
          <p:cNvPr id="2074" name="Text Box 34"/>
          <p:cNvSpPr txBox="1">
            <a:spLocks noChangeArrowheads="1"/>
          </p:cNvSpPr>
          <p:nvPr/>
        </p:nvSpPr>
        <p:spPr bwMode="auto">
          <a:xfrm>
            <a:off x="4950733" y="2526393"/>
            <a:ext cx="3858759" cy="5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</a:t>
            </a:r>
            <a:r>
              <a:rPr lang="ru-RU" sz="1100" dirty="0" err="1">
                <a:cs typeface="Times New Roman" pitchFamily="18" charset="0"/>
              </a:rPr>
              <a:t>прод-ые</a:t>
            </a:r>
            <a:r>
              <a:rPr lang="ru-RU" sz="1100" dirty="0">
                <a:cs typeface="Times New Roman" pitchFamily="18" charset="0"/>
              </a:rPr>
              <a:t> склады, 7 тонн</a:t>
            </a:r>
            <a:r>
              <a:rPr lang="en-US" sz="1100" dirty="0">
                <a:cs typeface="Times New Roman" pitchFamily="18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(наименование основного имущества) ;</a:t>
            </a:r>
            <a:endParaRPr lang="ru-RU" sz="110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1275517">
              <a:spcBef>
                <a:spcPct val="50000"/>
              </a:spcBef>
            </a:pPr>
            <a:endParaRPr lang="ru-RU" sz="1100" dirty="0">
              <a:cs typeface="Times New Roman" pitchFamily="18" charset="0"/>
            </a:endParaRPr>
          </a:p>
        </p:txBody>
      </p:sp>
      <p:sp>
        <p:nvSpPr>
          <p:cNvPr id="2075" name="Rectangle 47"/>
          <p:cNvSpPr>
            <a:spLocks noChangeArrowheads="1"/>
          </p:cNvSpPr>
          <p:nvPr/>
        </p:nvSpPr>
        <p:spPr bwMode="auto">
          <a:xfrm>
            <a:off x="4370161" y="2280331"/>
            <a:ext cx="456974" cy="229054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>
                <a:latin typeface="Calibri" pitchFamily="34" charset="0"/>
              </a:rPr>
              <a:t>вещ</a:t>
            </a:r>
          </a:p>
        </p:txBody>
      </p:sp>
      <p:sp>
        <p:nvSpPr>
          <p:cNvPr id="2076" name="Rectangle 48"/>
          <p:cNvSpPr>
            <a:spLocks noChangeArrowheads="1"/>
          </p:cNvSpPr>
          <p:nvPr/>
        </p:nvSpPr>
        <p:spPr bwMode="auto">
          <a:xfrm>
            <a:off x="4324804" y="2574018"/>
            <a:ext cx="515938" cy="229054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 err="1">
                <a:latin typeface="Calibri" pitchFamily="34" charset="0"/>
              </a:rPr>
              <a:t>прод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077" name="Text Box 34"/>
          <p:cNvSpPr txBox="1">
            <a:spLocks noChangeArrowheads="1"/>
          </p:cNvSpPr>
          <p:nvPr/>
        </p:nvSpPr>
        <p:spPr bwMode="auto">
          <a:xfrm>
            <a:off x="4964339" y="2818947"/>
            <a:ext cx="3947206" cy="29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склады мед. им-ва7 тонн </a:t>
            </a:r>
            <a:r>
              <a:rPr lang="ru-RU" sz="900" dirty="0">
                <a:cs typeface="Times New Roman" pitchFamily="18" charset="0"/>
              </a:rPr>
              <a:t>(наименование основного имущества);</a:t>
            </a:r>
          </a:p>
        </p:txBody>
      </p:sp>
      <p:sp>
        <p:nvSpPr>
          <p:cNvPr id="2078" name="Text Box 34"/>
          <p:cNvSpPr txBox="1">
            <a:spLocks noChangeArrowheads="1"/>
          </p:cNvSpPr>
          <p:nvPr/>
        </p:nvSpPr>
        <p:spPr bwMode="auto">
          <a:xfrm>
            <a:off x="4968875" y="3086554"/>
            <a:ext cx="3942670" cy="69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1100" dirty="0">
                <a:cs typeface="Times New Roman" pitchFamily="18" charset="0"/>
              </a:rPr>
              <a:t>- склады стройматериалов, 7 тонн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(наименование основного </a:t>
            </a:r>
            <a:r>
              <a:rPr lang="en-US" sz="900" dirty="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ru-RU" sz="900" dirty="0">
                <a:solidFill>
                  <a:srgbClr val="000000"/>
                </a:solidFill>
                <a:cs typeface="Times New Roman" pitchFamily="18" charset="0"/>
              </a:rPr>
              <a:t>имущества) ;</a:t>
            </a:r>
            <a:endParaRPr lang="ru-RU" sz="110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1275517">
              <a:spcBef>
                <a:spcPct val="50000"/>
              </a:spcBef>
            </a:pPr>
            <a:endParaRPr lang="ru-RU" sz="1100" dirty="0">
              <a:cs typeface="Times New Roman" pitchFamily="18" charset="0"/>
            </a:endParaRPr>
          </a:p>
        </p:txBody>
      </p:sp>
      <p:sp>
        <p:nvSpPr>
          <p:cNvPr id="2079" name="Rectangle 65"/>
          <p:cNvSpPr>
            <a:spLocks noChangeArrowheads="1"/>
          </p:cNvSpPr>
          <p:nvPr/>
        </p:nvSpPr>
        <p:spPr bwMode="auto">
          <a:xfrm>
            <a:off x="4374697" y="2866571"/>
            <a:ext cx="458107" cy="22792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>
                <a:latin typeface="Calibri" pitchFamily="34" charset="0"/>
              </a:rPr>
              <a:t>мед</a:t>
            </a:r>
          </a:p>
        </p:txBody>
      </p:sp>
      <p:sp>
        <p:nvSpPr>
          <p:cNvPr id="2080" name="Rectangle 66"/>
          <p:cNvSpPr>
            <a:spLocks noChangeArrowheads="1"/>
          </p:cNvSpPr>
          <p:nvPr/>
        </p:nvSpPr>
        <p:spPr bwMode="auto">
          <a:xfrm>
            <a:off x="4389438" y="3156857"/>
            <a:ext cx="456973" cy="22792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1400" dirty="0" err="1">
                <a:latin typeface="Calibri" pitchFamily="34" charset="0"/>
              </a:rPr>
              <a:t>стр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081" name="Text Box 37"/>
          <p:cNvSpPr txBox="1">
            <a:spLocks noChangeArrowheads="1"/>
          </p:cNvSpPr>
          <p:nvPr/>
        </p:nvSpPr>
        <p:spPr bwMode="auto">
          <a:xfrm>
            <a:off x="4781778" y="2574018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2" name="Text Box 37"/>
          <p:cNvSpPr txBox="1">
            <a:spLocks noChangeArrowheads="1"/>
          </p:cNvSpPr>
          <p:nvPr/>
        </p:nvSpPr>
        <p:spPr bwMode="auto">
          <a:xfrm>
            <a:off x="4799921" y="2864304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3" name="Text Box 37"/>
          <p:cNvSpPr txBox="1">
            <a:spLocks noChangeArrowheads="1"/>
          </p:cNvSpPr>
          <p:nvPr/>
        </p:nvSpPr>
        <p:spPr bwMode="auto">
          <a:xfrm>
            <a:off x="4799921" y="3135313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4" name="Text Box 37"/>
          <p:cNvSpPr txBox="1">
            <a:spLocks noChangeArrowheads="1"/>
          </p:cNvSpPr>
          <p:nvPr/>
        </p:nvSpPr>
        <p:spPr bwMode="auto">
          <a:xfrm>
            <a:off x="4781778" y="2280331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4401911" y="1910670"/>
            <a:ext cx="306161" cy="306161"/>
            <a:chOff x="0" y="417"/>
            <a:chExt cx="4864" cy="17088"/>
          </a:xfrm>
        </p:grpSpPr>
        <p:sp>
          <p:nvSpPr>
            <p:cNvPr id="2187" name="Freeform 54"/>
            <p:cNvSpPr>
              <a:spLocks/>
            </p:cNvSpPr>
            <p:nvPr/>
          </p:nvSpPr>
          <p:spPr bwMode="auto">
            <a:xfrm>
              <a:off x="0" y="8732"/>
              <a:ext cx="4864" cy="877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0" y="0"/>
                  </a:moveTo>
                  <a:lnTo>
                    <a:pt x="475" y="0"/>
                  </a:lnTo>
                  <a:lnTo>
                    <a:pt x="475" y="948"/>
                  </a:lnTo>
                  <a:lnTo>
                    <a:pt x="19952" y="948"/>
                  </a:lnTo>
                  <a:lnTo>
                    <a:pt x="19952" y="6635"/>
                  </a:lnTo>
                  <a:lnTo>
                    <a:pt x="19002" y="7583"/>
                  </a:lnTo>
                  <a:lnTo>
                    <a:pt x="19002" y="10427"/>
                  </a:lnTo>
                  <a:lnTo>
                    <a:pt x="17577" y="12322"/>
                  </a:lnTo>
                  <a:lnTo>
                    <a:pt x="15677" y="15166"/>
                  </a:lnTo>
                  <a:lnTo>
                    <a:pt x="14252" y="18957"/>
                  </a:lnTo>
                  <a:lnTo>
                    <a:pt x="13777" y="18957"/>
                  </a:lnTo>
                  <a:lnTo>
                    <a:pt x="10926" y="19905"/>
                  </a:lnTo>
                  <a:lnTo>
                    <a:pt x="8076" y="19905"/>
                  </a:lnTo>
                  <a:lnTo>
                    <a:pt x="4751" y="18009"/>
                  </a:lnTo>
                  <a:lnTo>
                    <a:pt x="3325" y="15166"/>
                  </a:lnTo>
                  <a:lnTo>
                    <a:pt x="2375" y="12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333333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88" name="Oval 60"/>
            <p:cNvSpPr>
              <a:spLocks noChangeArrowheads="1"/>
            </p:cNvSpPr>
            <p:nvPr/>
          </p:nvSpPr>
          <p:spPr bwMode="auto">
            <a:xfrm>
              <a:off x="116" y="417"/>
              <a:ext cx="4748" cy="17088"/>
            </a:xfrm>
            <a:prstGeom prst="ellips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086" name="Text Box 37"/>
          <p:cNvSpPr txBox="1">
            <a:spLocks noChangeArrowheads="1"/>
          </p:cNvSpPr>
          <p:nvPr/>
        </p:nvSpPr>
        <p:spPr bwMode="auto">
          <a:xfrm>
            <a:off x="4779510" y="1950358"/>
            <a:ext cx="305026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</a:pPr>
            <a:r>
              <a:rPr lang="ru-RU" sz="800" dirty="0">
                <a:latin typeface="Calibri" pitchFamily="34" charset="0"/>
              </a:rPr>
              <a:t>7</a:t>
            </a:r>
          </a:p>
        </p:txBody>
      </p:sp>
      <p:sp>
        <p:nvSpPr>
          <p:cNvPr id="2087" name="Text Box 37"/>
          <p:cNvSpPr txBox="1">
            <a:spLocks noChangeArrowheads="1"/>
          </p:cNvSpPr>
          <p:nvPr/>
        </p:nvSpPr>
        <p:spPr bwMode="auto">
          <a:xfrm>
            <a:off x="4948465" y="1887992"/>
            <a:ext cx="35639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67" tIns="63844" rIns="127667" bIns="63844">
            <a:spAutoFit/>
          </a:bodyPr>
          <a:lstStyle/>
          <a:p>
            <a:pPr defTabSz="1275517">
              <a:spcBef>
                <a:spcPct val="50000"/>
              </a:spcBef>
              <a:buFontTx/>
              <a:buChar char="-"/>
            </a:pPr>
            <a:r>
              <a:rPr lang="ru-RU" sz="1100" dirty="0">
                <a:cs typeface="Times New Roman" pitchFamily="18" charset="0"/>
              </a:rPr>
              <a:t> ГСМ, 7 тонн;</a:t>
            </a:r>
          </a:p>
        </p:txBody>
      </p:sp>
      <p:sp>
        <p:nvSpPr>
          <p:cNvPr id="2088" name="Равнобедренный треугольник 74"/>
          <p:cNvSpPr>
            <a:spLocks noChangeArrowheads="1"/>
          </p:cNvSpPr>
          <p:nvPr/>
        </p:nvSpPr>
        <p:spPr bwMode="auto">
          <a:xfrm>
            <a:off x="4492625" y="853849"/>
            <a:ext cx="305027" cy="306161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5298" tIns="32649" rIns="65298" bIns="32649"/>
          <a:lstStyle/>
          <a:p>
            <a:endParaRPr lang="ru-RU" sz="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89" name="Text Box 982"/>
          <p:cNvSpPr txBox="1">
            <a:spLocks noChangeArrowheads="1"/>
          </p:cNvSpPr>
          <p:nvPr/>
        </p:nvSpPr>
        <p:spPr bwMode="auto">
          <a:xfrm>
            <a:off x="4871358" y="960438"/>
            <a:ext cx="1640795" cy="2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46" tIns="39275" rIns="78546" bIns="39275">
            <a:spAutoFit/>
          </a:bodyPr>
          <a:lstStyle/>
          <a:p>
            <a:pPr defTabSz="89683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пожарный пост;</a:t>
            </a:r>
          </a:p>
        </p:txBody>
      </p:sp>
      <p:sp>
        <p:nvSpPr>
          <p:cNvPr id="2090" name="Овал 76"/>
          <p:cNvSpPr>
            <a:spLocks noChangeArrowheads="1"/>
          </p:cNvSpPr>
          <p:nvPr/>
        </p:nvSpPr>
        <p:spPr bwMode="auto">
          <a:xfrm>
            <a:off x="4479018" y="1218974"/>
            <a:ext cx="357188" cy="305026"/>
          </a:xfrm>
          <a:prstGeom prst="ellipse">
            <a:avLst/>
          </a:prstGeom>
          <a:noFill/>
          <a:ln w="412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65298" tIns="32649" rIns="65298" bIns="32649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91" name="Text Box 982"/>
          <p:cNvSpPr txBox="1">
            <a:spLocks noChangeArrowheads="1"/>
          </p:cNvSpPr>
          <p:nvPr/>
        </p:nvSpPr>
        <p:spPr bwMode="auto">
          <a:xfrm>
            <a:off x="4879295" y="1273403"/>
            <a:ext cx="2797401" cy="2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46" tIns="39275" rIns="78546" bIns="39275">
            <a:spAutoFit/>
          </a:bodyPr>
          <a:lstStyle/>
          <a:p>
            <a:pPr defTabSz="89683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зона ответственности пожарных постов;</a:t>
            </a:r>
          </a:p>
        </p:txBody>
      </p:sp>
      <p:sp>
        <p:nvSpPr>
          <p:cNvPr id="101" name="Text Box 2072"/>
          <p:cNvSpPr txBox="1">
            <a:spLocks noChangeArrowheads="1"/>
          </p:cNvSpPr>
          <p:nvPr/>
        </p:nvSpPr>
        <p:spPr bwMode="auto">
          <a:xfrm>
            <a:off x="4372429" y="1644196"/>
            <a:ext cx="500063" cy="200045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7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93" name="Text Box 982"/>
          <p:cNvSpPr txBox="1">
            <a:spLocks noChangeArrowheads="1"/>
          </p:cNvSpPr>
          <p:nvPr/>
        </p:nvSpPr>
        <p:spPr bwMode="auto">
          <a:xfrm>
            <a:off x="4891768" y="1628322"/>
            <a:ext cx="2797402" cy="20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46" tIns="39275" rIns="78546" bIns="39275">
            <a:spAutoFit/>
          </a:bodyPr>
          <a:lstStyle/>
          <a:p>
            <a:pPr defTabSz="89683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места забора воды БЕ-200ЧС;</a:t>
            </a:r>
          </a:p>
        </p:txBody>
      </p:sp>
      <p:grpSp>
        <p:nvGrpSpPr>
          <p:cNvPr id="14" name="Группа 90"/>
          <p:cNvGrpSpPr>
            <a:grpSpLocks/>
          </p:cNvGrpSpPr>
          <p:nvPr/>
        </p:nvGrpSpPr>
        <p:grpSpPr bwMode="auto">
          <a:xfrm>
            <a:off x="348117" y="3756706"/>
            <a:ext cx="251732" cy="269875"/>
            <a:chOff x="4040346" y="5502280"/>
            <a:chExt cx="352876" cy="378000"/>
          </a:xfrm>
        </p:grpSpPr>
        <p:sp>
          <p:nvSpPr>
            <p:cNvPr id="2183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 bwMode="auto">
            <a:xfrm>
              <a:off x="4162784" y="5502280"/>
              <a:ext cx="108000" cy="378000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prstDash val="dash"/>
              <a:miter lim="800000"/>
              <a:headEnd/>
              <a:tailEnd/>
            </a:ln>
            <a:effectLst>
              <a:softEdge rad="12700"/>
            </a:effectLst>
          </p:spPr>
          <p:txBody>
            <a:bodyPr lIns="127985" tIns="63994" rIns="127985" bIns="63994" anchor="ctr"/>
            <a:lstStyle/>
            <a:p>
              <a:pPr algn="ctr" defTabSz="911569">
                <a:defRPr/>
              </a:pP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Группа 93"/>
          <p:cNvGrpSpPr>
            <a:grpSpLocks/>
          </p:cNvGrpSpPr>
          <p:nvPr/>
        </p:nvGrpSpPr>
        <p:grpSpPr bwMode="auto">
          <a:xfrm>
            <a:off x="351518" y="4066268"/>
            <a:ext cx="251732" cy="269875"/>
            <a:chOff x="4040346" y="5502280"/>
            <a:chExt cx="352876" cy="378000"/>
          </a:xfrm>
        </p:grpSpPr>
        <p:sp>
          <p:nvSpPr>
            <p:cNvPr id="2179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6" name="Прямоугольник 95"/>
            <p:cNvGrpSpPr>
              <a:grpSpLocks/>
            </p:cNvGrpSpPr>
            <p:nvPr/>
          </p:nvGrpSpPr>
          <p:grpSpPr bwMode="auto">
            <a:xfrm>
              <a:off x="4170179" y="5497071"/>
              <a:ext cx="122076" cy="390325"/>
              <a:chOff x="621792" y="5687568"/>
              <a:chExt cx="121920" cy="390144"/>
            </a:xfrm>
          </p:grpSpPr>
          <p:pic>
            <p:nvPicPr>
              <p:cNvPr id="2180" name="Прямоугольник 95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1792" y="5687568"/>
                <a:ext cx="121920" cy="390144"/>
              </a:xfrm>
              <a:prstGeom prst="rect">
                <a:avLst/>
              </a:prstGeom>
              <a:noFill/>
            </p:spPr>
          </p:pic>
          <p:sp>
            <p:nvSpPr>
              <p:cNvPr id="2181" name="Text Box 133"/>
              <p:cNvSpPr txBox="1">
                <a:spLocks noChangeArrowheads="1"/>
              </p:cNvSpPr>
              <p:nvPr/>
            </p:nvSpPr>
            <p:spPr bwMode="auto">
              <a:xfrm>
                <a:off x="627107" y="5692775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985" tIns="63994" rIns="127985" bIns="63994" anchor="ctr"/>
              <a:lstStyle/>
              <a:p>
                <a:pPr algn="ctr" defTabSz="911569"/>
                <a:endParaRPr lang="ru-RU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7" name="Группа 96"/>
          <p:cNvGrpSpPr>
            <a:grpSpLocks/>
          </p:cNvGrpSpPr>
          <p:nvPr/>
        </p:nvGrpSpPr>
        <p:grpSpPr bwMode="auto">
          <a:xfrm>
            <a:off x="351518" y="4361090"/>
            <a:ext cx="251732" cy="269875"/>
            <a:chOff x="4040346" y="5502280"/>
            <a:chExt cx="352876" cy="378000"/>
          </a:xfrm>
        </p:grpSpPr>
        <p:sp>
          <p:nvSpPr>
            <p:cNvPr id="2175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8" name="Прямоугольник 98"/>
            <p:cNvGrpSpPr>
              <a:grpSpLocks/>
            </p:cNvGrpSpPr>
            <p:nvPr/>
          </p:nvGrpSpPr>
          <p:grpSpPr bwMode="auto">
            <a:xfrm>
              <a:off x="4170179" y="5498849"/>
              <a:ext cx="122076" cy="390325"/>
              <a:chOff x="621792" y="6102096"/>
              <a:chExt cx="121920" cy="390144"/>
            </a:xfrm>
          </p:grpSpPr>
          <p:pic>
            <p:nvPicPr>
              <p:cNvPr id="2176" name="Прямоугольник 98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1792" y="6102096"/>
                <a:ext cx="121920" cy="390144"/>
              </a:xfrm>
              <a:prstGeom prst="rect">
                <a:avLst/>
              </a:prstGeom>
              <a:noFill/>
            </p:spPr>
          </p:pic>
          <p:sp>
            <p:nvSpPr>
              <p:cNvPr id="2177" name="Text Box 129"/>
              <p:cNvSpPr txBox="1">
                <a:spLocks noChangeArrowheads="1"/>
              </p:cNvSpPr>
              <p:nvPr/>
            </p:nvSpPr>
            <p:spPr bwMode="auto">
              <a:xfrm>
                <a:off x="627107" y="6105525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985" tIns="63994" rIns="127985" bIns="63994" anchor="ctr"/>
              <a:lstStyle/>
              <a:p>
                <a:pPr algn="ctr" defTabSz="911569"/>
                <a:endParaRPr lang="ru-RU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9" name="Группа 99"/>
          <p:cNvGrpSpPr>
            <a:grpSpLocks/>
          </p:cNvGrpSpPr>
          <p:nvPr/>
        </p:nvGrpSpPr>
        <p:grpSpPr bwMode="auto">
          <a:xfrm>
            <a:off x="354920" y="4669518"/>
            <a:ext cx="252866" cy="269875"/>
            <a:chOff x="4040346" y="5502280"/>
            <a:chExt cx="352876" cy="378000"/>
          </a:xfrm>
        </p:grpSpPr>
        <p:sp>
          <p:nvSpPr>
            <p:cNvPr id="2171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436"/>
              <a:endParaRPr lang="ru-RU" sz="29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 bwMode="auto">
            <a:xfrm>
              <a:off x="4175443" y="5502280"/>
              <a:ext cx="108000" cy="378000"/>
            </a:xfrm>
            <a:prstGeom prst="rect">
              <a:avLst/>
            </a:prstGeom>
            <a:solidFill>
              <a:srgbClr val="00FFFF"/>
            </a:solidFill>
            <a:ln w="25400" algn="ctr">
              <a:noFill/>
              <a:prstDash val="dash"/>
              <a:miter lim="800000"/>
              <a:headEnd/>
              <a:tailEnd/>
            </a:ln>
            <a:effectLst>
              <a:softEdge rad="12700"/>
            </a:effectLst>
          </p:spPr>
          <p:txBody>
            <a:bodyPr lIns="127985" tIns="63994" rIns="127985" bIns="63994" anchor="ctr"/>
            <a:lstStyle/>
            <a:p>
              <a:pPr algn="ctr" defTabSz="911569">
                <a:defRPr/>
              </a:pPr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098" name="Text Box 982"/>
          <p:cNvSpPr txBox="1">
            <a:spLocks noChangeArrowheads="1"/>
          </p:cNvSpPr>
          <p:nvPr/>
        </p:nvSpPr>
        <p:spPr bwMode="auto">
          <a:xfrm>
            <a:off x="698501" y="4112760"/>
            <a:ext cx="2900589" cy="17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8" tIns="28061" rIns="56118" bIns="28061">
            <a:spAutoFit/>
          </a:bodyPr>
          <a:lstStyle/>
          <a:p>
            <a:pPr defTabSz="897964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военный аэродром;</a:t>
            </a:r>
          </a:p>
        </p:txBody>
      </p:sp>
      <p:sp>
        <p:nvSpPr>
          <p:cNvPr id="2099" name="Rectangle 90"/>
          <p:cNvSpPr>
            <a:spLocks noChangeArrowheads="1"/>
          </p:cNvSpPr>
          <p:nvPr/>
        </p:nvSpPr>
        <p:spPr bwMode="auto">
          <a:xfrm>
            <a:off x="726849" y="4336143"/>
            <a:ext cx="1970768" cy="2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678" tIns="25678" rIns="25678" bIns="25678" anchor="ctr"/>
          <a:lstStyle/>
          <a:p>
            <a:pPr defTabSz="1277785">
              <a:spcBef>
                <a:spcPct val="20000"/>
              </a:spcBef>
            </a:pPr>
            <a:r>
              <a:rPr lang="ru-RU" sz="1100" dirty="0">
                <a:cs typeface="Times New Roman" pitchFamily="18" charset="0"/>
              </a:rPr>
              <a:t>- заброшенный аэродром;</a:t>
            </a:r>
          </a:p>
        </p:txBody>
      </p:sp>
      <p:sp>
        <p:nvSpPr>
          <p:cNvPr id="2100" name="Text Box 69"/>
          <p:cNvSpPr txBox="1">
            <a:spLocks noChangeArrowheads="1"/>
          </p:cNvSpPr>
          <p:nvPr/>
        </p:nvSpPr>
        <p:spPr bwMode="auto">
          <a:xfrm>
            <a:off x="655411" y="3787321"/>
            <a:ext cx="3178402" cy="23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0" tIns="45655" rIns="91300" bIns="45655">
            <a:spAutoFit/>
          </a:bodyPr>
          <a:lstStyle/>
          <a:p>
            <a:pPr defTabSz="1456924">
              <a:lnSpc>
                <a:spcPct val="80000"/>
              </a:lnSpc>
            </a:pPr>
            <a:r>
              <a:rPr lang="ru-RU" sz="1100" dirty="0">
                <a:cs typeface="Times New Roman" pitchFamily="18" charset="0"/>
              </a:rPr>
              <a:t>- гражданский аэродром;</a:t>
            </a:r>
          </a:p>
        </p:txBody>
      </p:sp>
      <p:sp>
        <p:nvSpPr>
          <p:cNvPr id="2101" name="Text Box 55"/>
          <p:cNvSpPr txBox="1">
            <a:spLocks noChangeArrowheads="1"/>
          </p:cNvSpPr>
          <p:nvPr/>
        </p:nvSpPr>
        <p:spPr bwMode="auto">
          <a:xfrm>
            <a:off x="633867" y="4638903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законсервированный аэродром;</a:t>
            </a:r>
          </a:p>
        </p:txBody>
      </p:sp>
      <p:grpSp>
        <p:nvGrpSpPr>
          <p:cNvPr id="20" name="Group 144"/>
          <p:cNvGrpSpPr>
            <a:grpSpLocks/>
          </p:cNvGrpSpPr>
          <p:nvPr/>
        </p:nvGrpSpPr>
        <p:grpSpPr bwMode="auto">
          <a:xfrm>
            <a:off x="335643" y="4973411"/>
            <a:ext cx="291420" cy="264206"/>
            <a:chOff x="-1411" y="2480"/>
            <a:chExt cx="862" cy="816"/>
          </a:xfrm>
        </p:grpSpPr>
        <p:sp>
          <p:nvSpPr>
            <p:cNvPr id="2157" name="Oval 145"/>
            <p:cNvSpPr>
              <a:spLocks noChangeArrowheads="1"/>
            </p:cNvSpPr>
            <p:nvPr/>
          </p:nvSpPr>
          <p:spPr bwMode="auto">
            <a:xfrm>
              <a:off x="-1411" y="2480"/>
              <a:ext cx="862" cy="816"/>
            </a:xfrm>
            <a:prstGeom prst="ellipse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" name="Group 146"/>
            <p:cNvGrpSpPr>
              <a:grpSpLocks/>
            </p:cNvGrpSpPr>
            <p:nvPr/>
          </p:nvGrpSpPr>
          <p:grpSpPr bwMode="auto">
            <a:xfrm>
              <a:off x="-1139" y="2752"/>
              <a:ext cx="291" cy="273"/>
              <a:chOff x="266" y="1017"/>
              <a:chExt cx="357" cy="384"/>
            </a:xfrm>
          </p:grpSpPr>
          <p:grpSp>
            <p:nvGrpSpPr>
              <p:cNvPr id="22" name="Group 147"/>
              <p:cNvGrpSpPr>
                <a:grpSpLocks/>
              </p:cNvGrpSpPr>
              <p:nvPr/>
            </p:nvGrpSpPr>
            <p:grpSpPr bwMode="auto">
              <a:xfrm>
                <a:off x="365" y="1259"/>
                <a:ext cx="258" cy="142"/>
                <a:chOff x="365" y="1259"/>
                <a:chExt cx="258" cy="142"/>
              </a:xfrm>
            </p:grpSpPr>
            <p:sp>
              <p:nvSpPr>
                <p:cNvPr id="2169" name="Rectangle 148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" name="Rectangle 149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" name="Group 150"/>
              <p:cNvGrpSpPr>
                <a:grpSpLocks/>
              </p:cNvGrpSpPr>
              <p:nvPr/>
            </p:nvGrpSpPr>
            <p:grpSpPr bwMode="auto">
              <a:xfrm>
                <a:off x="266" y="1138"/>
                <a:ext cx="178" cy="262"/>
                <a:chOff x="266" y="1138"/>
                <a:chExt cx="178" cy="262"/>
              </a:xfrm>
            </p:grpSpPr>
            <p:sp>
              <p:nvSpPr>
                <p:cNvPr id="2167" name="Freeform 151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8" name="Freeform 152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153"/>
              <p:cNvGrpSpPr>
                <a:grpSpLocks/>
              </p:cNvGrpSpPr>
              <p:nvPr/>
            </p:nvGrpSpPr>
            <p:grpSpPr bwMode="auto">
              <a:xfrm>
                <a:off x="524" y="1219"/>
                <a:ext cx="20" cy="40"/>
                <a:chOff x="524" y="1219"/>
                <a:chExt cx="20" cy="40"/>
              </a:xfrm>
            </p:grpSpPr>
            <p:sp>
              <p:nvSpPr>
                <p:cNvPr id="2165" name="Rectangle 154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63" name="Freeform 156"/>
              <p:cNvSpPr>
                <a:spLocks/>
              </p:cNvSpPr>
              <p:nvPr/>
            </p:nvSpPr>
            <p:spPr bwMode="auto">
              <a:xfrm>
                <a:off x="517" y="1097"/>
                <a:ext cx="46" cy="107"/>
              </a:xfrm>
              <a:custGeom>
                <a:avLst/>
                <a:gdLst>
                  <a:gd name="T0" fmla="*/ 7 w 46"/>
                  <a:gd name="T1" fmla="*/ 99 h 107"/>
                  <a:gd name="T2" fmla="*/ 15 w 46"/>
                  <a:gd name="T3" fmla="*/ 107 h 107"/>
                  <a:gd name="T4" fmla="*/ 9 w 46"/>
                  <a:gd name="T5" fmla="*/ 100 h 107"/>
                  <a:gd name="T6" fmla="*/ 9 w 46"/>
                  <a:gd name="T7" fmla="*/ 92 h 107"/>
                  <a:gd name="T8" fmla="*/ 4 w 46"/>
                  <a:gd name="T9" fmla="*/ 92 h 107"/>
                  <a:gd name="T10" fmla="*/ 4 w 46"/>
                  <a:gd name="T11" fmla="*/ 88 h 107"/>
                  <a:gd name="T12" fmla="*/ 0 w 46"/>
                  <a:gd name="T13" fmla="*/ 88 h 107"/>
                  <a:gd name="T14" fmla="*/ 0 w 46"/>
                  <a:gd name="T15" fmla="*/ 52 h 107"/>
                  <a:gd name="T16" fmla="*/ 4 w 46"/>
                  <a:gd name="T17" fmla="*/ 52 h 107"/>
                  <a:gd name="T18" fmla="*/ 4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7 h 107"/>
                  <a:gd name="T32" fmla="*/ 23 w 46"/>
                  <a:gd name="T33" fmla="*/ 37 h 107"/>
                  <a:gd name="T34" fmla="*/ 23 w 46"/>
                  <a:gd name="T35" fmla="*/ 34 h 107"/>
                  <a:gd name="T36" fmla="*/ 29 w 46"/>
                  <a:gd name="T37" fmla="*/ 34 h 107"/>
                  <a:gd name="T38" fmla="*/ 32 w 46"/>
                  <a:gd name="T39" fmla="*/ 30 h 107"/>
                  <a:gd name="T40" fmla="*/ 32 w 46"/>
                  <a:gd name="T41" fmla="*/ 27 h 107"/>
                  <a:gd name="T42" fmla="*/ 35 w 46"/>
                  <a:gd name="T43" fmla="*/ 27 h 107"/>
                  <a:gd name="T44" fmla="*/ 35 w 46"/>
                  <a:gd name="T45" fmla="*/ 23 h 107"/>
                  <a:gd name="T46" fmla="*/ 38 w 46"/>
                  <a:gd name="T47" fmla="*/ 19 h 107"/>
                  <a:gd name="T48" fmla="*/ 38 w 46"/>
                  <a:gd name="T49" fmla="*/ 12 h 107"/>
                  <a:gd name="T50" fmla="*/ 41 w 46"/>
                  <a:gd name="T51" fmla="*/ 12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6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7 h 107"/>
                  <a:gd name="T68" fmla="*/ 35 w 46"/>
                  <a:gd name="T69" fmla="*/ 67 h 107"/>
                  <a:gd name="T70" fmla="*/ 35 w 46"/>
                  <a:gd name="T71" fmla="*/ 74 h 107"/>
                  <a:gd name="T72" fmla="*/ 32 w 46"/>
                  <a:gd name="T73" fmla="*/ 74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7 w 46"/>
                  <a:gd name="T81" fmla="*/ 85 h 107"/>
                  <a:gd name="T82" fmla="*/ 27 w 46"/>
                  <a:gd name="T83" fmla="*/ 100 h 107"/>
                  <a:gd name="T84" fmla="*/ 23 w 46"/>
                  <a:gd name="T85" fmla="*/ 100 h 107"/>
                  <a:gd name="T86" fmla="*/ 23 w 46"/>
                  <a:gd name="T87" fmla="*/ 103 h 107"/>
                  <a:gd name="T88" fmla="*/ 21 w 46"/>
                  <a:gd name="T89" fmla="*/ 107 h 107"/>
                  <a:gd name="T90" fmla="*/ 15 w 46"/>
                  <a:gd name="T91" fmla="*/ 107 h 107"/>
                  <a:gd name="T92" fmla="*/ 7 w 46"/>
                  <a:gd name="T93" fmla="*/ 99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9"/>
                    </a:moveTo>
                    <a:lnTo>
                      <a:pt x="15" y="107"/>
                    </a:lnTo>
                    <a:lnTo>
                      <a:pt x="9" y="100"/>
                    </a:lnTo>
                    <a:lnTo>
                      <a:pt x="9" y="92"/>
                    </a:lnTo>
                    <a:lnTo>
                      <a:pt x="4" y="92"/>
                    </a:lnTo>
                    <a:lnTo>
                      <a:pt x="4" y="88"/>
                    </a:lnTo>
                    <a:lnTo>
                      <a:pt x="0" y="8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3"/>
                    </a:lnTo>
                    <a:lnTo>
                      <a:pt x="38" y="19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6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7"/>
                    </a:lnTo>
                    <a:lnTo>
                      <a:pt x="35" y="67"/>
                    </a:lnTo>
                    <a:lnTo>
                      <a:pt x="35" y="74"/>
                    </a:lnTo>
                    <a:lnTo>
                      <a:pt x="32" y="74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23" y="103"/>
                    </a:lnTo>
                    <a:lnTo>
                      <a:pt x="21" y="107"/>
                    </a:lnTo>
                    <a:lnTo>
                      <a:pt x="15" y="107"/>
                    </a:lnTo>
                    <a:lnTo>
                      <a:pt x="7" y="99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4" name="Freeform 157"/>
              <p:cNvSpPr>
                <a:spLocks/>
              </p:cNvSpPr>
              <p:nvPr/>
            </p:nvSpPr>
            <p:spPr bwMode="auto">
              <a:xfrm>
                <a:off x="325" y="1017"/>
                <a:ext cx="46" cy="107"/>
              </a:xfrm>
              <a:custGeom>
                <a:avLst/>
                <a:gdLst>
                  <a:gd name="T0" fmla="*/ 7 w 46"/>
                  <a:gd name="T1" fmla="*/ 98 h 107"/>
                  <a:gd name="T2" fmla="*/ 15 w 46"/>
                  <a:gd name="T3" fmla="*/ 107 h 107"/>
                  <a:gd name="T4" fmla="*/ 9 w 46"/>
                  <a:gd name="T5" fmla="*/ 99 h 107"/>
                  <a:gd name="T6" fmla="*/ 9 w 46"/>
                  <a:gd name="T7" fmla="*/ 92 h 107"/>
                  <a:gd name="T8" fmla="*/ 3 w 46"/>
                  <a:gd name="T9" fmla="*/ 92 h 107"/>
                  <a:gd name="T10" fmla="*/ 3 w 46"/>
                  <a:gd name="T11" fmla="*/ 88 h 107"/>
                  <a:gd name="T12" fmla="*/ 0 w 46"/>
                  <a:gd name="T13" fmla="*/ 88 h 107"/>
                  <a:gd name="T14" fmla="*/ 0 w 46"/>
                  <a:gd name="T15" fmla="*/ 51 h 107"/>
                  <a:gd name="T16" fmla="*/ 3 w 46"/>
                  <a:gd name="T17" fmla="*/ 51 h 107"/>
                  <a:gd name="T18" fmla="*/ 3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6 h 107"/>
                  <a:gd name="T32" fmla="*/ 23 w 46"/>
                  <a:gd name="T33" fmla="*/ 36 h 107"/>
                  <a:gd name="T34" fmla="*/ 23 w 46"/>
                  <a:gd name="T35" fmla="*/ 33 h 107"/>
                  <a:gd name="T36" fmla="*/ 29 w 46"/>
                  <a:gd name="T37" fmla="*/ 33 h 107"/>
                  <a:gd name="T38" fmla="*/ 32 w 46"/>
                  <a:gd name="T39" fmla="*/ 29 h 107"/>
                  <a:gd name="T40" fmla="*/ 32 w 46"/>
                  <a:gd name="T41" fmla="*/ 26 h 107"/>
                  <a:gd name="T42" fmla="*/ 35 w 46"/>
                  <a:gd name="T43" fmla="*/ 26 h 107"/>
                  <a:gd name="T44" fmla="*/ 35 w 46"/>
                  <a:gd name="T45" fmla="*/ 22 h 107"/>
                  <a:gd name="T46" fmla="*/ 38 w 46"/>
                  <a:gd name="T47" fmla="*/ 19 h 107"/>
                  <a:gd name="T48" fmla="*/ 38 w 46"/>
                  <a:gd name="T49" fmla="*/ 11 h 107"/>
                  <a:gd name="T50" fmla="*/ 41 w 46"/>
                  <a:gd name="T51" fmla="*/ 11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5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6 h 107"/>
                  <a:gd name="T68" fmla="*/ 35 w 46"/>
                  <a:gd name="T69" fmla="*/ 66 h 107"/>
                  <a:gd name="T70" fmla="*/ 35 w 46"/>
                  <a:gd name="T71" fmla="*/ 73 h 107"/>
                  <a:gd name="T72" fmla="*/ 32 w 46"/>
                  <a:gd name="T73" fmla="*/ 73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6 w 46"/>
                  <a:gd name="T81" fmla="*/ 85 h 107"/>
                  <a:gd name="T82" fmla="*/ 26 w 46"/>
                  <a:gd name="T83" fmla="*/ 99 h 107"/>
                  <a:gd name="T84" fmla="*/ 23 w 46"/>
                  <a:gd name="T85" fmla="*/ 99 h 107"/>
                  <a:gd name="T86" fmla="*/ 23 w 46"/>
                  <a:gd name="T87" fmla="*/ 103 h 107"/>
                  <a:gd name="T88" fmla="*/ 20 w 46"/>
                  <a:gd name="T89" fmla="*/ 107 h 107"/>
                  <a:gd name="T90" fmla="*/ 15 w 46"/>
                  <a:gd name="T91" fmla="*/ 107 h 107"/>
                  <a:gd name="T92" fmla="*/ 7 w 46"/>
                  <a:gd name="T93" fmla="*/ 98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8"/>
                    </a:moveTo>
                    <a:lnTo>
                      <a:pt x="15" y="107"/>
                    </a:lnTo>
                    <a:lnTo>
                      <a:pt x="9" y="99"/>
                    </a:lnTo>
                    <a:lnTo>
                      <a:pt x="9" y="92"/>
                    </a:lnTo>
                    <a:lnTo>
                      <a:pt x="3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9" y="33"/>
                    </a:lnTo>
                    <a:lnTo>
                      <a:pt x="32" y="29"/>
                    </a:lnTo>
                    <a:lnTo>
                      <a:pt x="32" y="26"/>
                    </a:lnTo>
                    <a:lnTo>
                      <a:pt x="35" y="26"/>
                    </a:lnTo>
                    <a:lnTo>
                      <a:pt x="35" y="22"/>
                    </a:lnTo>
                    <a:lnTo>
                      <a:pt x="38" y="19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5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5" y="73"/>
                    </a:lnTo>
                    <a:lnTo>
                      <a:pt x="32" y="73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6" y="85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20" y="107"/>
                    </a:lnTo>
                    <a:lnTo>
                      <a:pt x="15" y="107"/>
                    </a:lnTo>
                    <a:lnTo>
                      <a:pt x="7" y="98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9" name="Oval 158"/>
            <p:cNvSpPr>
              <a:spLocks noChangeArrowheads="1"/>
            </p:cNvSpPr>
            <p:nvPr/>
          </p:nvSpPr>
          <p:spPr bwMode="auto">
            <a:xfrm>
              <a:off x="-1275" y="2616"/>
              <a:ext cx="590" cy="5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633867" y="4929188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</a:t>
            </a:r>
            <a:r>
              <a:rPr lang="ru-RU" sz="1100" dirty="0" err="1">
                <a:cs typeface="Times New Roman" pitchFamily="18" charset="0"/>
              </a:rPr>
              <a:t>химическиопасныый</a:t>
            </a:r>
            <a:r>
              <a:rPr lang="ru-RU" sz="1100" dirty="0">
                <a:cs typeface="Times New Roman" pitchFamily="18" charset="0"/>
              </a:rPr>
              <a:t> объект;</a:t>
            </a:r>
          </a:p>
        </p:txBody>
      </p:sp>
      <p:grpSp>
        <p:nvGrpSpPr>
          <p:cNvPr id="25" name="Группа 123"/>
          <p:cNvGrpSpPr>
            <a:grpSpLocks/>
          </p:cNvGrpSpPr>
          <p:nvPr/>
        </p:nvGrpSpPr>
        <p:grpSpPr bwMode="auto">
          <a:xfrm>
            <a:off x="418420" y="5309054"/>
            <a:ext cx="153080" cy="180295"/>
            <a:chOff x="1286633" y="5729294"/>
            <a:chExt cx="214314" cy="385766"/>
          </a:xfrm>
        </p:grpSpPr>
        <p:sp>
          <p:nvSpPr>
            <p:cNvPr id="2155" name="Овал 124"/>
            <p:cNvSpPr>
              <a:spLocks noChangeArrowheads="1"/>
            </p:cNvSpPr>
            <p:nvPr/>
          </p:nvSpPr>
          <p:spPr bwMode="auto">
            <a:xfrm>
              <a:off x="1286633" y="5729294"/>
              <a:ext cx="214314" cy="214314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 defTabSz="911569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56" name="Равнобедренный треугольник 125"/>
            <p:cNvSpPr>
              <a:spLocks noChangeArrowheads="1"/>
            </p:cNvSpPr>
            <p:nvPr/>
          </p:nvSpPr>
          <p:spPr bwMode="auto">
            <a:xfrm>
              <a:off x="1286633" y="5829308"/>
              <a:ext cx="214314" cy="28575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 defTabSz="911569"/>
              <a:endParaRPr lang="ru-RU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105" name="Text Box 55"/>
          <p:cNvSpPr txBox="1">
            <a:spLocks noChangeArrowheads="1"/>
          </p:cNvSpPr>
          <p:nvPr/>
        </p:nvSpPr>
        <p:spPr bwMode="auto">
          <a:xfrm>
            <a:off x="631599" y="5210403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пещеры;</a:t>
            </a:r>
          </a:p>
        </p:txBody>
      </p:sp>
      <p:grpSp>
        <p:nvGrpSpPr>
          <p:cNvPr id="26" name="Группа 136"/>
          <p:cNvGrpSpPr>
            <a:grpSpLocks/>
          </p:cNvGrpSpPr>
          <p:nvPr/>
        </p:nvGrpSpPr>
        <p:grpSpPr bwMode="auto">
          <a:xfrm>
            <a:off x="4657045" y="4465411"/>
            <a:ext cx="357187" cy="200706"/>
            <a:chOff x="957263" y="7653358"/>
            <a:chExt cx="500029" cy="280966"/>
          </a:xfrm>
        </p:grpSpPr>
        <p:sp>
          <p:nvSpPr>
            <p:cNvPr id="2148" name="Полилиния 115"/>
            <p:cNvSpPr>
              <a:spLocks noChangeArrowheads="1"/>
            </p:cNvSpPr>
            <p:nvPr/>
          </p:nvSpPr>
          <p:spPr bwMode="auto">
            <a:xfrm>
              <a:off x="957263" y="7686675"/>
              <a:ext cx="449262" cy="222250"/>
            </a:xfrm>
            <a:custGeom>
              <a:avLst/>
              <a:gdLst>
                <a:gd name="T0" fmla="*/ 0 w 2163288"/>
                <a:gd name="T1" fmla="*/ 0 h 1822863"/>
                <a:gd name="T2" fmla="*/ 0 w 2163288"/>
                <a:gd name="T3" fmla="*/ 0 h 1822863"/>
                <a:gd name="T4" fmla="*/ 0 w 2163288"/>
                <a:gd name="T5" fmla="*/ 0 h 1822863"/>
                <a:gd name="T6" fmla="*/ 0 w 2163288"/>
                <a:gd name="T7" fmla="*/ 0 h 1822863"/>
                <a:gd name="T8" fmla="*/ 0 w 2163288"/>
                <a:gd name="T9" fmla="*/ 0 h 1822863"/>
                <a:gd name="T10" fmla="*/ 0 w 2163288"/>
                <a:gd name="T11" fmla="*/ 0 h 1822863"/>
                <a:gd name="T12" fmla="*/ 0 w 2163288"/>
                <a:gd name="T13" fmla="*/ 0 h 1822863"/>
                <a:gd name="T14" fmla="*/ 0 w 2163288"/>
                <a:gd name="T15" fmla="*/ 0 h 1822863"/>
                <a:gd name="T16" fmla="*/ 0 w 2163288"/>
                <a:gd name="T17" fmla="*/ 0 h 1822863"/>
                <a:gd name="T18" fmla="*/ 0 w 2163288"/>
                <a:gd name="T19" fmla="*/ 0 h 1822863"/>
                <a:gd name="T20" fmla="*/ 0 w 2163288"/>
                <a:gd name="T21" fmla="*/ 0 h 1822863"/>
                <a:gd name="T22" fmla="*/ 0 w 2163288"/>
                <a:gd name="T23" fmla="*/ 0 h 1822863"/>
                <a:gd name="T24" fmla="*/ 0 w 2163288"/>
                <a:gd name="T25" fmla="*/ 0 h 18228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3288"/>
                <a:gd name="T40" fmla="*/ 0 h 1822863"/>
                <a:gd name="T41" fmla="*/ 2163288 w 2163288"/>
                <a:gd name="T42" fmla="*/ 1822863 h 18228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3288" h="1822863">
                  <a:moveTo>
                    <a:pt x="2163288" y="0"/>
                  </a:moveTo>
                  <a:cubicBezTo>
                    <a:pt x="2092036" y="48491"/>
                    <a:pt x="2020784" y="96982"/>
                    <a:pt x="1913906" y="142504"/>
                  </a:cubicBezTo>
                  <a:cubicBezTo>
                    <a:pt x="1807028" y="188026"/>
                    <a:pt x="1688274" y="217715"/>
                    <a:pt x="1522020" y="273133"/>
                  </a:cubicBezTo>
                  <a:cubicBezTo>
                    <a:pt x="1355766" y="328551"/>
                    <a:pt x="1126176" y="423553"/>
                    <a:pt x="916379" y="475013"/>
                  </a:cubicBezTo>
                  <a:cubicBezTo>
                    <a:pt x="706582" y="526473"/>
                    <a:pt x="409698" y="522514"/>
                    <a:pt x="263236" y="581891"/>
                  </a:cubicBezTo>
                  <a:cubicBezTo>
                    <a:pt x="116774" y="641268"/>
                    <a:pt x="75210" y="704603"/>
                    <a:pt x="37605" y="831273"/>
                  </a:cubicBezTo>
                  <a:cubicBezTo>
                    <a:pt x="0" y="957943"/>
                    <a:pt x="0" y="1229096"/>
                    <a:pt x="37605" y="1341912"/>
                  </a:cubicBezTo>
                  <a:cubicBezTo>
                    <a:pt x="75210" y="1454728"/>
                    <a:pt x="81148" y="1474520"/>
                    <a:pt x="263236" y="1508167"/>
                  </a:cubicBezTo>
                  <a:cubicBezTo>
                    <a:pt x="445324" y="1541814"/>
                    <a:pt x="938151" y="1494313"/>
                    <a:pt x="1130135" y="1543793"/>
                  </a:cubicBezTo>
                  <a:cubicBezTo>
                    <a:pt x="1322119" y="1593274"/>
                    <a:pt x="1335973" y="1787237"/>
                    <a:pt x="1415142" y="1805050"/>
                  </a:cubicBezTo>
                  <a:cubicBezTo>
                    <a:pt x="1494311" y="1822863"/>
                    <a:pt x="1605148" y="1650671"/>
                    <a:pt x="1605148" y="1650671"/>
                  </a:cubicBezTo>
                  <a:lnTo>
                    <a:pt x="1617023" y="1650671"/>
                  </a:lnTo>
                </a:path>
              </a:pathLst>
            </a:custGeom>
            <a:noFill/>
            <a:ln w="50800" algn="ctr">
              <a:solidFill>
                <a:srgbClr val="0099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" name="Группа 132"/>
            <p:cNvGrpSpPr>
              <a:grpSpLocks/>
            </p:cNvGrpSpPr>
            <p:nvPr/>
          </p:nvGrpSpPr>
          <p:grpSpPr bwMode="auto">
            <a:xfrm>
              <a:off x="1385854" y="7653358"/>
              <a:ext cx="71438" cy="71438"/>
              <a:chOff x="1614454" y="7729558"/>
              <a:chExt cx="71438" cy="71438"/>
            </a:xfrm>
          </p:grpSpPr>
          <p:cxnSp>
            <p:nvCxnSpPr>
              <p:cNvPr id="2153" name="Прямая соединительная линия 129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2154" name="Прямая соединительная линия 1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  <p:grpSp>
          <p:nvGrpSpPr>
            <p:cNvPr id="28" name="Группа 133"/>
            <p:cNvGrpSpPr>
              <a:grpSpLocks/>
            </p:cNvGrpSpPr>
            <p:nvPr/>
          </p:nvGrpSpPr>
          <p:grpSpPr bwMode="auto">
            <a:xfrm>
              <a:off x="1262061" y="7862886"/>
              <a:ext cx="71438" cy="71438"/>
              <a:chOff x="1614454" y="7729558"/>
              <a:chExt cx="71438" cy="71438"/>
            </a:xfrm>
          </p:grpSpPr>
          <p:cxnSp>
            <p:nvCxnSpPr>
              <p:cNvPr id="2151" name="Прямая соединительная линия 134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2152" name="Прямая соединительная линия 1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</p:grpSp>
      <p:sp>
        <p:nvSpPr>
          <p:cNvPr id="2107" name="Text Box 55"/>
          <p:cNvSpPr txBox="1">
            <a:spLocks noChangeArrowheads="1"/>
          </p:cNvSpPr>
          <p:nvPr/>
        </p:nvSpPr>
        <p:spPr bwMode="auto">
          <a:xfrm>
            <a:off x="4954135" y="4325938"/>
            <a:ext cx="2764518" cy="61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algn="just" defTabSz="1276650">
              <a:lnSpc>
                <a:spcPct val="70000"/>
              </a:lnSpc>
            </a:pPr>
            <a:r>
              <a:rPr lang="ru-RU" sz="1100" dirty="0">
                <a:cs typeface="Times New Roman" pitchFamily="18" charset="0"/>
              </a:rPr>
              <a:t>- туристические маршруты с указанием типа (пеший), класса сложности (</a:t>
            </a:r>
            <a:r>
              <a:rPr lang="en-US" sz="1100" dirty="0">
                <a:cs typeface="Times New Roman" pitchFamily="18" charset="0"/>
              </a:rPr>
              <a:t>II</a:t>
            </a:r>
            <a:r>
              <a:rPr lang="ru-RU" sz="1100" dirty="0">
                <a:cs typeface="Times New Roman" pitchFamily="18" charset="0"/>
              </a:rPr>
              <a:t>), названия («Дремучий лес») и протяженности</a:t>
            </a:r>
            <a:r>
              <a:rPr lang="en-US" sz="1100" dirty="0">
                <a:cs typeface="Times New Roman" pitchFamily="18" charset="0"/>
              </a:rPr>
              <a:t> (12 </a:t>
            </a:r>
            <a:r>
              <a:rPr lang="ru-RU" sz="1100" dirty="0">
                <a:cs typeface="Times New Roman" pitchFamily="18" charset="0"/>
              </a:rPr>
              <a:t>км</a:t>
            </a:r>
            <a:r>
              <a:rPr lang="en-US" sz="1100" dirty="0">
                <a:cs typeface="Times New Roman" pitchFamily="18" charset="0"/>
              </a:rPr>
              <a:t>)</a:t>
            </a:r>
            <a:r>
              <a:rPr lang="ru-RU" sz="1100" dirty="0">
                <a:cs typeface="Times New Roman" pitchFamily="18" charset="0"/>
              </a:rPr>
              <a:t>;</a:t>
            </a:r>
          </a:p>
        </p:txBody>
      </p:sp>
      <p:sp>
        <p:nvSpPr>
          <p:cNvPr id="2108" name="Rectangle 54"/>
          <p:cNvSpPr>
            <a:spLocks noChangeArrowheads="1"/>
          </p:cNvSpPr>
          <p:nvPr/>
        </p:nvSpPr>
        <p:spPr bwMode="auto">
          <a:xfrm>
            <a:off x="4011840" y="4695599"/>
            <a:ext cx="1010331" cy="20297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2676" tIns="12676" rIns="12676" bIns="12676"/>
          <a:lstStyle/>
          <a:p>
            <a:pPr algn="ctr" defTabSz="1276650"/>
            <a:r>
              <a:rPr lang="ru-RU" sz="700" u="sng" dirty="0">
                <a:cs typeface="Times New Roman" pitchFamily="18" charset="0"/>
              </a:rPr>
              <a:t>П</a:t>
            </a:r>
            <a:r>
              <a:rPr lang="en-US" sz="700" u="sng" dirty="0">
                <a:cs typeface="Times New Roman" pitchFamily="18" charset="0"/>
              </a:rPr>
              <a:t> </a:t>
            </a:r>
            <a:r>
              <a:rPr lang="ru-RU" sz="700" u="sng" dirty="0">
                <a:cs typeface="Times New Roman" pitchFamily="18" charset="0"/>
              </a:rPr>
              <a:t>–</a:t>
            </a:r>
            <a:r>
              <a:rPr lang="en-US" sz="700" u="sng" dirty="0">
                <a:cs typeface="Times New Roman" pitchFamily="18" charset="0"/>
              </a:rPr>
              <a:t> II</a:t>
            </a:r>
            <a:r>
              <a:rPr lang="ru-RU" sz="700" u="sng" dirty="0">
                <a:cs typeface="Times New Roman" pitchFamily="18" charset="0"/>
              </a:rPr>
              <a:t> «Дремучий лес»</a:t>
            </a:r>
          </a:p>
          <a:p>
            <a:pPr algn="ctr" defTabSz="1276650"/>
            <a:r>
              <a:rPr lang="ru-RU" sz="700" dirty="0">
                <a:cs typeface="Times New Roman" pitchFamily="18" charset="0"/>
              </a:rPr>
              <a:t> 12км</a:t>
            </a:r>
            <a:endParaRPr lang="ru-RU" sz="2000" dirty="0">
              <a:cs typeface="Times New Roman" pitchFamily="18" charset="0"/>
            </a:endParaRPr>
          </a:p>
        </p:txBody>
      </p:sp>
      <p:grpSp>
        <p:nvGrpSpPr>
          <p:cNvPr id="29" name="Группа 139"/>
          <p:cNvGrpSpPr>
            <a:grpSpLocks/>
          </p:cNvGrpSpPr>
          <p:nvPr/>
        </p:nvGrpSpPr>
        <p:grpSpPr bwMode="auto">
          <a:xfrm>
            <a:off x="386670" y="5540375"/>
            <a:ext cx="226786" cy="212045"/>
            <a:chOff x="542885" y="6954971"/>
            <a:chExt cx="318332" cy="296242"/>
          </a:xfrm>
        </p:grpSpPr>
        <p:grpSp>
          <p:nvGrpSpPr>
            <p:cNvPr id="30" name="Group 56"/>
            <p:cNvGrpSpPr>
              <a:grpSpLocks/>
            </p:cNvGrpSpPr>
            <p:nvPr/>
          </p:nvGrpSpPr>
          <p:grpSpPr bwMode="auto">
            <a:xfrm>
              <a:off x="542885" y="6954971"/>
              <a:ext cx="318332" cy="296241"/>
              <a:chOff x="0" y="1"/>
              <a:chExt cx="20000" cy="19999"/>
            </a:xfrm>
          </p:grpSpPr>
          <p:sp>
            <p:nvSpPr>
              <p:cNvPr id="2142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  <p:sp>
            <p:nvSpPr>
              <p:cNvPr id="2143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4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</p:grpSpPr>
            <p:sp>
              <p:nvSpPr>
                <p:cNvPr id="2146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7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41" name="Rectangle 57"/>
            <p:cNvSpPr>
              <a:spLocks noChangeArrowheads="1"/>
            </p:cNvSpPr>
            <p:nvPr/>
          </p:nvSpPr>
          <p:spPr bwMode="auto">
            <a:xfrm>
              <a:off x="614322" y="7067447"/>
              <a:ext cx="175536" cy="181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761" tIns="63881" rIns="127761" bIns="63881"/>
            <a:lstStyle/>
            <a:p>
              <a:pPr defTabSz="1276650"/>
              <a:endParaRPr lang="ru-RU" sz="2500" dirty="0">
                <a:latin typeface="Calibri" pitchFamily="34" charset="0"/>
              </a:endParaRPr>
            </a:p>
          </p:txBody>
        </p:sp>
      </p:grpSp>
      <p:sp>
        <p:nvSpPr>
          <p:cNvPr id="2110" name="Text Box 55"/>
          <p:cNvSpPr txBox="1">
            <a:spLocks noChangeArrowheads="1"/>
          </p:cNvSpPr>
          <p:nvPr/>
        </p:nvSpPr>
        <p:spPr bwMode="auto">
          <a:xfrm>
            <a:off x="647474" y="5492750"/>
            <a:ext cx="3337151" cy="30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музеи;</a:t>
            </a:r>
          </a:p>
        </p:txBody>
      </p:sp>
      <p:sp>
        <p:nvSpPr>
          <p:cNvPr id="2111" name="Прямоугольник 149"/>
          <p:cNvSpPr>
            <a:spLocks noChangeArrowheads="1"/>
          </p:cNvSpPr>
          <p:nvPr/>
        </p:nvSpPr>
        <p:spPr bwMode="auto">
          <a:xfrm>
            <a:off x="4757964" y="5062992"/>
            <a:ext cx="154214" cy="154214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/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2" name="Text Box 55"/>
          <p:cNvSpPr txBox="1">
            <a:spLocks noChangeArrowheads="1"/>
          </p:cNvSpPr>
          <p:nvPr/>
        </p:nvSpPr>
        <p:spPr bwMode="auto">
          <a:xfrm>
            <a:off x="4962072" y="4959804"/>
            <a:ext cx="3337152" cy="30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шахты;</a:t>
            </a:r>
          </a:p>
        </p:txBody>
      </p:sp>
      <p:sp>
        <p:nvSpPr>
          <p:cNvPr id="152" name="5-конечная звезда 151"/>
          <p:cNvSpPr/>
          <p:nvPr/>
        </p:nvSpPr>
        <p:spPr bwMode="auto">
          <a:xfrm>
            <a:off x="4696732" y="5294313"/>
            <a:ext cx="256268" cy="242661"/>
          </a:xfrm>
          <a:prstGeom prst="star5">
            <a:avLst/>
          </a:prstGeom>
          <a:solidFill>
            <a:srgbClr val="006600"/>
          </a:solidFill>
          <a:ln w="15875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14" name="Text Box 55"/>
          <p:cNvSpPr txBox="1">
            <a:spLocks noChangeArrowheads="1"/>
          </p:cNvSpPr>
          <p:nvPr/>
        </p:nvSpPr>
        <p:spPr bwMode="auto">
          <a:xfrm>
            <a:off x="4962072" y="5248956"/>
            <a:ext cx="3337152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места добычи лесных ресурсов;</a:t>
            </a:r>
          </a:p>
        </p:txBody>
      </p:sp>
      <p:sp>
        <p:nvSpPr>
          <p:cNvPr id="2115" name="Text Box 55"/>
          <p:cNvSpPr txBox="1">
            <a:spLocks noChangeArrowheads="1"/>
          </p:cNvSpPr>
          <p:nvPr/>
        </p:nvSpPr>
        <p:spPr bwMode="auto">
          <a:xfrm>
            <a:off x="4970010" y="3700010"/>
            <a:ext cx="3337151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детские дома;</a:t>
            </a:r>
          </a:p>
        </p:txBody>
      </p:sp>
      <p:sp>
        <p:nvSpPr>
          <p:cNvPr id="2116" name="Text Box 55"/>
          <p:cNvSpPr txBox="1">
            <a:spLocks noChangeArrowheads="1"/>
          </p:cNvSpPr>
          <p:nvPr/>
        </p:nvSpPr>
        <p:spPr bwMode="auto">
          <a:xfrm>
            <a:off x="4966608" y="4015242"/>
            <a:ext cx="3337152" cy="30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74" tIns="63847" rIns="127674" bIns="63847">
            <a:spAutoFit/>
          </a:bodyPr>
          <a:lstStyle/>
          <a:p>
            <a:pPr defTabSz="1276650"/>
            <a:r>
              <a:rPr lang="ru-RU" sz="1100" dirty="0">
                <a:cs typeface="Times New Roman" pitchFamily="18" charset="0"/>
              </a:rPr>
              <a:t>- дома престарелых;</a:t>
            </a:r>
          </a:p>
        </p:txBody>
      </p:sp>
      <p:sp>
        <p:nvSpPr>
          <p:cNvPr id="15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77107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306" tIns="32653" rIns="65306" bIns="32653" anchor="ctr"/>
          <a:lstStyle/>
          <a:p>
            <a:pPr algn="ctr" defTabSz="913837">
              <a:lnSpc>
                <a:spcPct val="80000"/>
              </a:lnSpc>
              <a:defRPr/>
            </a:pPr>
            <a:r>
              <a:rPr lang="ru-RU" dirty="0"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2213" name="Группа 166"/>
          <p:cNvGrpSpPr>
            <a:grpSpLocks/>
          </p:cNvGrpSpPr>
          <p:nvPr/>
        </p:nvGrpSpPr>
        <p:grpSpPr bwMode="auto">
          <a:xfrm>
            <a:off x="4723947" y="3744233"/>
            <a:ext cx="236991" cy="212045"/>
            <a:chOff x="6305556" y="8259762"/>
            <a:chExt cx="330990" cy="296862"/>
          </a:xfrm>
        </p:grpSpPr>
        <p:grpSp>
          <p:nvGrpSpPr>
            <p:cNvPr id="2215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2224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2134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276650"/>
                  <a:endParaRPr lang="ru-RU" sz="2500" dirty="0">
                    <a:latin typeface="Calibri" pitchFamily="34" charset="0"/>
                  </a:endParaRPr>
                </a:p>
              </p:txBody>
            </p:sp>
            <p:sp>
              <p:nvSpPr>
                <p:cNvPr id="213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6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226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213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33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</p:grpSp>
        <p:cxnSp>
          <p:nvCxnSpPr>
            <p:cNvPr id="2131" name="Прямая соединительная линия 168"/>
            <p:cNvCxnSpPr>
              <a:cxnSpLocks noChangeShapeType="1"/>
              <a:stCxn id="2134" idx="1"/>
              <a:endCxn id="2134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miter lim="800000"/>
              <a:headEnd/>
              <a:tailEnd/>
            </a:ln>
          </p:spPr>
        </p:cxnSp>
      </p:grpSp>
      <p:grpSp>
        <p:nvGrpSpPr>
          <p:cNvPr id="2232" name="Группа 177"/>
          <p:cNvGrpSpPr>
            <a:grpSpLocks/>
          </p:cNvGrpSpPr>
          <p:nvPr/>
        </p:nvGrpSpPr>
        <p:grpSpPr bwMode="auto">
          <a:xfrm>
            <a:off x="4723947" y="4043590"/>
            <a:ext cx="236991" cy="212045"/>
            <a:chOff x="6305556" y="8259762"/>
            <a:chExt cx="330990" cy="296862"/>
          </a:xfrm>
        </p:grpSpPr>
        <p:grpSp>
          <p:nvGrpSpPr>
            <p:cNvPr id="2233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2234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2124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276650"/>
                  <a:endParaRPr lang="ru-RU" sz="2500" dirty="0">
                    <a:latin typeface="Calibri" pitchFamily="34" charset="0"/>
                  </a:endParaRPr>
                </a:p>
              </p:txBody>
            </p:sp>
            <p:sp>
              <p:nvSpPr>
                <p:cNvPr id="212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6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235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212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23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</p:grpSp>
        <p:cxnSp>
          <p:nvCxnSpPr>
            <p:cNvPr id="2121" name="Прямая соединительная линия 179"/>
            <p:cNvCxnSpPr>
              <a:cxnSpLocks noChangeShapeType="1"/>
              <a:stCxn id="2124" idx="1"/>
              <a:endCxn id="2124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241" name="Group 201"/>
          <p:cNvGraphicFramePr>
            <a:graphicFrameLocks noGrp="1"/>
          </p:cNvGraphicFramePr>
          <p:nvPr/>
        </p:nvGraphicFramePr>
        <p:xfrm>
          <a:off x="2318885" y="806224"/>
          <a:ext cx="6825115" cy="2983367"/>
        </p:xfrm>
        <a:graphic>
          <a:graphicData uri="http://schemas.openxmlformats.org/drawingml/2006/table">
            <a:tbl>
              <a:tblPr/>
              <a:tblGrid>
                <a:gridCol w="819830"/>
                <a:gridCol w="923014"/>
                <a:gridCol w="845914"/>
                <a:gridCol w="1088571"/>
                <a:gridCol w="1573893"/>
                <a:gridCol w="1573893"/>
              </a:tblGrid>
              <a:tr h="97064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поселение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кв.км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 в том числе детей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кв.км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дежурного 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Официальный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 поселения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6108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Барабо-Юдино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626,0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390/64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</a:rPr>
                        <a:t>8 (38368)93 237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51643">
                <a:tc gridSpan="6"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 поселения  расположена  на расстоянии 550 км от областного центра  г.Новосибирска, в 27 км от районного центра р.п. Чистоозерное и в 12 км от ближайшей железнодорожной станции Шипицыно. Протяженность поселения с севера на юг составляет 40 км и с запада на восток-30 км.</a:t>
                      </a: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16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9144000" cy="8232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/>
          <a:lstStyle/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        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ПАСПОРТ ТЕРРИТОРИИ СЕЛА </a:t>
            </a:r>
            <a:r>
              <a:rPr lang="ru-RU" dirty="0" smtClean="0">
                <a:cs typeface="Times New Roman" pitchFamily="18" charset="0"/>
              </a:rPr>
              <a:t> БАРАБО-ЮДИНО  ЧИСТООЗЕРНОГО  </a:t>
            </a:r>
            <a:endParaRPr lang="ru-RU" dirty="0">
              <a:cs typeface="Times New Roman" pitchFamily="18" charset="0"/>
            </a:endParaRP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МУНИЦИПАЛЬНОГО РАЙОНА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343202" name="Group 162"/>
          <p:cNvGraphicFramePr>
            <a:graphicFrameLocks noGrp="1"/>
          </p:cNvGraphicFramePr>
          <p:nvPr/>
        </p:nvGraphicFramePr>
        <p:xfrm>
          <a:off x="0" y="3789590"/>
          <a:ext cx="9144000" cy="2609397"/>
        </p:xfrm>
        <a:graphic>
          <a:graphicData uri="http://schemas.openxmlformats.org/drawingml/2006/table">
            <a:tbl>
              <a:tblPr/>
              <a:tblGrid>
                <a:gridCol w="3321277"/>
                <a:gridCol w="3133044"/>
                <a:gridCol w="2689679"/>
              </a:tblGrid>
              <a:tr h="52954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структуры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объекты</a:t>
                      </a: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57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Мобильный телефон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4244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Участковый пункт милиции</a:t>
                      </a: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57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Соломкин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П.Н.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(38368)93 237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Барабо-Юдинского сельсовета</a:t>
                      </a: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Цыкало Н.Т.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(38368)93 237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Барабо-Юдинская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Золотченко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П.Д.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8(38368)93 218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563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Барабо-Юдинский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ФАП</a:t>
                      </a: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Татаринова В.К.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8(38368)93 275</a:t>
                      </a:r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563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980" marR="4898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980" marR="489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54"/>
          <p:cNvSpPr>
            <a:spLocks noChangeArrowheads="1"/>
          </p:cNvSpPr>
          <p:nvPr/>
        </p:nvSpPr>
        <p:spPr bwMode="auto">
          <a:xfrm>
            <a:off x="0" y="2966357"/>
            <a:ext cx="2286000" cy="822099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274" tIns="32637" rIns="65274" bIns="32637"/>
          <a:lstStyle/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900" dirty="0"/>
              <a:t>Председатель КЧС и ПБ. </a:t>
            </a: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900" dirty="0"/>
              <a:t>Глава </a:t>
            </a:r>
            <a:r>
              <a:rPr lang="ru-RU" sz="900" dirty="0" smtClean="0"/>
              <a:t>администрации Барабо-Юдинского сельсовета </a:t>
            </a:r>
            <a:endParaRPr lang="ru-RU" sz="900" dirty="0"/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700" dirty="0" smtClean="0">
                <a:solidFill>
                  <a:srgbClr val="000000"/>
                </a:solidFill>
              </a:rPr>
              <a:t>Цыкало Н.Т.</a:t>
            </a:r>
            <a:endParaRPr lang="ru-RU" sz="700" dirty="0">
              <a:solidFill>
                <a:srgbClr val="000000"/>
              </a:solidFill>
            </a:endParaRP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600" dirty="0">
                <a:solidFill>
                  <a:srgbClr val="000000"/>
                </a:solidFill>
              </a:rPr>
              <a:t>Раб. </a:t>
            </a:r>
            <a:r>
              <a:rPr lang="ru-RU" sz="600" dirty="0" smtClean="0">
                <a:solidFill>
                  <a:srgbClr val="000000"/>
                </a:solidFill>
              </a:rPr>
              <a:t>Тел. (38368) 93 237</a:t>
            </a: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600" dirty="0" err="1" smtClean="0">
                <a:solidFill>
                  <a:srgbClr val="000000"/>
                </a:solidFill>
              </a:rPr>
              <a:t>Моб</a:t>
            </a:r>
            <a:r>
              <a:rPr lang="ru-RU" sz="600" dirty="0" smtClean="0">
                <a:solidFill>
                  <a:srgbClr val="000000"/>
                </a:solidFill>
              </a:rPr>
              <a:t>. Тел. 89130623468</a:t>
            </a:r>
            <a:endParaRPr lang="ru-RU" sz="600" dirty="0">
              <a:solidFill>
                <a:srgbClr val="000000"/>
              </a:solidFill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5794"/>
            <a:ext cx="235742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7" name="Group 67"/>
          <p:cNvGraphicFramePr>
            <a:graphicFrameLocks noGrp="1"/>
          </p:cNvGraphicFramePr>
          <p:nvPr/>
        </p:nvGraphicFramePr>
        <p:xfrm>
          <a:off x="0" y="1030742"/>
          <a:ext cx="9144000" cy="5827258"/>
        </p:xfrm>
        <a:graphic>
          <a:graphicData uri="http://schemas.openxmlformats.org/drawingml/2006/table">
            <a:tbl>
              <a:tblPr/>
              <a:tblGrid>
                <a:gridCol w="611188"/>
                <a:gridCol w="2366509"/>
                <a:gridCol w="1079500"/>
                <a:gridCol w="1389063"/>
                <a:gridCol w="1440089"/>
                <a:gridCol w="2257651"/>
              </a:tblGrid>
              <a:tr h="996672"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социального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культурного назначения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 руководителя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и телефон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22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дневном режиме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Круглосуточно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0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Барабо-Юдинская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Золотченко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П.Д.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Школьная, дом 26.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(38368) 93 218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6951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МУК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Барабо-Юдинский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КДЦ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Скрылева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Н.М.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Центральная, дом 23.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7857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Почта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Таскаева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Л.Н.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Зеленая, дом 4.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(38368) 93 224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3367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9144000" cy="103074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/>
          <a:lstStyle/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        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ПАСПОРТ ТЕРРИТОРИИ СЕЛА </a:t>
            </a:r>
            <a:r>
              <a:rPr lang="ru-RU" dirty="0" smtClean="0">
                <a:cs typeface="Times New Roman" pitchFamily="18" charset="0"/>
              </a:rPr>
              <a:t>БАРАБО-ЮДИНО  ЧИСТООЗЕРНОГО </a:t>
            </a:r>
            <a:endParaRPr lang="ru-RU" dirty="0">
              <a:cs typeface="Times New Roman" pitchFamily="18" charset="0"/>
            </a:endParaRP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МУНИЦИПАЛЬНОГО РАЙОНА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r>
              <a:rPr lang="ru-RU" dirty="0">
                <a:cs typeface="Times New Roman" pitchFamily="18" charset="0"/>
              </a:rPr>
              <a:t>(Информация по объектам социального и культурного назначения) </a:t>
            </a:r>
          </a:p>
          <a:p>
            <a:pPr algn="ctr" defTabSz="910436">
              <a:lnSpc>
                <a:spcPct val="90000"/>
              </a:lnSpc>
              <a:tabLst>
                <a:tab pos="2307268" algn="l"/>
                <a:tab pos="2493210" algn="l"/>
                <a:tab pos="2561238" algn="l"/>
              </a:tabLst>
            </a:pPr>
            <a:endParaRPr lang="ru-RU" sz="13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3"/>
          <p:cNvGrpSpPr>
            <a:grpSpLocks/>
          </p:cNvGrpSpPr>
          <p:nvPr/>
        </p:nvGrpSpPr>
        <p:grpSpPr bwMode="auto">
          <a:xfrm>
            <a:off x="0" y="995598"/>
            <a:ext cx="8886909" cy="5955374"/>
            <a:chOff x="228600" y="280693"/>
            <a:chExt cx="9175649" cy="6424854"/>
          </a:xfrm>
        </p:grpSpPr>
        <p:sp>
          <p:nvSpPr>
            <p:cNvPr id="2093" name="Rectangle 65"/>
            <p:cNvSpPr>
              <a:spLocks noChangeArrowheads="1"/>
            </p:cNvSpPr>
            <p:nvPr/>
          </p:nvSpPr>
          <p:spPr bwMode="auto">
            <a:xfrm>
              <a:off x="228600" y="280693"/>
              <a:ext cx="8915417" cy="632455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70" tIns="63987" rIns="127970" bIns="63987" anchor="ctr"/>
            <a:lstStyle/>
            <a:p>
              <a:pPr algn="ctr" defTabSz="651931"/>
              <a:r>
                <a:rPr lang="ru-RU" sz="1400" b="1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2094" name="Line 4"/>
            <p:cNvSpPr>
              <a:spLocks noChangeShapeType="1"/>
            </p:cNvSpPr>
            <p:nvPr/>
          </p:nvSpPr>
          <p:spPr bwMode="auto">
            <a:xfrm>
              <a:off x="2133605" y="533396"/>
              <a:ext cx="22098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Line 8"/>
            <p:cNvSpPr>
              <a:spLocks noChangeShapeType="1"/>
            </p:cNvSpPr>
            <p:nvPr/>
          </p:nvSpPr>
          <p:spPr bwMode="auto">
            <a:xfrm>
              <a:off x="4343409" y="533396"/>
              <a:ext cx="0" cy="1066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Line 9"/>
            <p:cNvSpPr>
              <a:spLocks noChangeShapeType="1"/>
            </p:cNvSpPr>
            <p:nvPr/>
          </p:nvSpPr>
          <p:spPr bwMode="auto">
            <a:xfrm>
              <a:off x="2139298" y="733312"/>
              <a:ext cx="20574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097" name="Line 10"/>
            <p:cNvSpPr>
              <a:spLocks noChangeShapeType="1"/>
            </p:cNvSpPr>
            <p:nvPr/>
          </p:nvSpPr>
          <p:spPr bwMode="auto">
            <a:xfrm>
              <a:off x="4191008" y="685794"/>
              <a:ext cx="0" cy="914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8" name="Line 11"/>
            <p:cNvSpPr>
              <a:spLocks noChangeShapeType="1"/>
            </p:cNvSpPr>
            <p:nvPr/>
          </p:nvSpPr>
          <p:spPr bwMode="auto">
            <a:xfrm flipH="1">
              <a:off x="609602" y="1600188"/>
              <a:ext cx="3581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9" name="Line 12"/>
            <p:cNvSpPr>
              <a:spLocks noChangeShapeType="1"/>
            </p:cNvSpPr>
            <p:nvPr/>
          </p:nvSpPr>
          <p:spPr bwMode="auto">
            <a:xfrm>
              <a:off x="4343409" y="1600188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Line 13"/>
            <p:cNvSpPr>
              <a:spLocks noChangeShapeType="1"/>
            </p:cNvSpPr>
            <p:nvPr/>
          </p:nvSpPr>
          <p:spPr bwMode="auto">
            <a:xfrm>
              <a:off x="609602" y="1752587"/>
              <a:ext cx="11430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Line 14"/>
            <p:cNvSpPr>
              <a:spLocks noChangeShapeType="1"/>
            </p:cNvSpPr>
            <p:nvPr/>
          </p:nvSpPr>
          <p:spPr bwMode="auto">
            <a:xfrm>
              <a:off x="17526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Line 16"/>
            <p:cNvSpPr>
              <a:spLocks noChangeShapeType="1"/>
            </p:cNvSpPr>
            <p:nvPr/>
          </p:nvSpPr>
          <p:spPr bwMode="auto">
            <a:xfrm>
              <a:off x="1905004" y="1752587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Line 17"/>
            <p:cNvSpPr>
              <a:spLocks noChangeShapeType="1"/>
            </p:cNvSpPr>
            <p:nvPr/>
          </p:nvSpPr>
          <p:spPr bwMode="auto">
            <a:xfrm>
              <a:off x="1970707" y="179026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Line 18"/>
            <p:cNvSpPr>
              <a:spLocks noChangeShapeType="1"/>
            </p:cNvSpPr>
            <p:nvPr/>
          </p:nvSpPr>
          <p:spPr bwMode="auto">
            <a:xfrm>
              <a:off x="4343409" y="1752587"/>
              <a:ext cx="1905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Line 19"/>
            <p:cNvSpPr>
              <a:spLocks noChangeShapeType="1"/>
            </p:cNvSpPr>
            <p:nvPr/>
          </p:nvSpPr>
          <p:spPr bwMode="auto">
            <a:xfrm>
              <a:off x="4191008" y="1752587"/>
              <a:ext cx="0" cy="533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6" name="Line 20"/>
            <p:cNvSpPr>
              <a:spLocks noChangeShapeType="1"/>
            </p:cNvSpPr>
            <p:nvPr/>
          </p:nvSpPr>
          <p:spPr bwMode="auto">
            <a:xfrm>
              <a:off x="4343409" y="1752587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Line 21"/>
            <p:cNvSpPr>
              <a:spLocks noChangeShapeType="1"/>
            </p:cNvSpPr>
            <p:nvPr/>
          </p:nvSpPr>
          <p:spPr bwMode="auto">
            <a:xfrm flipH="1">
              <a:off x="2667006" y="2285982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Line 23"/>
            <p:cNvSpPr>
              <a:spLocks noChangeShapeType="1"/>
            </p:cNvSpPr>
            <p:nvPr/>
          </p:nvSpPr>
          <p:spPr bwMode="auto">
            <a:xfrm>
              <a:off x="2667006" y="2438381"/>
              <a:ext cx="15240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Line 24"/>
            <p:cNvSpPr>
              <a:spLocks noChangeShapeType="1"/>
            </p:cNvSpPr>
            <p:nvPr/>
          </p:nvSpPr>
          <p:spPr bwMode="auto">
            <a:xfrm>
              <a:off x="4191008" y="2438381"/>
              <a:ext cx="0" cy="1219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Line 25"/>
            <p:cNvSpPr>
              <a:spLocks noChangeShapeType="1"/>
            </p:cNvSpPr>
            <p:nvPr/>
          </p:nvSpPr>
          <p:spPr bwMode="auto">
            <a:xfrm>
              <a:off x="4343409" y="3657572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Line 26"/>
            <p:cNvSpPr>
              <a:spLocks noChangeShapeType="1"/>
            </p:cNvSpPr>
            <p:nvPr/>
          </p:nvSpPr>
          <p:spPr bwMode="auto">
            <a:xfrm>
              <a:off x="4387224" y="3845623"/>
              <a:ext cx="4572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Line 27"/>
            <p:cNvSpPr>
              <a:spLocks noChangeShapeType="1"/>
            </p:cNvSpPr>
            <p:nvPr/>
          </p:nvSpPr>
          <p:spPr bwMode="auto">
            <a:xfrm>
              <a:off x="4343409" y="3809970"/>
              <a:ext cx="0" cy="990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Line 28"/>
            <p:cNvSpPr>
              <a:spLocks noChangeShapeType="1"/>
            </p:cNvSpPr>
            <p:nvPr/>
          </p:nvSpPr>
          <p:spPr bwMode="auto">
            <a:xfrm>
              <a:off x="4191008" y="3809970"/>
              <a:ext cx="0" cy="28955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Line 29"/>
            <p:cNvSpPr>
              <a:spLocks noChangeShapeType="1"/>
            </p:cNvSpPr>
            <p:nvPr/>
          </p:nvSpPr>
          <p:spPr bwMode="auto">
            <a:xfrm>
              <a:off x="4343409" y="4800563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Line 30"/>
            <p:cNvSpPr>
              <a:spLocks noChangeShapeType="1"/>
            </p:cNvSpPr>
            <p:nvPr/>
          </p:nvSpPr>
          <p:spPr bwMode="auto">
            <a:xfrm>
              <a:off x="4343409" y="4952962"/>
              <a:ext cx="1676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Line 31"/>
            <p:cNvSpPr>
              <a:spLocks noChangeShapeType="1"/>
            </p:cNvSpPr>
            <p:nvPr/>
          </p:nvSpPr>
          <p:spPr bwMode="auto">
            <a:xfrm>
              <a:off x="4343409" y="4952961"/>
              <a:ext cx="0" cy="1752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Line 32"/>
            <p:cNvSpPr>
              <a:spLocks noChangeShapeType="1"/>
            </p:cNvSpPr>
            <p:nvPr/>
          </p:nvSpPr>
          <p:spPr bwMode="auto">
            <a:xfrm flipH="1">
              <a:off x="228601" y="3657571"/>
              <a:ext cx="39624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Line 33"/>
            <p:cNvSpPr>
              <a:spLocks noChangeShapeType="1"/>
            </p:cNvSpPr>
            <p:nvPr/>
          </p:nvSpPr>
          <p:spPr bwMode="auto">
            <a:xfrm flipH="1">
              <a:off x="1905004" y="3809970"/>
              <a:ext cx="22860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Line 34"/>
            <p:cNvSpPr>
              <a:spLocks noChangeShapeType="1"/>
            </p:cNvSpPr>
            <p:nvPr/>
          </p:nvSpPr>
          <p:spPr bwMode="auto">
            <a:xfrm>
              <a:off x="19050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Line 35"/>
            <p:cNvSpPr>
              <a:spLocks noChangeShapeType="1"/>
            </p:cNvSpPr>
            <p:nvPr/>
          </p:nvSpPr>
          <p:spPr bwMode="auto">
            <a:xfrm>
              <a:off x="1676404" y="3809970"/>
              <a:ext cx="0" cy="1904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Line 36"/>
            <p:cNvSpPr>
              <a:spLocks noChangeShapeType="1"/>
            </p:cNvSpPr>
            <p:nvPr/>
          </p:nvSpPr>
          <p:spPr bwMode="auto">
            <a:xfrm flipH="1">
              <a:off x="762002" y="3809970"/>
              <a:ext cx="9144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Line 37"/>
            <p:cNvSpPr>
              <a:spLocks noChangeShapeType="1"/>
            </p:cNvSpPr>
            <p:nvPr/>
          </p:nvSpPr>
          <p:spPr bwMode="auto">
            <a:xfrm>
              <a:off x="7620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Line 38"/>
            <p:cNvSpPr>
              <a:spLocks noChangeShapeType="1"/>
            </p:cNvSpPr>
            <p:nvPr/>
          </p:nvSpPr>
          <p:spPr bwMode="auto">
            <a:xfrm>
              <a:off x="609602" y="3809970"/>
              <a:ext cx="0" cy="12953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Line 39"/>
            <p:cNvSpPr>
              <a:spLocks noChangeShapeType="1"/>
            </p:cNvSpPr>
            <p:nvPr/>
          </p:nvSpPr>
          <p:spPr bwMode="auto">
            <a:xfrm flipH="1">
              <a:off x="228601" y="3809970"/>
              <a:ext cx="3810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Text Box 41"/>
            <p:cNvSpPr txBox="1">
              <a:spLocks noChangeArrowheads="1"/>
            </p:cNvSpPr>
            <p:nvPr/>
          </p:nvSpPr>
          <p:spPr bwMode="auto">
            <a:xfrm>
              <a:off x="2364086" y="557154"/>
              <a:ext cx="945384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>
                  <a:latin typeface="Verdana" pitchFamily="34" charset="0"/>
                </a:rPr>
                <a:t>Ул.Молодёжная</a:t>
              </a:r>
            </a:p>
          </p:txBody>
        </p:sp>
        <p:sp>
          <p:nvSpPr>
            <p:cNvPr id="2126" name="Text Box 42"/>
            <p:cNvSpPr txBox="1">
              <a:spLocks noChangeArrowheads="1"/>
            </p:cNvSpPr>
            <p:nvPr/>
          </p:nvSpPr>
          <p:spPr bwMode="auto">
            <a:xfrm>
              <a:off x="826772" y="1537970"/>
              <a:ext cx="834495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в  Чистоозёрное</a:t>
              </a:r>
            </a:p>
          </p:txBody>
        </p:sp>
        <p:sp>
          <p:nvSpPr>
            <p:cNvPr id="2127" name="Line 43"/>
            <p:cNvSpPr>
              <a:spLocks noChangeShapeType="1"/>
            </p:cNvSpPr>
            <p:nvPr/>
          </p:nvSpPr>
          <p:spPr bwMode="auto">
            <a:xfrm flipH="1" flipV="1">
              <a:off x="228601" y="1676387"/>
              <a:ext cx="6096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Text Box 44"/>
            <p:cNvSpPr txBox="1">
              <a:spLocks noChangeArrowheads="1"/>
            </p:cNvSpPr>
            <p:nvPr/>
          </p:nvSpPr>
          <p:spPr bwMode="auto">
            <a:xfrm>
              <a:off x="2971807" y="2209783"/>
              <a:ext cx="657400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Зелёная</a:t>
              </a:r>
            </a:p>
          </p:txBody>
        </p:sp>
        <p:sp>
          <p:nvSpPr>
            <p:cNvPr id="2129" name="Text Box 45"/>
            <p:cNvSpPr txBox="1">
              <a:spLocks noChangeArrowheads="1"/>
            </p:cNvSpPr>
            <p:nvPr/>
          </p:nvSpPr>
          <p:spPr bwMode="auto">
            <a:xfrm rot="16200000">
              <a:off x="3475053" y="3478094"/>
              <a:ext cx="1523988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dirty="0"/>
                <a:t>Ул. Центральная</a:t>
              </a:r>
            </a:p>
          </p:txBody>
        </p:sp>
        <p:sp>
          <p:nvSpPr>
            <p:cNvPr id="2130" name="Text Box 46"/>
            <p:cNvSpPr txBox="1">
              <a:spLocks noChangeArrowheads="1"/>
            </p:cNvSpPr>
            <p:nvPr/>
          </p:nvSpPr>
          <p:spPr bwMode="auto">
            <a:xfrm>
              <a:off x="4953010" y="3581372"/>
              <a:ext cx="736844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Школьная</a:t>
              </a:r>
            </a:p>
          </p:txBody>
        </p:sp>
        <p:sp>
          <p:nvSpPr>
            <p:cNvPr id="2131" name="Text Box 47"/>
            <p:cNvSpPr txBox="1">
              <a:spLocks noChangeArrowheads="1"/>
            </p:cNvSpPr>
            <p:nvPr/>
          </p:nvSpPr>
          <p:spPr bwMode="auto">
            <a:xfrm>
              <a:off x="4648210" y="4724364"/>
              <a:ext cx="617678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Южная</a:t>
              </a:r>
            </a:p>
          </p:txBody>
        </p:sp>
        <p:sp>
          <p:nvSpPr>
            <p:cNvPr id="2132" name="Text Box 48"/>
            <p:cNvSpPr txBox="1">
              <a:spLocks noChangeArrowheads="1"/>
            </p:cNvSpPr>
            <p:nvPr/>
          </p:nvSpPr>
          <p:spPr bwMode="auto">
            <a:xfrm rot="16200000">
              <a:off x="334669" y="4443286"/>
              <a:ext cx="641943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 Лесная</a:t>
              </a:r>
            </a:p>
          </p:txBody>
        </p:sp>
        <p:sp>
          <p:nvSpPr>
            <p:cNvPr id="2133" name="Text Box 49"/>
            <p:cNvSpPr txBox="1">
              <a:spLocks noChangeArrowheads="1"/>
            </p:cNvSpPr>
            <p:nvPr/>
          </p:nvSpPr>
          <p:spPr bwMode="auto">
            <a:xfrm rot="16200000">
              <a:off x="1469023" y="4385344"/>
              <a:ext cx="659237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Ул.Степная</a:t>
              </a:r>
            </a:p>
          </p:txBody>
        </p:sp>
        <p:sp>
          <p:nvSpPr>
            <p:cNvPr id="2134" name="Rectangle 60"/>
            <p:cNvSpPr>
              <a:spLocks noChangeArrowheads="1"/>
            </p:cNvSpPr>
            <p:nvPr/>
          </p:nvSpPr>
          <p:spPr bwMode="auto">
            <a:xfrm>
              <a:off x="39624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5" name="Rectangle 61"/>
            <p:cNvSpPr>
              <a:spLocks noChangeArrowheads="1"/>
            </p:cNvSpPr>
            <p:nvPr/>
          </p:nvSpPr>
          <p:spPr bwMode="auto">
            <a:xfrm>
              <a:off x="38862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6" name="Rectangle 62"/>
            <p:cNvSpPr>
              <a:spLocks noChangeArrowheads="1"/>
            </p:cNvSpPr>
            <p:nvPr/>
          </p:nvSpPr>
          <p:spPr bwMode="auto">
            <a:xfrm>
              <a:off x="3657608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7" name="Rectangle 63"/>
            <p:cNvSpPr>
              <a:spLocks noChangeArrowheads="1"/>
            </p:cNvSpPr>
            <p:nvPr/>
          </p:nvSpPr>
          <p:spPr bwMode="auto">
            <a:xfrm>
              <a:off x="34290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8" name="Rectangle 64"/>
            <p:cNvSpPr>
              <a:spLocks noChangeArrowheads="1"/>
            </p:cNvSpPr>
            <p:nvPr/>
          </p:nvSpPr>
          <p:spPr bwMode="auto">
            <a:xfrm>
              <a:off x="3352807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9" name="Rectangle 65"/>
            <p:cNvSpPr>
              <a:spLocks noChangeArrowheads="1"/>
            </p:cNvSpPr>
            <p:nvPr/>
          </p:nvSpPr>
          <p:spPr bwMode="auto">
            <a:xfrm>
              <a:off x="3124206" y="38099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Rectangle 66"/>
            <p:cNvSpPr>
              <a:spLocks noChangeArrowheads="1"/>
            </p:cNvSpPr>
            <p:nvPr/>
          </p:nvSpPr>
          <p:spPr bwMode="auto">
            <a:xfrm>
              <a:off x="3048007" y="38099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1" name="Rectangle 67"/>
            <p:cNvSpPr>
              <a:spLocks noChangeArrowheads="1"/>
            </p:cNvSpPr>
            <p:nvPr/>
          </p:nvSpPr>
          <p:spPr bwMode="auto">
            <a:xfrm>
              <a:off x="38100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2" name="Rectangle 68"/>
            <p:cNvSpPr>
              <a:spLocks noChangeArrowheads="1"/>
            </p:cNvSpPr>
            <p:nvPr/>
          </p:nvSpPr>
          <p:spPr bwMode="auto">
            <a:xfrm>
              <a:off x="3733808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3" name="Rectangle 69"/>
            <p:cNvSpPr>
              <a:spLocks noChangeArrowheads="1"/>
            </p:cNvSpPr>
            <p:nvPr/>
          </p:nvSpPr>
          <p:spPr bwMode="auto">
            <a:xfrm>
              <a:off x="3429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4" name="Rectangle 70"/>
            <p:cNvSpPr>
              <a:spLocks noChangeArrowheads="1"/>
            </p:cNvSpPr>
            <p:nvPr/>
          </p:nvSpPr>
          <p:spPr bwMode="auto">
            <a:xfrm>
              <a:off x="33528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5" name="Rectangle 71"/>
            <p:cNvSpPr>
              <a:spLocks noChangeArrowheads="1"/>
            </p:cNvSpPr>
            <p:nvPr/>
          </p:nvSpPr>
          <p:spPr bwMode="auto">
            <a:xfrm>
              <a:off x="3124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6" name="Rectangle 72"/>
            <p:cNvSpPr>
              <a:spLocks noChangeArrowheads="1"/>
            </p:cNvSpPr>
            <p:nvPr/>
          </p:nvSpPr>
          <p:spPr bwMode="auto">
            <a:xfrm>
              <a:off x="3048007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7" name="Rectangle 73"/>
            <p:cNvSpPr>
              <a:spLocks noChangeArrowheads="1"/>
            </p:cNvSpPr>
            <p:nvPr/>
          </p:nvSpPr>
          <p:spPr bwMode="auto">
            <a:xfrm>
              <a:off x="27432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8" name="Rectangle 74"/>
            <p:cNvSpPr>
              <a:spLocks noChangeArrowheads="1"/>
            </p:cNvSpPr>
            <p:nvPr/>
          </p:nvSpPr>
          <p:spPr bwMode="auto">
            <a:xfrm>
              <a:off x="2667006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9" name="Rectangle 75"/>
            <p:cNvSpPr>
              <a:spLocks noChangeArrowheads="1"/>
            </p:cNvSpPr>
            <p:nvPr/>
          </p:nvSpPr>
          <p:spPr bwMode="auto">
            <a:xfrm>
              <a:off x="4495810" y="13715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0" name="Rectangle 76"/>
            <p:cNvSpPr>
              <a:spLocks noChangeArrowheads="1"/>
            </p:cNvSpPr>
            <p:nvPr/>
          </p:nvSpPr>
          <p:spPr bwMode="auto">
            <a:xfrm>
              <a:off x="4495810" y="144778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" name="Rectangle 77"/>
            <p:cNvSpPr>
              <a:spLocks noChangeArrowheads="1"/>
            </p:cNvSpPr>
            <p:nvPr/>
          </p:nvSpPr>
          <p:spPr bwMode="auto">
            <a:xfrm>
              <a:off x="4495810" y="11429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" name="Rectangle 78"/>
            <p:cNvSpPr>
              <a:spLocks noChangeArrowheads="1"/>
            </p:cNvSpPr>
            <p:nvPr/>
          </p:nvSpPr>
          <p:spPr bwMode="auto">
            <a:xfrm>
              <a:off x="4495810" y="121919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" name="Rectangle 79"/>
            <p:cNvSpPr>
              <a:spLocks noChangeArrowheads="1"/>
            </p:cNvSpPr>
            <p:nvPr/>
          </p:nvSpPr>
          <p:spPr bwMode="auto">
            <a:xfrm>
              <a:off x="4495810" y="91439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" name="Rectangle 81"/>
            <p:cNvSpPr>
              <a:spLocks noChangeArrowheads="1"/>
            </p:cNvSpPr>
            <p:nvPr/>
          </p:nvSpPr>
          <p:spPr bwMode="auto">
            <a:xfrm>
              <a:off x="4495810" y="99059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" name="Rectangle 82"/>
            <p:cNvSpPr>
              <a:spLocks noChangeArrowheads="1"/>
            </p:cNvSpPr>
            <p:nvPr/>
          </p:nvSpPr>
          <p:spPr bwMode="auto">
            <a:xfrm>
              <a:off x="4495810" y="7619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" name="Rectangle 83"/>
            <p:cNvSpPr>
              <a:spLocks noChangeArrowheads="1"/>
            </p:cNvSpPr>
            <p:nvPr/>
          </p:nvSpPr>
          <p:spPr bwMode="auto">
            <a:xfrm>
              <a:off x="4495810" y="68579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" name="Rectangle 84"/>
            <p:cNvSpPr>
              <a:spLocks noChangeArrowheads="1"/>
            </p:cNvSpPr>
            <p:nvPr/>
          </p:nvSpPr>
          <p:spPr bwMode="auto">
            <a:xfrm>
              <a:off x="2667006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" name="Rectangle 85"/>
            <p:cNvSpPr>
              <a:spLocks noChangeArrowheads="1"/>
            </p:cNvSpPr>
            <p:nvPr/>
          </p:nvSpPr>
          <p:spPr bwMode="auto">
            <a:xfrm rot="5400000">
              <a:off x="2874357" y="1981585"/>
              <a:ext cx="398102" cy="14585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" name="Rectangle 86"/>
            <p:cNvSpPr>
              <a:spLocks noChangeArrowheads="1"/>
            </p:cNvSpPr>
            <p:nvPr/>
          </p:nvSpPr>
          <p:spPr bwMode="auto">
            <a:xfrm>
              <a:off x="3581408" y="2057384"/>
              <a:ext cx="381001" cy="1523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" name="Rectangle 88"/>
            <p:cNvSpPr>
              <a:spLocks noChangeArrowheads="1"/>
            </p:cNvSpPr>
            <p:nvPr/>
          </p:nvSpPr>
          <p:spPr bwMode="auto">
            <a:xfrm>
              <a:off x="1219203" y="2819377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" name="Rectangle 89"/>
            <p:cNvSpPr>
              <a:spLocks noChangeArrowheads="1"/>
            </p:cNvSpPr>
            <p:nvPr/>
          </p:nvSpPr>
          <p:spPr bwMode="auto">
            <a:xfrm>
              <a:off x="1219203" y="2362181"/>
              <a:ext cx="228601" cy="3047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" name="Rectangle 91"/>
            <p:cNvSpPr>
              <a:spLocks noChangeArrowheads="1"/>
            </p:cNvSpPr>
            <p:nvPr/>
          </p:nvSpPr>
          <p:spPr bwMode="auto">
            <a:xfrm>
              <a:off x="685802" y="2133583"/>
              <a:ext cx="228601" cy="5333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4" name="Rectangle 92"/>
            <p:cNvSpPr>
              <a:spLocks noChangeArrowheads="1"/>
            </p:cNvSpPr>
            <p:nvPr/>
          </p:nvSpPr>
          <p:spPr bwMode="auto">
            <a:xfrm>
              <a:off x="28194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5" name="Rectangle 93"/>
            <p:cNvSpPr>
              <a:spLocks noChangeArrowheads="1"/>
            </p:cNvSpPr>
            <p:nvPr/>
          </p:nvSpPr>
          <p:spPr bwMode="auto">
            <a:xfrm>
              <a:off x="28956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6" name="Rectangle 94"/>
            <p:cNvSpPr>
              <a:spLocks noChangeArrowheads="1"/>
            </p:cNvSpPr>
            <p:nvPr/>
          </p:nvSpPr>
          <p:spPr bwMode="auto">
            <a:xfrm>
              <a:off x="3124206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7" name="Rectangle 95"/>
            <p:cNvSpPr>
              <a:spLocks noChangeArrowheads="1"/>
            </p:cNvSpPr>
            <p:nvPr/>
          </p:nvSpPr>
          <p:spPr bwMode="auto">
            <a:xfrm>
              <a:off x="3352807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8" name="Rectangle 96"/>
            <p:cNvSpPr>
              <a:spLocks noChangeArrowheads="1"/>
            </p:cNvSpPr>
            <p:nvPr/>
          </p:nvSpPr>
          <p:spPr bwMode="auto">
            <a:xfrm>
              <a:off x="4038608" y="25907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9" name="Rectangle 97"/>
            <p:cNvSpPr>
              <a:spLocks noChangeArrowheads="1"/>
            </p:cNvSpPr>
            <p:nvPr/>
          </p:nvSpPr>
          <p:spPr bwMode="auto">
            <a:xfrm>
              <a:off x="4038608" y="25145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1" name="Text Box 99"/>
            <p:cNvSpPr txBox="1">
              <a:spLocks noChangeArrowheads="1"/>
            </p:cNvSpPr>
            <p:nvPr/>
          </p:nvSpPr>
          <p:spPr bwMode="auto">
            <a:xfrm>
              <a:off x="3352807" y="1828785"/>
              <a:ext cx="634229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Клуб 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172" name="Text Box 102"/>
            <p:cNvSpPr txBox="1">
              <a:spLocks noChangeArrowheads="1"/>
            </p:cNvSpPr>
            <p:nvPr/>
          </p:nvSpPr>
          <p:spPr bwMode="auto">
            <a:xfrm rot="16200000">
              <a:off x="1322568" y="2646250"/>
              <a:ext cx="494947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гаражи</a:t>
              </a:r>
            </a:p>
          </p:txBody>
        </p:sp>
        <p:sp>
          <p:nvSpPr>
            <p:cNvPr id="2173" name="Text Box 103"/>
            <p:cNvSpPr txBox="1">
              <a:spLocks noChangeArrowheads="1"/>
            </p:cNvSpPr>
            <p:nvPr/>
          </p:nvSpPr>
          <p:spPr bwMode="auto">
            <a:xfrm rot="16200000">
              <a:off x="589965" y="2304940"/>
              <a:ext cx="436148" cy="20655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174" name="Text Box 104"/>
            <p:cNvSpPr txBox="1">
              <a:spLocks noChangeArrowheads="1"/>
            </p:cNvSpPr>
            <p:nvPr/>
          </p:nvSpPr>
          <p:spPr bwMode="auto">
            <a:xfrm rot="16200000">
              <a:off x="1059555" y="1870687"/>
              <a:ext cx="593935" cy="3813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ртм</a:t>
              </a:r>
            </a:p>
          </p:txBody>
        </p:sp>
        <p:sp>
          <p:nvSpPr>
            <p:cNvPr id="2175" name="Rectangle 105"/>
            <p:cNvSpPr>
              <a:spLocks noChangeArrowheads="1"/>
            </p:cNvSpPr>
            <p:nvPr/>
          </p:nvSpPr>
          <p:spPr bwMode="auto">
            <a:xfrm>
              <a:off x="4038608" y="27431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" name="Rectangle 106"/>
            <p:cNvSpPr>
              <a:spLocks noChangeArrowheads="1"/>
            </p:cNvSpPr>
            <p:nvPr/>
          </p:nvSpPr>
          <p:spPr bwMode="auto">
            <a:xfrm>
              <a:off x="4038608" y="28955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7" name="Rectangle 107"/>
            <p:cNvSpPr>
              <a:spLocks noChangeArrowheads="1"/>
            </p:cNvSpPr>
            <p:nvPr/>
          </p:nvSpPr>
          <p:spPr bwMode="auto">
            <a:xfrm>
              <a:off x="4038608" y="30479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8" name="Rectangle 108"/>
            <p:cNvSpPr>
              <a:spLocks noChangeArrowheads="1"/>
            </p:cNvSpPr>
            <p:nvPr/>
          </p:nvSpPr>
          <p:spPr bwMode="auto">
            <a:xfrm>
              <a:off x="4038608" y="32003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9" name="Rectangle 109"/>
            <p:cNvSpPr>
              <a:spLocks noChangeArrowheads="1"/>
            </p:cNvSpPr>
            <p:nvPr/>
          </p:nvSpPr>
          <p:spPr bwMode="auto">
            <a:xfrm>
              <a:off x="4572010" y="21335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0" name="Rectangle 110"/>
            <p:cNvSpPr>
              <a:spLocks noChangeArrowheads="1"/>
            </p:cNvSpPr>
            <p:nvPr/>
          </p:nvSpPr>
          <p:spPr bwMode="auto">
            <a:xfrm>
              <a:off x="4572010" y="220978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1" name="Rectangle 111"/>
            <p:cNvSpPr>
              <a:spLocks noChangeArrowheads="1"/>
            </p:cNvSpPr>
            <p:nvPr/>
          </p:nvSpPr>
          <p:spPr bwMode="auto">
            <a:xfrm>
              <a:off x="4572010" y="243838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2" name="Rectangle 112"/>
            <p:cNvSpPr>
              <a:spLocks noChangeArrowheads="1"/>
            </p:cNvSpPr>
            <p:nvPr/>
          </p:nvSpPr>
          <p:spPr bwMode="auto">
            <a:xfrm>
              <a:off x="4572010" y="251458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3" name="Rectangle 113"/>
            <p:cNvSpPr>
              <a:spLocks noChangeArrowheads="1"/>
            </p:cNvSpPr>
            <p:nvPr/>
          </p:nvSpPr>
          <p:spPr bwMode="auto">
            <a:xfrm>
              <a:off x="4572010" y="26669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4" name="Rectangle 114"/>
            <p:cNvSpPr>
              <a:spLocks noChangeArrowheads="1"/>
            </p:cNvSpPr>
            <p:nvPr/>
          </p:nvSpPr>
          <p:spPr bwMode="auto">
            <a:xfrm>
              <a:off x="4572010" y="274318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5" name="Rectangle 115"/>
            <p:cNvSpPr>
              <a:spLocks noChangeArrowheads="1"/>
            </p:cNvSpPr>
            <p:nvPr/>
          </p:nvSpPr>
          <p:spPr bwMode="auto">
            <a:xfrm>
              <a:off x="4572010" y="289557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6" name="Rectangle 116"/>
            <p:cNvSpPr>
              <a:spLocks noChangeArrowheads="1"/>
            </p:cNvSpPr>
            <p:nvPr/>
          </p:nvSpPr>
          <p:spPr bwMode="auto">
            <a:xfrm>
              <a:off x="4572010" y="297177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7" name="Rectangle 117"/>
            <p:cNvSpPr>
              <a:spLocks noChangeArrowheads="1"/>
            </p:cNvSpPr>
            <p:nvPr/>
          </p:nvSpPr>
          <p:spPr bwMode="auto">
            <a:xfrm>
              <a:off x="4572010" y="31241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88" name="Rectangle 118"/>
            <p:cNvSpPr>
              <a:spLocks noChangeArrowheads="1"/>
            </p:cNvSpPr>
            <p:nvPr/>
          </p:nvSpPr>
          <p:spPr bwMode="auto">
            <a:xfrm>
              <a:off x="4572010" y="320037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0" name="Rectangle 120"/>
            <p:cNvSpPr>
              <a:spLocks noChangeArrowheads="1"/>
            </p:cNvSpPr>
            <p:nvPr/>
          </p:nvSpPr>
          <p:spPr bwMode="auto">
            <a:xfrm>
              <a:off x="48006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1" name="Rectangle 121"/>
            <p:cNvSpPr>
              <a:spLocks noChangeArrowheads="1"/>
            </p:cNvSpPr>
            <p:nvPr/>
          </p:nvSpPr>
          <p:spPr bwMode="auto">
            <a:xfrm>
              <a:off x="48768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2" name="Rectangle 122"/>
            <p:cNvSpPr>
              <a:spLocks noChangeArrowheads="1"/>
            </p:cNvSpPr>
            <p:nvPr/>
          </p:nvSpPr>
          <p:spPr bwMode="auto">
            <a:xfrm>
              <a:off x="50292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3" name="Rectangle 123"/>
            <p:cNvSpPr>
              <a:spLocks noChangeArrowheads="1"/>
            </p:cNvSpPr>
            <p:nvPr/>
          </p:nvSpPr>
          <p:spPr bwMode="auto">
            <a:xfrm>
              <a:off x="5105410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4" name="Rectangle 124"/>
            <p:cNvSpPr>
              <a:spLocks noChangeArrowheads="1"/>
            </p:cNvSpPr>
            <p:nvPr/>
          </p:nvSpPr>
          <p:spPr bwMode="auto">
            <a:xfrm>
              <a:off x="5257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5" name="Rectangle 125"/>
            <p:cNvSpPr>
              <a:spLocks noChangeArrowheads="1"/>
            </p:cNvSpPr>
            <p:nvPr/>
          </p:nvSpPr>
          <p:spPr bwMode="auto">
            <a:xfrm>
              <a:off x="5334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6" name="Rectangle 126"/>
            <p:cNvSpPr>
              <a:spLocks noChangeArrowheads="1"/>
            </p:cNvSpPr>
            <p:nvPr/>
          </p:nvSpPr>
          <p:spPr bwMode="auto">
            <a:xfrm>
              <a:off x="5486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7" name="Rectangle 127"/>
            <p:cNvSpPr>
              <a:spLocks noChangeArrowheads="1"/>
            </p:cNvSpPr>
            <p:nvPr/>
          </p:nvSpPr>
          <p:spPr bwMode="auto">
            <a:xfrm>
              <a:off x="56388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8" name="Rectangle 128"/>
            <p:cNvSpPr>
              <a:spLocks noChangeArrowheads="1"/>
            </p:cNvSpPr>
            <p:nvPr/>
          </p:nvSpPr>
          <p:spPr bwMode="auto">
            <a:xfrm>
              <a:off x="5715011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99" name="Rectangle 129"/>
            <p:cNvSpPr>
              <a:spLocks noChangeArrowheads="1"/>
            </p:cNvSpPr>
            <p:nvPr/>
          </p:nvSpPr>
          <p:spPr bwMode="auto">
            <a:xfrm>
              <a:off x="58674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0" name="Rectangle 130"/>
            <p:cNvSpPr>
              <a:spLocks noChangeArrowheads="1"/>
            </p:cNvSpPr>
            <p:nvPr/>
          </p:nvSpPr>
          <p:spPr bwMode="auto">
            <a:xfrm>
              <a:off x="601981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1" name="Rectangle 131"/>
            <p:cNvSpPr>
              <a:spLocks noChangeArrowheads="1"/>
            </p:cNvSpPr>
            <p:nvPr/>
          </p:nvSpPr>
          <p:spPr bwMode="auto">
            <a:xfrm>
              <a:off x="61722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2" name="Rectangle 132"/>
            <p:cNvSpPr>
              <a:spLocks noChangeArrowheads="1"/>
            </p:cNvSpPr>
            <p:nvPr/>
          </p:nvSpPr>
          <p:spPr bwMode="auto">
            <a:xfrm>
              <a:off x="6248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3" name="Rectangle 133"/>
            <p:cNvSpPr>
              <a:spLocks noChangeArrowheads="1"/>
            </p:cNvSpPr>
            <p:nvPr/>
          </p:nvSpPr>
          <p:spPr bwMode="auto">
            <a:xfrm>
              <a:off x="64008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4" name="Rectangle 134"/>
            <p:cNvSpPr>
              <a:spLocks noChangeArrowheads="1"/>
            </p:cNvSpPr>
            <p:nvPr/>
          </p:nvSpPr>
          <p:spPr bwMode="auto">
            <a:xfrm>
              <a:off x="64770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5" name="Rectangle 135"/>
            <p:cNvSpPr>
              <a:spLocks noChangeArrowheads="1"/>
            </p:cNvSpPr>
            <p:nvPr/>
          </p:nvSpPr>
          <p:spPr bwMode="auto">
            <a:xfrm>
              <a:off x="662941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6" name="Rectangle 136"/>
            <p:cNvSpPr>
              <a:spLocks noChangeArrowheads="1"/>
            </p:cNvSpPr>
            <p:nvPr/>
          </p:nvSpPr>
          <p:spPr bwMode="auto">
            <a:xfrm>
              <a:off x="6781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7" name="Rectangle 137"/>
            <p:cNvSpPr>
              <a:spLocks noChangeArrowheads="1"/>
            </p:cNvSpPr>
            <p:nvPr/>
          </p:nvSpPr>
          <p:spPr bwMode="auto">
            <a:xfrm>
              <a:off x="68580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8" name="Rectangle 138"/>
            <p:cNvSpPr>
              <a:spLocks noChangeArrowheads="1"/>
            </p:cNvSpPr>
            <p:nvPr/>
          </p:nvSpPr>
          <p:spPr bwMode="auto">
            <a:xfrm>
              <a:off x="70104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9" name="Rectangle 139"/>
            <p:cNvSpPr>
              <a:spLocks noChangeArrowheads="1"/>
            </p:cNvSpPr>
            <p:nvPr/>
          </p:nvSpPr>
          <p:spPr bwMode="auto">
            <a:xfrm>
              <a:off x="71628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0" name="Rectangle 140"/>
            <p:cNvSpPr>
              <a:spLocks noChangeArrowheads="1"/>
            </p:cNvSpPr>
            <p:nvPr/>
          </p:nvSpPr>
          <p:spPr bwMode="auto">
            <a:xfrm>
              <a:off x="7315214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1" name="Rectangle 141"/>
            <p:cNvSpPr>
              <a:spLocks noChangeArrowheads="1"/>
            </p:cNvSpPr>
            <p:nvPr/>
          </p:nvSpPr>
          <p:spPr bwMode="auto">
            <a:xfrm>
              <a:off x="74676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2" name="Rectangle 142"/>
            <p:cNvSpPr>
              <a:spLocks noChangeArrowheads="1"/>
            </p:cNvSpPr>
            <p:nvPr/>
          </p:nvSpPr>
          <p:spPr bwMode="auto">
            <a:xfrm>
              <a:off x="7620015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3" name="Rectangle 143"/>
            <p:cNvSpPr>
              <a:spLocks noChangeArrowheads="1"/>
            </p:cNvSpPr>
            <p:nvPr/>
          </p:nvSpPr>
          <p:spPr bwMode="auto">
            <a:xfrm>
              <a:off x="48006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4" name="Rectangle 146"/>
            <p:cNvSpPr>
              <a:spLocks noChangeArrowheads="1"/>
            </p:cNvSpPr>
            <p:nvPr/>
          </p:nvSpPr>
          <p:spPr bwMode="auto">
            <a:xfrm>
              <a:off x="4495810" y="3886172"/>
              <a:ext cx="762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5" name="Rectangle 147"/>
            <p:cNvSpPr>
              <a:spLocks noChangeArrowheads="1"/>
            </p:cNvSpPr>
            <p:nvPr/>
          </p:nvSpPr>
          <p:spPr bwMode="auto">
            <a:xfrm>
              <a:off x="4419609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6" name="Rectangle 148"/>
            <p:cNvSpPr>
              <a:spLocks noChangeArrowheads="1"/>
            </p:cNvSpPr>
            <p:nvPr/>
          </p:nvSpPr>
          <p:spPr bwMode="auto">
            <a:xfrm>
              <a:off x="84582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7" name="Rectangle 149"/>
            <p:cNvSpPr>
              <a:spLocks noChangeArrowheads="1"/>
            </p:cNvSpPr>
            <p:nvPr/>
          </p:nvSpPr>
          <p:spPr bwMode="auto">
            <a:xfrm>
              <a:off x="8382017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8" name="Rectangle 150"/>
            <p:cNvSpPr>
              <a:spLocks noChangeArrowheads="1"/>
            </p:cNvSpPr>
            <p:nvPr/>
          </p:nvSpPr>
          <p:spPr bwMode="auto">
            <a:xfrm>
              <a:off x="8229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19" name="Rectangle 151"/>
            <p:cNvSpPr>
              <a:spLocks noChangeArrowheads="1"/>
            </p:cNvSpPr>
            <p:nvPr/>
          </p:nvSpPr>
          <p:spPr bwMode="auto">
            <a:xfrm>
              <a:off x="80772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0" name="Rectangle 152"/>
            <p:cNvSpPr>
              <a:spLocks noChangeArrowheads="1"/>
            </p:cNvSpPr>
            <p:nvPr/>
          </p:nvSpPr>
          <p:spPr bwMode="auto">
            <a:xfrm>
              <a:off x="80010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1" name="Rectangle 153"/>
            <p:cNvSpPr>
              <a:spLocks noChangeArrowheads="1"/>
            </p:cNvSpPr>
            <p:nvPr/>
          </p:nvSpPr>
          <p:spPr bwMode="auto">
            <a:xfrm>
              <a:off x="78486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2" name="Rectangle 154"/>
            <p:cNvSpPr>
              <a:spLocks noChangeArrowheads="1"/>
            </p:cNvSpPr>
            <p:nvPr/>
          </p:nvSpPr>
          <p:spPr bwMode="auto">
            <a:xfrm>
              <a:off x="7772416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3" name="Rectangle 155"/>
            <p:cNvSpPr>
              <a:spLocks noChangeArrowheads="1"/>
            </p:cNvSpPr>
            <p:nvPr/>
          </p:nvSpPr>
          <p:spPr bwMode="auto">
            <a:xfrm>
              <a:off x="4876810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4" name="Rectangle 156"/>
            <p:cNvSpPr>
              <a:spLocks noChangeArrowheads="1"/>
            </p:cNvSpPr>
            <p:nvPr/>
          </p:nvSpPr>
          <p:spPr bwMode="auto">
            <a:xfrm>
              <a:off x="76962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5" name="Rectangle 157"/>
            <p:cNvSpPr>
              <a:spLocks noChangeArrowheads="1"/>
            </p:cNvSpPr>
            <p:nvPr/>
          </p:nvSpPr>
          <p:spPr bwMode="auto">
            <a:xfrm>
              <a:off x="76200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6" name="Rectangle 158"/>
            <p:cNvSpPr>
              <a:spLocks noChangeArrowheads="1"/>
            </p:cNvSpPr>
            <p:nvPr/>
          </p:nvSpPr>
          <p:spPr bwMode="auto">
            <a:xfrm>
              <a:off x="746761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7" name="Rectangle 159"/>
            <p:cNvSpPr>
              <a:spLocks noChangeArrowheads="1"/>
            </p:cNvSpPr>
            <p:nvPr/>
          </p:nvSpPr>
          <p:spPr bwMode="auto">
            <a:xfrm>
              <a:off x="7315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8" name="Rectangle 160"/>
            <p:cNvSpPr>
              <a:spLocks noChangeArrowheads="1"/>
            </p:cNvSpPr>
            <p:nvPr/>
          </p:nvSpPr>
          <p:spPr bwMode="auto">
            <a:xfrm>
              <a:off x="71628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9" name="Rectangle 161"/>
            <p:cNvSpPr>
              <a:spLocks noChangeArrowheads="1"/>
            </p:cNvSpPr>
            <p:nvPr/>
          </p:nvSpPr>
          <p:spPr bwMode="auto">
            <a:xfrm>
              <a:off x="70104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0" name="Rectangle 162"/>
            <p:cNvSpPr>
              <a:spLocks noChangeArrowheads="1"/>
            </p:cNvSpPr>
            <p:nvPr/>
          </p:nvSpPr>
          <p:spPr bwMode="auto">
            <a:xfrm>
              <a:off x="693421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1" name="Rectangle 163"/>
            <p:cNvSpPr>
              <a:spLocks noChangeArrowheads="1"/>
            </p:cNvSpPr>
            <p:nvPr/>
          </p:nvSpPr>
          <p:spPr bwMode="auto">
            <a:xfrm>
              <a:off x="67056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2" name="Rectangle 164"/>
            <p:cNvSpPr>
              <a:spLocks noChangeArrowheads="1"/>
            </p:cNvSpPr>
            <p:nvPr/>
          </p:nvSpPr>
          <p:spPr bwMode="auto">
            <a:xfrm>
              <a:off x="662941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3" name="Rectangle 166"/>
            <p:cNvSpPr>
              <a:spLocks noChangeArrowheads="1"/>
            </p:cNvSpPr>
            <p:nvPr/>
          </p:nvSpPr>
          <p:spPr bwMode="auto">
            <a:xfrm>
              <a:off x="4495810" y="4267169"/>
              <a:ext cx="228601" cy="38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4" name="Rectangle 167"/>
            <p:cNvSpPr>
              <a:spLocks noChangeArrowheads="1"/>
            </p:cNvSpPr>
            <p:nvPr/>
          </p:nvSpPr>
          <p:spPr bwMode="auto">
            <a:xfrm>
              <a:off x="5181611" y="4038570"/>
              <a:ext cx="533401" cy="30479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5" name="Text Box 168"/>
            <p:cNvSpPr txBox="1">
              <a:spLocks noChangeArrowheads="1"/>
            </p:cNvSpPr>
            <p:nvPr/>
          </p:nvSpPr>
          <p:spPr bwMode="auto">
            <a:xfrm>
              <a:off x="5105410" y="3809972"/>
              <a:ext cx="190733" cy="39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  <p:sp>
          <p:nvSpPr>
            <p:cNvPr id="2236" name="Text Box 169"/>
            <p:cNvSpPr txBox="1">
              <a:spLocks noChangeArrowheads="1"/>
            </p:cNvSpPr>
            <p:nvPr/>
          </p:nvSpPr>
          <p:spPr bwMode="auto">
            <a:xfrm rot="16200000">
              <a:off x="4363383" y="4218120"/>
              <a:ext cx="539488" cy="381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  <p:sp>
          <p:nvSpPr>
            <p:cNvPr id="2237" name="Rectangle 171"/>
            <p:cNvSpPr>
              <a:spLocks noChangeArrowheads="1"/>
            </p:cNvSpPr>
            <p:nvPr/>
          </p:nvSpPr>
          <p:spPr bwMode="auto">
            <a:xfrm>
              <a:off x="4495810" y="624835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8" name="Rectangle 172"/>
            <p:cNvSpPr>
              <a:spLocks noChangeArrowheads="1"/>
            </p:cNvSpPr>
            <p:nvPr/>
          </p:nvSpPr>
          <p:spPr bwMode="auto">
            <a:xfrm>
              <a:off x="4495810" y="617215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9" name="Rectangle 173"/>
            <p:cNvSpPr>
              <a:spLocks noChangeArrowheads="1"/>
            </p:cNvSpPr>
            <p:nvPr/>
          </p:nvSpPr>
          <p:spPr bwMode="auto">
            <a:xfrm>
              <a:off x="4495810" y="60197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0" name="Rectangle 174"/>
            <p:cNvSpPr>
              <a:spLocks noChangeArrowheads="1"/>
            </p:cNvSpPr>
            <p:nvPr/>
          </p:nvSpPr>
          <p:spPr bwMode="auto">
            <a:xfrm>
              <a:off x="4495810" y="594355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1" name="Rectangle 175"/>
            <p:cNvSpPr>
              <a:spLocks noChangeArrowheads="1"/>
            </p:cNvSpPr>
            <p:nvPr/>
          </p:nvSpPr>
          <p:spPr bwMode="auto">
            <a:xfrm>
              <a:off x="4495810" y="579115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2" name="Rectangle 176"/>
            <p:cNvSpPr>
              <a:spLocks noChangeArrowheads="1"/>
            </p:cNvSpPr>
            <p:nvPr/>
          </p:nvSpPr>
          <p:spPr bwMode="auto">
            <a:xfrm>
              <a:off x="4495810" y="563875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3" name="Rectangle 177"/>
            <p:cNvSpPr>
              <a:spLocks noChangeArrowheads="1"/>
            </p:cNvSpPr>
            <p:nvPr/>
          </p:nvSpPr>
          <p:spPr bwMode="auto">
            <a:xfrm>
              <a:off x="4495810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4" name="Rectangle 178"/>
            <p:cNvSpPr>
              <a:spLocks noChangeArrowheads="1"/>
            </p:cNvSpPr>
            <p:nvPr/>
          </p:nvSpPr>
          <p:spPr bwMode="auto">
            <a:xfrm>
              <a:off x="5638811" y="5105362"/>
              <a:ext cx="76200" cy="76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5" name="Rectangle 179"/>
            <p:cNvSpPr>
              <a:spLocks noChangeArrowheads="1"/>
            </p:cNvSpPr>
            <p:nvPr/>
          </p:nvSpPr>
          <p:spPr bwMode="auto">
            <a:xfrm>
              <a:off x="5181611" y="51053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6" name="Rectangle 180"/>
            <p:cNvSpPr>
              <a:spLocks noChangeArrowheads="1"/>
            </p:cNvSpPr>
            <p:nvPr/>
          </p:nvSpPr>
          <p:spPr bwMode="auto">
            <a:xfrm>
              <a:off x="4495810" y="5105362"/>
              <a:ext cx="228601" cy="3047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7" name="Rectangle 183"/>
            <p:cNvSpPr>
              <a:spLocks noChangeArrowheads="1"/>
            </p:cNvSpPr>
            <p:nvPr/>
          </p:nvSpPr>
          <p:spPr bwMode="auto">
            <a:xfrm>
              <a:off x="792481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8" name="Text Box 186"/>
            <p:cNvSpPr txBox="1">
              <a:spLocks noChangeArrowheads="1"/>
            </p:cNvSpPr>
            <p:nvPr/>
          </p:nvSpPr>
          <p:spPr bwMode="auto">
            <a:xfrm>
              <a:off x="8278829" y="2819379"/>
              <a:ext cx="1089907" cy="398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/>
                <a:t>телятник</a:t>
              </a:r>
            </a:p>
          </p:txBody>
        </p:sp>
        <p:sp>
          <p:nvSpPr>
            <p:cNvPr id="2249" name="Text Box 187"/>
            <p:cNvSpPr txBox="1">
              <a:spLocks noChangeArrowheads="1"/>
            </p:cNvSpPr>
            <p:nvPr/>
          </p:nvSpPr>
          <p:spPr bwMode="auto">
            <a:xfrm>
              <a:off x="8247079" y="4114770"/>
              <a:ext cx="1157170" cy="398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/>
                <a:t>коровник</a:t>
              </a:r>
            </a:p>
          </p:txBody>
        </p:sp>
        <p:sp>
          <p:nvSpPr>
            <p:cNvPr id="2250" name="Text Box 188"/>
            <p:cNvSpPr txBox="1">
              <a:spLocks noChangeArrowheads="1"/>
            </p:cNvSpPr>
            <p:nvPr/>
          </p:nvSpPr>
          <p:spPr bwMode="auto">
            <a:xfrm rot="16200000">
              <a:off x="4465420" y="5277516"/>
              <a:ext cx="640214" cy="20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Баня(</a:t>
              </a:r>
              <a:r>
                <a:rPr lang="ru-RU" sz="700" dirty="0" err="1"/>
                <a:t>разв</a:t>
              </a:r>
              <a:r>
                <a:rPr lang="ru-RU" sz="700" dirty="0"/>
                <a:t>)</a:t>
              </a:r>
            </a:p>
          </p:txBody>
        </p:sp>
        <p:sp>
          <p:nvSpPr>
            <p:cNvPr id="2251" name="Rectangle 189"/>
            <p:cNvSpPr>
              <a:spLocks noChangeArrowheads="1"/>
            </p:cNvSpPr>
            <p:nvPr/>
          </p:nvSpPr>
          <p:spPr bwMode="auto">
            <a:xfrm>
              <a:off x="3124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2" name="Rectangle 190"/>
            <p:cNvSpPr>
              <a:spLocks noChangeArrowheads="1"/>
            </p:cNvSpPr>
            <p:nvPr/>
          </p:nvSpPr>
          <p:spPr bwMode="auto">
            <a:xfrm>
              <a:off x="32004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" name="Rectangle 191"/>
            <p:cNvSpPr>
              <a:spLocks noChangeArrowheads="1"/>
            </p:cNvSpPr>
            <p:nvPr/>
          </p:nvSpPr>
          <p:spPr bwMode="auto">
            <a:xfrm>
              <a:off x="3352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" name="Rectangle 192"/>
            <p:cNvSpPr>
              <a:spLocks noChangeArrowheads="1"/>
            </p:cNvSpPr>
            <p:nvPr/>
          </p:nvSpPr>
          <p:spPr bwMode="auto">
            <a:xfrm>
              <a:off x="35052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" name="Rectangle 193"/>
            <p:cNvSpPr>
              <a:spLocks noChangeArrowheads="1"/>
            </p:cNvSpPr>
            <p:nvPr/>
          </p:nvSpPr>
          <p:spPr bwMode="auto">
            <a:xfrm>
              <a:off x="3581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" name="Rectangle 194"/>
            <p:cNvSpPr>
              <a:spLocks noChangeArrowheads="1"/>
            </p:cNvSpPr>
            <p:nvPr/>
          </p:nvSpPr>
          <p:spPr bwMode="auto">
            <a:xfrm>
              <a:off x="38100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" name="Rectangle 195"/>
            <p:cNvSpPr>
              <a:spLocks noChangeArrowheads="1"/>
            </p:cNvSpPr>
            <p:nvPr/>
          </p:nvSpPr>
          <p:spPr bwMode="auto">
            <a:xfrm>
              <a:off x="38862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" name="Rectangle 196"/>
            <p:cNvSpPr>
              <a:spLocks noChangeArrowheads="1"/>
            </p:cNvSpPr>
            <p:nvPr/>
          </p:nvSpPr>
          <p:spPr bwMode="auto">
            <a:xfrm>
              <a:off x="3962408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9" name="Rectangle 199"/>
            <p:cNvSpPr>
              <a:spLocks noChangeArrowheads="1"/>
            </p:cNvSpPr>
            <p:nvPr/>
          </p:nvSpPr>
          <p:spPr bwMode="auto">
            <a:xfrm>
              <a:off x="4495809" y="647695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0" name="Rectangle 200"/>
            <p:cNvSpPr>
              <a:spLocks noChangeArrowheads="1"/>
            </p:cNvSpPr>
            <p:nvPr/>
          </p:nvSpPr>
          <p:spPr bwMode="auto">
            <a:xfrm>
              <a:off x="4495809" y="640075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1" name="Rectangle 203"/>
            <p:cNvSpPr>
              <a:spLocks noChangeArrowheads="1"/>
            </p:cNvSpPr>
            <p:nvPr/>
          </p:nvSpPr>
          <p:spPr bwMode="auto">
            <a:xfrm>
              <a:off x="1981205" y="411477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2" name="Rectangle 204"/>
            <p:cNvSpPr>
              <a:spLocks noChangeArrowheads="1"/>
            </p:cNvSpPr>
            <p:nvPr/>
          </p:nvSpPr>
          <p:spPr bwMode="auto">
            <a:xfrm>
              <a:off x="1981205" y="4190969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3" name="Rectangle 205"/>
            <p:cNvSpPr>
              <a:spLocks noChangeArrowheads="1"/>
            </p:cNvSpPr>
            <p:nvPr/>
          </p:nvSpPr>
          <p:spPr bwMode="auto">
            <a:xfrm>
              <a:off x="19812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4" name="Rectangle 206"/>
            <p:cNvSpPr>
              <a:spLocks noChangeArrowheads="1"/>
            </p:cNvSpPr>
            <p:nvPr/>
          </p:nvSpPr>
          <p:spPr bwMode="auto">
            <a:xfrm>
              <a:off x="2057405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5" name="Rectangle 207"/>
            <p:cNvSpPr>
              <a:spLocks noChangeArrowheads="1"/>
            </p:cNvSpPr>
            <p:nvPr/>
          </p:nvSpPr>
          <p:spPr bwMode="auto">
            <a:xfrm>
              <a:off x="22098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6" name="Rectangle 208"/>
            <p:cNvSpPr>
              <a:spLocks noChangeArrowheads="1"/>
            </p:cNvSpPr>
            <p:nvPr/>
          </p:nvSpPr>
          <p:spPr bwMode="auto">
            <a:xfrm>
              <a:off x="22860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7" name="Rectangle 209"/>
            <p:cNvSpPr>
              <a:spLocks noChangeArrowheads="1"/>
            </p:cNvSpPr>
            <p:nvPr/>
          </p:nvSpPr>
          <p:spPr bwMode="auto">
            <a:xfrm>
              <a:off x="24384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8" name="Rectangle 210"/>
            <p:cNvSpPr>
              <a:spLocks noChangeArrowheads="1"/>
            </p:cNvSpPr>
            <p:nvPr/>
          </p:nvSpPr>
          <p:spPr bwMode="auto">
            <a:xfrm>
              <a:off x="2514605" y="3886172"/>
              <a:ext cx="76200" cy="76200"/>
            </a:xfrm>
            <a:prstGeom prst="rect">
              <a:avLst/>
            </a:prstGeom>
            <a:solidFill>
              <a:srgbClr val="C38C1F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9" name="Rectangle 211"/>
            <p:cNvSpPr>
              <a:spLocks noChangeArrowheads="1"/>
            </p:cNvSpPr>
            <p:nvPr/>
          </p:nvSpPr>
          <p:spPr bwMode="auto">
            <a:xfrm>
              <a:off x="26670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0" name="Rectangle 212"/>
            <p:cNvSpPr>
              <a:spLocks noChangeArrowheads="1"/>
            </p:cNvSpPr>
            <p:nvPr/>
          </p:nvSpPr>
          <p:spPr bwMode="auto">
            <a:xfrm>
              <a:off x="2743206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1" name="Rectangle 213"/>
            <p:cNvSpPr>
              <a:spLocks noChangeArrowheads="1"/>
            </p:cNvSpPr>
            <p:nvPr/>
          </p:nvSpPr>
          <p:spPr bwMode="auto">
            <a:xfrm>
              <a:off x="28956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2" name="Rectangle 214"/>
            <p:cNvSpPr>
              <a:spLocks noChangeArrowheads="1"/>
            </p:cNvSpPr>
            <p:nvPr/>
          </p:nvSpPr>
          <p:spPr bwMode="auto">
            <a:xfrm>
              <a:off x="2971807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3" name="Rectangle 215"/>
            <p:cNvSpPr>
              <a:spLocks noChangeArrowheads="1"/>
            </p:cNvSpPr>
            <p:nvPr/>
          </p:nvSpPr>
          <p:spPr bwMode="auto">
            <a:xfrm>
              <a:off x="1981205" y="4343368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4" name="Rectangle 216"/>
            <p:cNvSpPr>
              <a:spLocks noChangeArrowheads="1"/>
            </p:cNvSpPr>
            <p:nvPr/>
          </p:nvSpPr>
          <p:spPr bwMode="auto">
            <a:xfrm>
              <a:off x="1981205" y="4495767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5" name="Rectangle 217"/>
            <p:cNvSpPr>
              <a:spLocks noChangeArrowheads="1"/>
            </p:cNvSpPr>
            <p:nvPr/>
          </p:nvSpPr>
          <p:spPr bwMode="auto">
            <a:xfrm>
              <a:off x="1981205" y="4648166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6" name="Rectangle 218"/>
            <p:cNvSpPr>
              <a:spLocks noChangeArrowheads="1"/>
            </p:cNvSpPr>
            <p:nvPr/>
          </p:nvSpPr>
          <p:spPr bwMode="auto">
            <a:xfrm>
              <a:off x="1981205" y="487676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7" name="Rectangle 219"/>
            <p:cNvSpPr>
              <a:spLocks noChangeArrowheads="1"/>
            </p:cNvSpPr>
            <p:nvPr/>
          </p:nvSpPr>
          <p:spPr bwMode="auto">
            <a:xfrm>
              <a:off x="1981205" y="5029163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8" name="Rectangle 220"/>
            <p:cNvSpPr>
              <a:spLocks noChangeArrowheads="1"/>
            </p:cNvSpPr>
            <p:nvPr/>
          </p:nvSpPr>
          <p:spPr bwMode="auto">
            <a:xfrm>
              <a:off x="1981205" y="518156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79" name="Rectangle 221"/>
            <p:cNvSpPr>
              <a:spLocks noChangeArrowheads="1"/>
            </p:cNvSpPr>
            <p:nvPr/>
          </p:nvSpPr>
          <p:spPr bwMode="auto">
            <a:xfrm>
              <a:off x="1981205" y="54863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0" name="Rectangle 222"/>
            <p:cNvSpPr>
              <a:spLocks noChangeArrowheads="1"/>
            </p:cNvSpPr>
            <p:nvPr/>
          </p:nvSpPr>
          <p:spPr bwMode="auto">
            <a:xfrm>
              <a:off x="1981205" y="556256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1" name="Rectangle 223"/>
            <p:cNvSpPr>
              <a:spLocks noChangeArrowheads="1"/>
            </p:cNvSpPr>
            <p:nvPr/>
          </p:nvSpPr>
          <p:spPr bwMode="auto">
            <a:xfrm>
              <a:off x="1447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2" name="Rectangle 224"/>
            <p:cNvSpPr>
              <a:spLocks noChangeArrowheads="1"/>
            </p:cNvSpPr>
            <p:nvPr/>
          </p:nvSpPr>
          <p:spPr bwMode="auto">
            <a:xfrm>
              <a:off x="1371604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3" name="Rectangle 225"/>
            <p:cNvSpPr>
              <a:spLocks noChangeArrowheads="1"/>
            </p:cNvSpPr>
            <p:nvPr/>
          </p:nvSpPr>
          <p:spPr bwMode="auto">
            <a:xfrm>
              <a:off x="11430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4" name="Rectangle 226"/>
            <p:cNvSpPr>
              <a:spLocks noChangeArrowheads="1"/>
            </p:cNvSpPr>
            <p:nvPr/>
          </p:nvSpPr>
          <p:spPr bwMode="auto">
            <a:xfrm>
              <a:off x="10668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5" name="Rectangle 227"/>
            <p:cNvSpPr>
              <a:spLocks noChangeArrowheads="1"/>
            </p:cNvSpPr>
            <p:nvPr/>
          </p:nvSpPr>
          <p:spPr bwMode="auto">
            <a:xfrm>
              <a:off x="914403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6" name="Rectangle 228"/>
            <p:cNvSpPr>
              <a:spLocks noChangeArrowheads="1"/>
            </p:cNvSpPr>
            <p:nvPr/>
          </p:nvSpPr>
          <p:spPr bwMode="auto">
            <a:xfrm>
              <a:off x="838202" y="38861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7" name="Rectangle 229"/>
            <p:cNvSpPr>
              <a:spLocks noChangeArrowheads="1"/>
            </p:cNvSpPr>
            <p:nvPr/>
          </p:nvSpPr>
          <p:spPr bwMode="auto">
            <a:xfrm>
              <a:off x="1143003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8" name="Rectangle 230"/>
            <p:cNvSpPr>
              <a:spLocks noChangeArrowheads="1"/>
            </p:cNvSpPr>
            <p:nvPr/>
          </p:nvSpPr>
          <p:spPr bwMode="auto">
            <a:xfrm>
              <a:off x="762002" y="3505174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89" name="Rectangle 233"/>
            <p:cNvSpPr>
              <a:spLocks noChangeArrowheads="1"/>
            </p:cNvSpPr>
            <p:nvPr/>
          </p:nvSpPr>
          <p:spPr bwMode="auto">
            <a:xfrm>
              <a:off x="509586" y="437391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0" name="Rectangle 234"/>
            <p:cNvSpPr>
              <a:spLocks noChangeArrowheads="1"/>
            </p:cNvSpPr>
            <p:nvPr/>
          </p:nvSpPr>
          <p:spPr bwMode="auto">
            <a:xfrm>
              <a:off x="457202" y="3962371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1" name="Rectangle 235"/>
            <p:cNvSpPr>
              <a:spLocks noChangeArrowheads="1"/>
            </p:cNvSpPr>
            <p:nvPr/>
          </p:nvSpPr>
          <p:spPr bwMode="auto">
            <a:xfrm>
              <a:off x="457202" y="4038572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2" name="Rectangle 236"/>
            <p:cNvSpPr>
              <a:spLocks noChangeArrowheads="1"/>
            </p:cNvSpPr>
            <p:nvPr/>
          </p:nvSpPr>
          <p:spPr bwMode="auto">
            <a:xfrm>
              <a:off x="838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3" name="Rectangle 240"/>
            <p:cNvSpPr>
              <a:spLocks noChangeArrowheads="1"/>
            </p:cNvSpPr>
            <p:nvPr/>
          </p:nvSpPr>
          <p:spPr bwMode="auto">
            <a:xfrm>
              <a:off x="12192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4" name="Rectangle 241"/>
            <p:cNvSpPr>
              <a:spLocks noChangeArrowheads="1"/>
            </p:cNvSpPr>
            <p:nvPr/>
          </p:nvSpPr>
          <p:spPr bwMode="auto">
            <a:xfrm>
              <a:off x="1371603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5" name="Rectangle 242"/>
            <p:cNvSpPr>
              <a:spLocks noChangeArrowheads="1"/>
            </p:cNvSpPr>
            <p:nvPr/>
          </p:nvSpPr>
          <p:spPr bwMode="auto">
            <a:xfrm>
              <a:off x="1447802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6" name="Rectangle 243"/>
            <p:cNvSpPr>
              <a:spLocks noChangeArrowheads="1"/>
            </p:cNvSpPr>
            <p:nvPr/>
          </p:nvSpPr>
          <p:spPr bwMode="auto">
            <a:xfrm>
              <a:off x="2590805" y="3352776"/>
              <a:ext cx="381001" cy="228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7" name="Rectangle 244"/>
            <p:cNvSpPr>
              <a:spLocks noChangeArrowheads="1"/>
            </p:cNvSpPr>
            <p:nvPr/>
          </p:nvSpPr>
          <p:spPr bwMode="auto">
            <a:xfrm>
              <a:off x="3200405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8" name="Rectangle 245"/>
            <p:cNvSpPr>
              <a:spLocks noChangeArrowheads="1"/>
            </p:cNvSpPr>
            <p:nvPr/>
          </p:nvSpPr>
          <p:spPr bwMode="auto">
            <a:xfrm>
              <a:off x="32766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99" name="Rectangle 246"/>
            <p:cNvSpPr>
              <a:spLocks noChangeArrowheads="1"/>
            </p:cNvSpPr>
            <p:nvPr/>
          </p:nvSpPr>
          <p:spPr bwMode="auto">
            <a:xfrm>
              <a:off x="34290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0" name="Rectangle 247"/>
            <p:cNvSpPr>
              <a:spLocks noChangeArrowheads="1"/>
            </p:cNvSpPr>
            <p:nvPr/>
          </p:nvSpPr>
          <p:spPr bwMode="auto">
            <a:xfrm>
              <a:off x="3505206" y="3505175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70C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1" name="Rectangle 248"/>
            <p:cNvSpPr>
              <a:spLocks noChangeArrowheads="1"/>
            </p:cNvSpPr>
            <p:nvPr/>
          </p:nvSpPr>
          <p:spPr bwMode="auto">
            <a:xfrm>
              <a:off x="3810007" y="3352776"/>
              <a:ext cx="304801" cy="22859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02" name="Text Box 249"/>
            <p:cNvSpPr txBox="1">
              <a:spLocks noChangeArrowheads="1"/>
            </p:cNvSpPr>
            <p:nvPr/>
          </p:nvSpPr>
          <p:spPr bwMode="auto">
            <a:xfrm>
              <a:off x="3749047" y="3358369"/>
              <a:ext cx="427344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Склад</a:t>
              </a:r>
            </a:p>
          </p:txBody>
        </p:sp>
        <p:sp>
          <p:nvSpPr>
            <p:cNvPr id="2303" name="Text Box 250"/>
            <p:cNvSpPr txBox="1">
              <a:spLocks noChangeArrowheads="1"/>
            </p:cNvSpPr>
            <p:nvPr/>
          </p:nvSpPr>
          <p:spPr bwMode="auto">
            <a:xfrm>
              <a:off x="2362204" y="3124178"/>
              <a:ext cx="558095" cy="215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dirty="0"/>
                <a:t>Столовая</a:t>
              </a:r>
            </a:p>
          </p:txBody>
        </p:sp>
        <p:pic>
          <p:nvPicPr>
            <p:cNvPr id="2305" name="Группа 18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6890" y="5078543"/>
              <a:ext cx="342901" cy="44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6" name="Rectangle 147"/>
            <p:cNvSpPr>
              <a:spLocks noChangeArrowheads="1"/>
            </p:cNvSpPr>
            <p:nvPr/>
          </p:nvSpPr>
          <p:spPr bwMode="auto">
            <a:xfrm>
              <a:off x="4495800" y="3886200"/>
              <a:ext cx="76200" cy="762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B05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" name="Text Box 553"/>
          <p:cNvSpPr txBox="1">
            <a:spLocks noChangeArrowheads="1"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35" tIns="16570" rIns="33135" bIns="16570" anchor="ctr" anchorCtr="1"/>
          <a:lstStyle/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ПАСПОРТ ТЕРРИТОРИИ СЕЛЬСКОГО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Карта населенного пункта</a:t>
            </a:r>
          </a:p>
          <a:p>
            <a:pPr algn="ctr" defTabSz="911569"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на территории села </a:t>
            </a:r>
            <a:r>
              <a:rPr lang="ru-RU" dirty="0" err="1">
                <a:latin typeface="Times New Roman" pitchFamily="18" charset="0"/>
              </a:rPr>
              <a:t>Барабо-Юдино</a:t>
            </a:r>
            <a:r>
              <a:rPr lang="ru-RU" dirty="0">
                <a:latin typeface="Times New Roman" pitchFamily="18" charset="0"/>
              </a:rPr>
              <a:t> Чистоозерного муниципального района</a:t>
            </a:r>
          </a:p>
        </p:txBody>
      </p:sp>
      <p:grpSp>
        <p:nvGrpSpPr>
          <p:cNvPr id="9" name="Group 253"/>
          <p:cNvGrpSpPr>
            <a:grpSpLocks/>
          </p:cNvGrpSpPr>
          <p:nvPr/>
        </p:nvGrpSpPr>
        <p:grpSpPr bwMode="auto">
          <a:xfrm>
            <a:off x="5334000" y="4626429"/>
            <a:ext cx="357188" cy="333375"/>
            <a:chOff x="476" y="3248"/>
            <a:chExt cx="408" cy="409"/>
          </a:xfrm>
        </p:grpSpPr>
        <p:sp>
          <p:nvSpPr>
            <p:cNvPr id="2091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2" name="AutoShape 255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lIns="91428" tIns="45714" rIns="91428" bIns="45714" anchor="ctr"/>
            <a:lstStyle/>
            <a:p>
              <a:pPr algn="ctr" defTabSz="651931"/>
              <a:endParaRPr lang="ru-RU" sz="39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3" name="Rectangle 218"/>
          <p:cNvSpPr>
            <a:spLocks noChangeArrowheads="1"/>
          </p:cNvSpPr>
          <p:nvPr/>
        </p:nvSpPr>
        <p:spPr bwMode="auto">
          <a:xfrm>
            <a:off x="1251857" y="4789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4" name="Rectangle 220"/>
          <p:cNvSpPr>
            <a:spLocks noChangeArrowheads="1"/>
          </p:cNvSpPr>
          <p:nvPr/>
        </p:nvSpPr>
        <p:spPr bwMode="auto">
          <a:xfrm>
            <a:off x="1251857" y="5116286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sp>
        <p:nvSpPr>
          <p:cNvPr id="2055" name="Rectangle 220"/>
          <p:cNvSpPr>
            <a:spLocks noChangeArrowheads="1"/>
          </p:cNvSpPr>
          <p:nvPr/>
        </p:nvSpPr>
        <p:spPr bwMode="auto">
          <a:xfrm>
            <a:off x="1251857" y="4408714"/>
            <a:ext cx="108857" cy="163286"/>
          </a:xfrm>
          <a:prstGeom prst="rect">
            <a:avLst/>
          </a:prstGeom>
          <a:solidFill>
            <a:srgbClr val="996600"/>
          </a:solidFill>
          <a:ln w="952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3320143" y="3592286"/>
            <a:ext cx="495527" cy="277813"/>
            <a:chOff x="4860" y="4199"/>
            <a:chExt cx="219" cy="229"/>
          </a:xfrm>
        </p:grpSpPr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4904" y="4218"/>
              <a:ext cx="140" cy="210"/>
              <a:chOff x="1766" y="5636"/>
              <a:chExt cx="240" cy="318"/>
            </a:xfrm>
          </p:grpSpPr>
          <p:grpSp>
            <p:nvGrpSpPr>
              <p:cNvPr id="13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087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8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0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086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1339" tIns="45669" rIns="91339" bIns="45669"/>
              <a:lstStyle/>
              <a:p>
                <a:pPr defTabSz="911569"/>
                <a:endParaRPr lang="ru-RU" sz="2500" b="1" dirty="0">
                  <a:latin typeface="Times New Roman" pitchFamily="18" charset="0"/>
                </a:endParaRPr>
              </a:p>
            </p:txBody>
          </p:sp>
        </p:grpSp>
        <p:sp>
          <p:nvSpPr>
            <p:cNvPr id="2084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5331" tIns="42669" rIns="85331" bIns="42669">
              <a:spAutoFit/>
            </a:bodyPr>
            <a:lstStyle/>
            <a:p>
              <a:pPr algn="ctr" defTabSz="853746" eaLnBrk="0" hangingPunct="0"/>
              <a:r>
                <a:rPr lang="ru-RU" sz="800" b="1" dirty="0">
                  <a:latin typeface="Times New Roman" pitchFamily="18" charset="0"/>
                  <a:cs typeface="Times New Roman" pitchFamily="18" charset="0"/>
                </a:rPr>
                <a:t>ДПО</a:t>
              </a:r>
            </a:p>
          </p:txBody>
        </p:sp>
      </p:grpSp>
      <p:sp>
        <p:nvSpPr>
          <p:cNvPr id="2057" name="Rectangle 167"/>
          <p:cNvSpPr>
            <a:spLocks noChangeArrowheads="1"/>
          </p:cNvSpPr>
          <p:nvPr/>
        </p:nvSpPr>
        <p:spPr bwMode="auto">
          <a:xfrm>
            <a:off x="4027715" y="3810000"/>
            <a:ext cx="517071" cy="282349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ru-RU"/>
          </a:p>
        </p:txBody>
      </p:sp>
      <p:grpSp>
        <p:nvGrpSpPr>
          <p:cNvPr id="14" name="Группа 275"/>
          <p:cNvGrpSpPr>
            <a:grpSpLocks/>
          </p:cNvGrpSpPr>
          <p:nvPr/>
        </p:nvGrpSpPr>
        <p:grpSpPr bwMode="auto">
          <a:xfrm>
            <a:off x="3646715" y="5442858"/>
            <a:ext cx="89581" cy="1001259"/>
            <a:chOff x="6041756" y="8216902"/>
            <a:chExt cx="103323" cy="1186544"/>
          </a:xfrm>
          <a:solidFill>
            <a:srgbClr val="996600"/>
          </a:solidFill>
        </p:grpSpPr>
        <p:sp>
          <p:nvSpPr>
            <p:cNvPr id="2065" name="Rectangle 171"/>
            <p:cNvSpPr>
              <a:spLocks noChangeArrowheads="1"/>
            </p:cNvSpPr>
            <p:nvPr/>
          </p:nvSpPr>
          <p:spPr bwMode="auto">
            <a:xfrm>
              <a:off x="6041757" y="900793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6" name="Rectangle 172"/>
            <p:cNvSpPr>
              <a:spLocks noChangeArrowheads="1"/>
            </p:cNvSpPr>
            <p:nvPr/>
          </p:nvSpPr>
          <p:spPr bwMode="auto">
            <a:xfrm>
              <a:off x="6041757" y="8909054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7" name="Rectangle 173"/>
            <p:cNvSpPr>
              <a:spLocks noChangeArrowheads="1"/>
            </p:cNvSpPr>
            <p:nvPr/>
          </p:nvSpPr>
          <p:spPr bwMode="auto">
            <a:xfrm>
              <a:off x="6041757" y="8711296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8" name="Rectangle 174"/>
            <p:cNvSpPr>
              <a:spLocks noChangeArrowheads="1"/>
            </p:cNvSpPr>
            <p:nvPr/>
          </p:nvSpPr>
          <p:spPr bwMode="auto">
            <a:xfrm>
              <a:off x="6041757" y="8612417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9" name="Rectangle 175"/>
            <p:cNvSpPr>
              <a:spLocks noChangeArrowheads="1"/>
            </p:cNvSpPr>
            <p:nvPr/>
          </p:nvSpPr>
          <p:spPr bwMode="auto">
            <a:xfrm>
              <a:off x="6041757" y="8414660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0" name="Rectangle 176"/>
            <p:cNvSpPr>
              <a:spLocks noChangeArrowheads="1"/>
            </p:cNvSpPr>
            <p:nvPr/>
          </p:nvSpPr>
          <p:spPr bwMode="auto">
            <a:xfrm>
              <a:off x="6041757" y="8216902"/>
              <a:ext cx="103322" cy="9887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1" name="Rectangle 199"/>
            <p:cNvSpPr>
              <a:spLocks noChangeArrowheads="1"/>
            </p:cNvSpPr>
            <p:nvPr/>
          </p:nvSpPr>
          <p:spPr bwMode="auto">
            <a:xfrm>
              <a:off x="6041756" y="9304567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2" name="Rectangle 200"/>
            <p:cNvSpPr>
              <a:spLocks noChangeArrowheads="1"/>
            </p:cNvSpPr>
            <p:nvPr/>
          </p:nvSpPr>
          <p:spPr bwMode="auto">
            <a:xfrm>
              <a:off x="6041756" y="9205689"/>
              <a:ext cx="103322" cy="98879"/>
            </a:xfrm>
            <a:prstGeom prst="rect">
              <a:avLst/>
            </a:prstGeom>
            <a:grpFill/>
            <a:ln w="9525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60" name="Rectangle 123"/>
          <p:cNvSpPr>
            <a:spLocks noChangeArrowheads="1"/>
          </p:cNvSpPr>
          <p:nvPr/>
        </p:nvSpPr>
        <p:spPr bwMode="auto">
          <a:xfrm>
            <a:off x="4191000" y="130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3320143" y="1524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62" name="Rectangle 123"/>
          <p:cNvSpPr>
            <a:spLocks noChangeArrowheads="1"/>
          </p:cNvSpPr>
          <p:nvPr/>
        </p:nvSpPr>
        <p:spPr bwMode="auto">
          <a:xfrm>
            <a:off x="2177143" y="1428737"/>
            <a:ext cx="381000" cy="23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63" name="Rectangle 123"/>
          <p:cNvSpPr>
            <a:spLocks noChangeArrowheads="1"/>
          </p:cNvSpPr>
          <p:nvPr/>
        </p:nvSpPr>
        <p:spPr bwMode="auto">
          <a:xfrm>
            <a:off x="2667000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64" name="Rectangle 123"/>
          <p:cNvSpPr>
            <a:spLocks noChangeArrowheads="1"/>
          </p:cNvSpPr>
          <p:nvPr/>
        </p:nvSpPr>
        <p:spPr bwMode="auto">
          <a:xfrm>
            <a:off x="3483429" y="870857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7</a:t>
            </a:r>
          </a:p>
        </p:txBody>
      </p:sp>
      <p:sp>
        <p:nvSpPr>
          <p:cNvPr id="2" name="Rectangle 123"/>
          <p:cNvSpPr>
            <a:spLocks noChangeArrowheads="1"/>
          </p:cNvSpPr>
          <p:nvPr/>
        </p:nvSpPr>
        <p:spPr bwMode="auto">
          <a:xfrm>
            <a:off x="3755571" y="2993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3" name="Rectangle 123"/>
          <p:cNvSpPr>
            <a:spLocks noChangeArrowheads="1"/>
          </p:cNvSpPr>
          <p:nvPr/>
        </p:nvSpPr>
        <p:spPr bwMode="auto">
          <a:xfrm>
            <a:off x="2786050" y="2571744"/>
            <a:ext cx="381000" cy="23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4" name="Rectangle 123"/>
          <p:cNvSpPr>
            <a:spLocks noChangeArrowheads="1"/>
          </p:cNvSpPr>
          <p:nvPr/>
        </p:nvSpPr>
        <p:spPr bwMode="auto">
          <a:xfrm>
            <a:off x="4299857" y="2667000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9</a:t>
            </a:r>
          </a:p>
        </p:txBody>
      </p:sp>
      <p:sp>
        <p:nvSpPr>
          <p:cNvPr id="5" name="Rectangle 123"/>
          <p:cNvSpPr>
            <a:spLocks noChangeArrowheads="1"/>
          </p:cNvSpPr>
          <p:nvPr/>
        </p:nvSpPr>
        <p:spPr bwMode="auto">
          <a:xfrm>
            <a:off x="4245429" y="6616474"/>
            <a:ext cx="381000" cy="2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37</a:t>
            </a:r>
          </a:p>
        </p:txBody>
      </p:sp>
      <p:sp>
        <p:nvSpPr>
          <p:cNvPr id="6" name="Rectangle 123"/>
          <p:cNvSpPr>
            <a:spLocks noChangeArrowheads="1"/>
          </p:cNvSpPr>
          <p:nvPr/>
        </p:nvSpPr>
        <p:spPr bwMode="auto">
          <a:xfrm>
            <a:off x="3537857" y="6422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8" name="Rectangle 123"/>
          <p:cNvSpPr>
            <a:spLocks noChangeArrowheads="1"/>
          </p:cNvSpPr>
          <p:nvPr/>
        </p:nvSpPr>
        <p:spPr bwMode="auto">
          <a:xfrm>
            <a:off x="3918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24</a:t>
            </a:r>
          </a:p>
        </p:txBody>
      </p:sp>
      <p:sp>
        <p:nvSpPr>
          <p:cNvPr id="10" name="Rectangle 123"/>
          <p:cNvSpPr>
            <a:spLocks noChangeArrowheads="1"/>
          </p:cNvSpPr>
          <p:nvPr/>
        </p:nvSpPr>
        <p:spPr bwMode="auto">
          <a:xfrm>
            <a:off x="272143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73" name="Rectangle 123"/>
          <p:cNvSpPr>
            <a:spLocks noChangeArrowheads="1"/>
          </p:cNvSpPr>
          <p:nvPr/>
        </p:nvSpPr>
        <p:spPr bwMode="auto">
          <a:xfrm>
            <a:off x="0" y="4735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</a:t>
            </a:r>
          </a:p>
        </p:txBody>
      </p:sp>
      <p:sp>
        <p:nvSpPr>
          <p:cNvPr id="2074" name="Rectangle 123"/>
          <p:cNvSpPr>
            <a:spLocks noChangeArrowheads="1"/>
          </p:cNvSpPr>
          <p:nvPr/>
        </p:nvSpPr>
        <p:spPr bwMode="auto">
          <a:xfrm>
            <a:off x="489857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5" name="Rectangle 123"/>
          <p:cNvSpPr>
            <a:spLocks noChangeArrowheads="1"/>
          </p:cNvSpPr>
          <p:nvPr/>
        </p:nvSpPr>
        <p:spPr bwMode="auto">
          <a:xfrm>
            <a:off x="0" y="4354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6" name="Rectangle 123"/>
          <p:cNvSpPr>
            <a:spLocks noChangeArrowheads="1"/>
          </p:cNvSpPr>
          <p:nvPr/>
        </p:nvSpPr>
        <p:spPr bwMode="auto">
          <a:xfrm>
            <a:off x="1578429" y="4136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8</a:t>
            </a:r>
          </a:p>
        </p:txBody>
      </p:sp>
      <p:sp>
        <p:nvSpPr>
          <p:cNvPr id="2077" name="Rectangle 123"/>
          <p:cNvSpPr>
            <a:spLocks noChangeArrowheads="1"/>
          </p:cNvSpPr>
          <p:nvPr/>
        </p:nvSpPr>
        <p:spPr bwMode="auto">
          <a:xfrm>
            <a:off x="1251857" y="5116286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6</a:t>
            </a:r>
          </a:p>
        </p:txBody>
      </p:sp>
      <p:sp>
        <p:nvSpPr>
          <p:cNvPr id="2078" name="Rectangle 123"/>
          <p:cNvSpPr>
            <a:spLocks noChangeArrowheads="1"/>
          </p:cNvSpPr>
          <p:nvPr/>
        </p:nvSpPr>
        <p:spPr bwMode="auto">
          <a:xfrm>
            <a:off x="1306286" y="4463143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2</a:t>
            </a:r>
          </a:p>
        </p:txBody>
      </p:sp>
      <p:sp>
        <p:nvSpPr>
          <p:cNvPr id="2079" name="Rectangle 123"/>
          <p:cNvSpPr>
            <a:spLocks noChangeArrowheads="1"/>
          </p:cNvSpPr>
          <p:nvPr/>
        </p:nvSpPr>
        <p:spPr bwMode="auto">
          <a:xfrm>
            <a:off x="1741714" y="5769429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15</a:t>
            </a:r>
          </a:p>
        </p:txBody>
      </p:sp>
      <p:sp>
        <p:nvSpPr>
          <p:cNvPr id="2080" name="Rectangle 123"/>
          <p:cNvSpPr>
            <a:spLocks noChangeArrowheads="1"/>
          </p:cNvSpPr>
          <p:nvPr/>
        </p:nvSpPr>
        <p:spPr bwMode="auto">
          <a:xfrm>
            <a:off x="1796143" y="4517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1</a:t>
            </a:r>
          </a:p>
        </p:txBody>
      </p:sp>
      <p:sp>
        <p:nvSpPr>
          <p:cNvPr id="2081" name="Rectangle 123"/>
          <p:cNvSpPr>
            <a:spLocks noChangeArrowheads="1"/>
          </p:cNvSpPr>
          <p:nvPr/>
        </p:nvSpPr>
        <p:spPr bwMode="auto">
          <a:xfrm>
            <a:off x="7837714" y="3755572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53</a:t>
            </a:r>
          </a:p>
        </p:txBody>
      </p:sp>
      <p:sp>
        <p:nvSpPr>
          <p:cNvPr id="2082" name="Rectangle 123"/>
          <p:cNvSpPr>
            <a:spLocks noChangeArrowheads="1"/>
          </p:cNvSpPr>
          <p:nvPr/>
        </p:nvSpPr>
        <p:spPr bwMode="auto">
          <a:xfrm>
            <a:off x="7347857" y="4408714"/>
            <a:ext cx="381000" cy="24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100" dirty="0"/>
              <a:t>44</a:t>
            </a:r>
          </a:p>
        </p:txBody>
      </p:sp>
      <p:sp>
        <p:nvSpPr>
          <p:cNvPr id="267" name="Прямоугольник 266"/>
          <p:cNvSpPr/>
          <p:nvPr/>
        </p:nvSpPr>
        <p:spPr>
          <a:xfrm>
            <a:off x="3864429" y="3701142"/>
            <a:ext cx="1088571" cy="26380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lvl="0"/>
            <a:r>
              <a:rPr lang="ru-RU" sz="1300" dirty="0" smtClean="0">
                <a:solidFill>
                  <a:srgbClr val="000000"/>
                </a:solidFill>
              </a:rPr>
              <a:t>   </a:t>
            </a:r>
            <a:endParaRPr lang="ru-RU" sz="1300" dirty="0">
              <a:solidFill>
                <a:srgbClr val="000000"/>
              </a:solidFill>
            </a:endParaRPr>
          </a:p>
        </p:txBody>
      </p:sp>
      <p:cxnSp>
        <p:nvCxnSpPr>
          <p:cNvPr id="269" name="Прямая соединительная линия 268"/>
          <p:cNvCxnSpPr/>
          <p:nvPr/>
        </p:nvCxnSpPr>
        <p:spPr bwMode="auto">
          <a:xfrm rot="5400000">
            <a:off x="2748643" y="2530929"/>
            <a:ext cx="272143" cy="11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Прямая соединительная линия 270"/>
          <p:cNvCxnSpPr/>
          <p:nvPr/>
        </p:nvCxnSpPr>
        <p:spPr bwMode="auto">
          <a:xfrm rot="5400000">
            <a:off x="2803071" y="2530929"/>
            <a:ext cx="272143" cy="11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3" name="TextBox 272"/>
          <p:cNvSpPr txBox="1"/>
          <p:nvPr/>
        </p:nvSpPr>
        <p:spPr>
          <a:xfrm>
            <a:off x="2068286" y="2394858"/>
            <a:ext cx="816429" cy="158277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ru-RU" sz="600" dirty="0" smtClean="0"/>
              <a:t>                      </a:t>
            </a:r>
            <a:endParaRPr lang="ru-RU" sz="600" dirty="0"/>
          </a:p>
        </p:txBody>
      </p:sp>
      <p:sp>
        <p:nvSpPr>
          <p:cNvPr id="280" name="Выноска 1 279"/>
          <p:cNvSpPr/>
          <p:nvPr/>
        </p:nvSpPr>
        <p:spPr>
          <a:xfrm>
            <a:off x="6215074" y="4857760"/>
            <a:ext cx="1428760" cy="714380"/>
          </a:xfrm>
          <a:prstGeom prst="borderCallout1">
            <a:avLst>
              <a:gd name="adj1" fmla="val 22212"/>
              <a:gd name="adj2" fmla="val -1794"/>
              <a:gd name="adj3" fmla="val 5012"/>
              <a:gd name="adj4" fmla="val -389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Котельная  </a:t>
            </a:r>
          </a:p>
          <a:p>
            <a:pPr algn="ctr"/>
            <a:r>
              <a:rPr lang="ru-RU" sz="900" dirty="0" smtClean="0"/>
              <a:t>7 отапливаемых объектов</a:t>
            </a:r>
            <a:endParaRPr lang="ru-RU" sz="900" dirty="0"/>
          </a:p>
        </p:txBody>
      </p:sp>
      <p:sp>
        <p:nvSpPr>
          <p:cNvPr id="268" name="Выноска 1 267"/>
          <p:cNvSpPr/>
          <p:nvPr/>
        </p:nvSpPr>
        <p:spPr>
          <a:xfrm>
            <a:off x="5295904" y="2938458"/>
            <a:ext cx="1500198" cy="1000132"/>
          </a:xfrm>
          <a:prstGeom prst="borderCallout1">
            <a:avLst>
              <a:gd name="adj1" fmla="val 174050"/>
              <a:gd name="adj2" fmla="val -2728"/>
              <a:gd name="adj3" fmla="val 100240"/>
              <a:gd name="adj4" fmla="val 4924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092325"/>
            <a:r>
              <a:rPr lang="ru-RU" sz="800" u="sng" dirty="0" smtClean="0">
                <a:cs typeface="Times New Roman" pitchFamily="18" charset="0"/>
              </a:rPr>
              <a:t>Школа (11 классов)</a:t>
            </a:r>
          </a:p>
          <a:p>
            <a:pPr algn="ctr" defTabSz="2092325"/>
            <a:r>
              <a:rPr lang="ru-RU" sz="800" i="1" dirty="0" smtClean="0">
                <a:cs typeface="Times New Roman" pitchFamily="18" charset="0"/>
              </a:rPr>
              <a:t>Вместимость – 120 чел.</a:t>
            </a:r>
          </a:p>
          <a:p>
            <a:pPr algn="ctr" defTabSz="2092325"/>
            <a:r>
              <a:rPr lang="ru-RU" sz="800" i="1" dirty="0" smtClean="0">
                <a:cs typeface="Times New Roman" pitchFamily="18" charset="0"/>
              </a:rPr>
              <a:t>Характеристика здания:</a:t>
            </a:r>
          </a:p>
          <a:p>
            <a:pPr algn="ctr" defTabSz="2092325"/>
            <a:r>
              <a:rPr lang="ru-RU" sz="800" i="1" dirty="0" smtClean="0">
                <a:cs typeface="Times New Roman" pitchFamily="18" charset="0"/>
              </a:rPr>
              <a:t>2-х этажное, кирпичное</a:t>
            </a:r>
          </a:p>
          <a:p>
            <a:pPr algn="ctr" defTabSz="2092325"/>
            <a:r>
              <a:rPr lang="ru-RU" sz="800" i="1" dirty="0" smtClean="0">
                <a:cs typeface="Times New Roman" pitchFamily="18" charset="0"/>
              </a:rPr>
              <a:t>тел. 93-237</a:t>
            </a:r>
            <a:endParaRPr lang="ru-RU" sz="800" i="1" dirty="0">
              <a:cs typeface="Times New Roman" pitchFamily="18" charset="0"/>
            </a:endParaRPr>
          </a:p>
        </p:txBody>
      </p:sp>
      <p:sp>
        <p:nvSpPr>
          <p:cNvPr id="272" name="Выноска 1 271"/>
          <p:cNvSpPr/>
          <p:nvPr/>
        </p:nvSpPr>
        <p:spPr>
          <a:xfrm>
            <a:off x="2357422" y="4572008"/>
            <a:ext cx="1357322" cy="714380"/>
          </a:xfrm>
          <a:prstGeom prst="borderCallout1">
            <a:avLst>
              <a:gd name="adj1" fmla="val 64019"/>
              <a:gd name="adj2" fmla="val 100960"/>
              <a:gd name="adj3" fmla="val 33279"/>
              <a:gd name="adj4" fmla="val 13301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u="sng" dirty="0" smtClean="0"/>
              <a:t>КДЦ </a:t>
            </a:r>
          </a:p>
          <a:p>
            <a:pPr algn="ctr"/>
            <a:r>
              <a:rPr lang="ru-RU" sz="800" dirty="0" smtClean="0"/>
              <a:t>Вместимость 80 человек</a:t>
            </a:r>
            <a:endParaRPr lang="ru-RU" sz="800" dirty="0"/>
          </a:p>
        </p:txBody>
      </p:sp>
      <p:sp>
        <p:nvSpPr>
          <p:cNvPr id="274" name="Выноска 1 273"/>
          <p:cNvSpPr/>
          <p:nvPr/>
        </p:nvSpPr>
        <p:spPr>
          <a:xfrm>
            <a:off x="1571604" y="1643050"/>
            <a:ext cx="1071570" cy="714380"/>
          </a:xfrm>
          <a:prstGeom prst="borderCallout1">
            <a:avLst>
              <a:gd name="adj1" fmla="val 137105"/>
              <a:gd name="adj2" fmla="val 99252"/>
              <a:gd name="adj3" fmla="val 99890"/>
              <a:gd name="adj4" fmla="val 637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092325"/>
            <a:r>
              <a:rPr lang="ru-RU" sz="800" u="sng" dirty="0" smtClean="0">
                <a:cs typeface="Times New Roman" pitchFamily="18" charset="0"/>
              </a:rPr>
              <a:t>Администрация</a:t>
            </a:r>
          </a:p>
          <a:p>
            <a:pPr algn="ctr" defTabSz="2092325"/>
            <a:r>
              <a:rPr lang="ru-RU" sz="800" i="1" dirty="0" smtClean="0">
                <a:cs typeface="Times New Roman" pitchFamily="18" charset="0"/>
              </a:rPr>
              <a:t>Характеристика здания:</a:t>
            </a:r>
          </a:p>
          <a:p>
            <a:pPr algn="ctr" defTabSz="2092325"/>
            <a:r>
              <a:rPr lang="ru-RU" sz="800" i="1" dirty="0" smtClean="0">
                <a:cs typeface="Times New Roman" pitchFamily="18" charset="0"/>
              </a:rPr>
              <a:t>2-х этажное, кирпичное</a:t>
            </a:r>
          </a:p>
          <a:p>
            <a:pPr algn="ctr" defTabSz="2092325"/>
            <a:r>
              <a:rPr lang="ru-RU" sz="800" i="1" dirty="0" smtClean="0">
                <a:cs typeface="Times New Roman" pitchFamily="18" charset="0"/>
              </a:rPr>
              <a:t>тел. 93 237</a:t>
            </a:r>
            <a:endParaRPr lang="ru-RU" sz="800" dirty="0">
              <a:cs typeface="Times New Roman" pitchFamily="18" charset="0"/>
            </a:endParaRPr>
          </a:p>
        </p:txBody>
      </p:sp>
      <p:sp>
        <p:nvSpPr>
          <p:cNvPr id="275" name="Выноска 1 274"/>
          <p:cNvSpPr/>
          <p:nvPr/>
        </p:nvSpPr>
        <p:spPr>
          <a:xfrm>
            <a:off x="4572000" y="5715016"/>
            <a:ext cx="1071570" cy="571504"/>
          </a:xfrm>
          <a:prstGeom prst="borderCallout1">
            <a:avLst>
              <a:gd name="adj1" fmla="val 4037"/>
              <a:gd name="adj2" fmla="val 23054"/>
              <a:gd name="adj3" fmla="val -117383"/>
              <a:gd name="adj4" fmla="val -285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Магазин </a:t>
            </a:r>
          </a:p>
          <a:p>
            <a:pPr algn="ctr"/>
            <a:r>
              <a:rPr lang="ru-RU" sz="800" smtClean="0"/>
              <a:t>Тел.93-216</a:t>
            </a:r>
            <a:endParaRPr lang="ru-RU" sz="800"/>
          </a:p>
        </p:txBody>
      </p:sp>
      <p:sp>
        <p:nvSpPr>
          <p:cNvPr id="276" name="Выноска 1 275"/>
          <p:cNvSpPr/>
          <p:nvPr/>
        </p:nvSpPr>
        <p:spPr>
          <a:xfrm>
            <a:off x="4500562" y="3143248"/>
            <a:ext cx="642942" cy="357190"/>
          </a:xfrm>
          <a:prstGeom prst="borderCallout1">
            <a:avLst>
              <a:gd name="adj1" fmla="val 96516"/>
              <a:gd name="adj2" fmla="val 50517"/>
              <a:gd name="adj3" fmla="val 192368"/>
              <a:gd name="adj4" fmla="val -30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Церковь</a:t>
            </a:r>
            <a:endParaRPr lang="ru-RU" sz="800" dirty="0"/>
          </a:p>
        </p:txBody>
      </p:sp>
      <p:sp>
        <p:nvSpPr>
          <p:cNvPr id="277" name="Выноска 1 276"/>
          <p:cNvSpPr/>
          <p:nvPr/>
        </p:nvSpPr>
        <p:spPr>
          <a:xfrm>
            <a:off x="2428860" y="5572140"/>
            <a:ext cx="1000132" cy="571504"/>
          </a:xfrm>
          <a:prstGeom prst="borderCallout1">
            <a:avLst>
              <a:gd name="adj1" fmla="val -146766"/>
              <a:gd name="adj2" fmla="val 199744"/>
              <a:gd name="adj3" fmla="val -1522"/>
              <a:gd name="adj4" fmla="val 804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ФАП</a:t>
            </a:r>
          </a:p>
          <a:p>
            <a:pPr algn="ctr"/>
            <a:r>
              <a:rPr lang="ru-RU" sz="800" dirty="0" smtClean="0"/>
              <a:t>Характеристика здания: 2-х этажное, блочное</a:t>
            </a:r>
          </a:p>
          <a:p>
            <a:pPr algn="ctr"/>
            <a:r>
              <a:rPr lang="ru-RU" sz="800" dirty="0" smtClean="0"/>
              <a:t>Тел. 93-375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CC66"/>
              </a:gs>
            </a:gsLst>
            <a:lin ang="5400000" scaled="1"/>
          </a:gradFill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56353" tIns="28176" rIns="56353" bIns="28176" anchor="ctr"/>
          <a:lstStyle/>
          <a:p>
            <a:pPr defTabSz="562361"/>
            <a:endParaRPr lang="ru-RU" sz="600" dirty="0"/>
          </a:p>
        </p:txBody>
      </p:sp>
      <p:sp>
        <p:nvSpPr>
          <p:cNvPr id="86" name="Line 59"/>
          <p:cNvSpPr>
            <a:spLocks noChangeShapeType="1"/>
          </p:cNvSpPr>
          <p:nvPr/>
        </p:nvSpPr>
        <p:spPr bwMode="auto">
          <a:xfrm>
            <a:off x="4526643" y="1044349"/>
            <a:ext cx="0" cy="3333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lIns="65298" tIns="32649" rIns="65298" bIns="32649" anchor="ctr"/>
          <a:lstStyle/>
          <a:p>
            <a:pPr algn="ctr" eaLnBrk="0" hangingPunct="0">
              <a:defRPr/>
            </a:pPr>
            <a:endParaRPr lang="ru-RU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340" name="Freeform 61"/>
          <p:cNvSpPr>
            <a:spLocks/>
          </p:cNvSpPr>
          <p:nvPr/>
        </p:nvSpPr>
        <p:spPr bwMode="auto">
          <a:xfrm>
            <a:off x="4628697" y="1135063"/>
            <a:ext cx="278946" cy="44223"/>
          </a:xfrm>
          <a:custGeom>
            <a:avLst/>
            <a:gdLst>
              <a:gd name="T0" fmla="*/ 0 w 136"/>
              <a:gd name="T1" fmla="*/ 2147483647 h 36"/>
              <a:gd name="T2" fmla="*/ 2147483647 w 136"/>
              <a:gd name="T3" fmla="*/ 0 h 36"/>
              <a:gd name="T4" fmla="*/ 2147483647 w 136"/>
              <a:gd name="T5" fmla="*/ 0 h 36"/>
              <a:gd name="T6" fmla="*/ 2147483647 w 136"/>
              <a:gd name="T7" fmla="*/ 0 h 36"/>
              <a:gd name="T8" fmla="*/ 2147483647 w 136"/>
              <a:gd name="T9" fmla="*/ 0 h 36"/>
              <a:gd name="T10" fmla="*/ 2147483647 w 136"/>
              <a:gd name="T11" fmla="*/ 2147483647 h 36"/>
              <a:gd name="T12" fmla="*/ 2147483647 w 136"/>
              <a:gd name="T13" fmla="*/ 2147483647 h 36"/>
              <a:gd name="T14" fmla="*/ 2147483647 w 136"/>
              <a:gd name="T15" fmla="*/ 2147483647 h 36"/>
              <a:gd name="T16" fmla="*/ 2147483647 w 136"/>
              <a:gd name="T17" fmla="*/ 2147483647 h 36"/>
              <a:gd name="T18" fmla="*/ 2147483647 w 136"/>
              <a:gd name="T19" fmla="*/ 2147483647 h 36"/>
              <a:gd name="T20" fmla="*/ 2147483647 w 136"/>
              <a:gd name="T21" fmla="*/ 2147483647 h 36"/>
              <a:gd name="T22" fmla="*/ 2147483647 w 136"/>
              <a:gd name="T23" fmla="*/ 2147483647 h 36"/>
              <a:gd name="T24" fmla="*/ 2147483647 w 136"/>
              <a:gd name="T25" fmla="*/ 2147483647 h 36"/>
              <a:gd name="T26" fmla="*/ 2147483647 w 136"/>
              <a:gd name="T27" fmla="*/ 2147483647 h 36"/>
              <a:gd name="T28" fmla="*/ 2147483647 w 136"/>
              <a:gd name="T29" fmla="*/ 2147483647 h 36"/>
              <a:gd name="T30" fmla="*/ 2147483647 w 136"/>
              <a:gd name="T31" fmla="*/ 2147483647 h 36"/>
              <a:gd name="T32" fmla="*/ 2147483647 w 136"/>
              <a:gd name="T33" fmla="*/ 2147483647 h 36"/>
              <a:gd name="T34" fmla="*/ 2147483647 w 136"/>
              <a:gd name="T35" fmla="*/ 2147483647 h 36"/>
              <a:gd name="T36" fmla="*/ 2147483647 w 136"/>
              <a:gd name="T37" fmla="*/ 2147483647 h 36"/>
              <a:gd name="T38" fmla="*/ 2147483647 w 136"/>
              <a:gd name="T39" fmla="*/ 2147483647 h 36"/>
              <a:gd name="T40" fmla="*/ 2147483647 w 136"/>
              <a:gd name="T41" fmla="*/ 2147483647 h 36"/>
              <a:gd name="T42" fmla="*/ 2147483647 w 136"/>
              <a:gd name="T43" fmla="*/ 2147483647 h 36"/>
              <a:gd name="T44" fmla="*/ 2147483647 w 136"/>
              <a:gd name="T45" fmla="*/ 2147483647 h 36"/>
              <a:gd name="T46" fmla="*/ 0 w 136"/>
              <a:gd name="T47" fmla="*/ 2147483647 h 36"/>
              <a:gd name="T48" fmla="*/ 0 w 136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6"/>
              <a:gd name="T76" fmla="*/ 0 h 36"/>
              <a:gd name="T77" fmla="*/ 136 w 136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6" h="36">
                <a:moveTo>
                  <a:pt x="0" y="5"/>
                </a:moveTo>
                <a:lnTo>
                  <a:pt x="13" y="0"/>
                </a:lnTo>
                <a:lnTo>
                  <a:pt x="31" y="0"/>
                </a:lnTo>
                <a:lnTo>
                  <a:pt x="47" y="0"/>
                </a:lnTo>
                <a:lnTo>
                  <a:pt x="62" y="0"/>
                </a:lnTo>
                <a:lnTo>
                  <a:pt x="81" y="5"/>
                </a:lnTo>
                <a:lnTo>
                  <a:pt x="99" y="10"/>
                </a:lnTo>
                <a:lnTo>
                  <a:pt x="107" y="12"/>
                </a:lnTo>
                <a:lnTo>
                  <a:pt x="112" y="15"/>
                </a:lnTo>
                <a:lnTo>
                  <a:pt x="122" y="20"/>
                </a:lnTo>
                <a:lnTo>
                  <a:pt x="135" y="35"/>
                </a:lnTo>
                <a:lnTo>
                  <a:pt x="128" y="27"/>
                </a:lnTo>
                <a:lnTo>
                  <a:pt x="112" y="22"/>
                </a:lnTo>
                <a:lnTo>
                  <a:pt x="99" y="17"/>
                </a:lnTo>
                <a:lnTo>
                  <a:pt x="89" y="15"/>
                </a:lnTo>
                <a:lnTo>
                  <a:pt x="81" y="15"/>
                </a:lnTo>
                <a:lnTo>
                  <a:pt x="68" y="12"/>
                </a:lnTo>
                <a:lnTo>
                  <a:pt x="57" y="10"/>
                </a:lnTo>
                <a:lnTo>
                  <a:pt x="49" y="10"/>
                </a:lnTo>
                <a:lnTo>
                  <a:pt x="39" y="10"/>
                </a:lnTo>
                <a:lnTo>
                  <a:pt x="31" y="10"/>
                </a:lnTo>
                <a:lnTo>
                  <a:pt x="18" y="12"/>
                </a:lnTo>
                <a:lnTo>
                  <a:pt x="3" y="12"/>
                </a:lnTo>
                <a:lnTo>
                  <a:pt x="0" y="15"/>
                </a:lnTo>
                <a:lnTo>
                  <a:pt x="0" y="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1" name="Freeform 62"/>
          <p:cNvSpPr>
            <a:spLocks/>
          </p:cNvSpPr>
          <p:nvPr/>
        </p:nvSpPr>
        <p:spPr bwMode="auto">
          <a:xfrm>
            <a:off x="4621893" y="1194027"/>
            <a:ext cx="332241" cy="52161"/>
          </a:xfrm>
          <a:custGeom>
            <a:avLst/>
            <a:gdLst>
              <a:gd name="T0" fmla="*/ 0 w 162"/>
              <a:gd name="T1" fmla="*/ 2147483647 h 42"/>
              <a:gd name="T2" fmla="*/ 2147483647 w 162"/>
              <a:gd name="T3" fmla="*/ 0 h 42"/>
              <a:gd name="T4" fmla="*/ 2147483647 w 162"/>
              <a:gd name="T5" fmla="*/ 0 h 42"/>
              <a:gd name="T6" fmla="*/ 2147483647 w 162"/>
              <a:gd name="T7" fmla="*/ 0 h 42"/>
              <a:gd name="T8" fmla="*/ 2147483647 w 162"/>
              <a:gd name="T9" fmla="*/ 0 h 42"/>
              <a:gd name="T10" fmla="*/ 2147483647 w 162"/>
              <a:gd name="T11" fmla="*/ 2147483647 h 42"/>
              <a:gd name="T12" fmla="*/ 2147483647 w 162"/>
              <a:gd name="T13" fmla="*/ 2147483647 h 42"/>
              <a:gd name="T14" fmla="*/ 2147483647 w 162"/>
              <a:gd name="T15" fmla="*/ 2147483647 h 42"/>
              <a:gd name="T16" fmla="*/ 2147483647 w 162"/>
              <a:gd name="T17" fmla="*/ 2147483647 h 42"/>
              <a:gd name="T18" fmla="*/ 2147483647 w 162"/>
              <a:gd name="T19" fmla="*/ 2147483647 h 42"/>
              <a:gd name="T20" fmla="*/ 2147483647 w 162"/>
              <a:gd name="T21" fmla="*/ 2147483647 h 42"/>
              <a:gd name="T22" fmla="*/ 2147483647 w 162"/>
              <a:gd name="T23" fmla="*/ 2147483647 h 42"/>
              <a:gd name="T24" fmla="*/ 2147483647 w 162"/>
              <a:gd name="T25" fmla="*/ 2147483647 h 42"/>
              <a:gd name="T26" fmla="*/ 2147483647 w 162"/>
              <a:gd name="T27" fmla="*/ 2147483647 h 42"/>
              <a:gd name="T28" fmla="*/ 2147483647 w 162"/>
              <a:gd name="T29" fmla="*/ 2147483647 h 42"/>
              <a:gd name="T30" fmla="*/ 2147483647 w 162"/>
              <a:gd name="T31" fmla="*/ 2147483647 h 42"/>
              <a:gd name="T32" fmla="*/ 2147483647 w 162"/>
              <a:gd name="T33" fmla="*/ 2147483647 h 42"/>
              <a:gd name="T34" fmla="*/ 2147483647 w 162"/>
              <a:gd name="T35" fmla="*/ 2147483647 h 42"/>
              <a:gd name="T36" fmla="*/ 2147483647 w 162"/>
              <a:gd name="T37" fmla="*/ 2147483647 h 42"/>
              <a:gd name="T38" fmla="*/ 2147483647 w 162"/>
              <a:gd name="T39" fmla="*/ 2147483647 h 42"/>
              <a:gd name="T40" fmla="*/ 2147483647 w 162"/>
              <a:gd name="T41" fmla="*/ 2147483647 h 42"/>
              <a:gd name="T42" fmla="*/ 0 w 162"/>
              <a:gd name="T43" fmla="*/ 2147483647 h 42"/>
              <a:gd name="T44" fmla="*/ 0 w 162"/>
              <a:gd name="T45" fmla="*/ 2147483647 h 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2"/>
              <a:gd name="T70" fmla="*/ 0 h 42"/>
              <a:gd name="T71" fmla="*/ 162 w 162"/>
              <a:gd name="T72" fmla="*/ 42 h 4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2" h="42">
                <a:moveTo>
                  <a:pt x="0" y="3"/>
                </a:moveTo>
                <a:lnTo>
                  <a:pt x="18" y="0"/>
                </a:lnTo>
                <a:lnTo>
                  <a:pt x="31" y="0"/>
                </a:lnTo>
                <a:lnTo>
                  <a:pt x="47" y="0"/>
                </a:lnTo>
                <a:lnTo>
                  <a:pt x="62" y="0"/>
                </a:lnTo>
                <a:lnTo>
                  <a:pt x="86" y="3"/>
                </a:lnTo>
                <a:lnTo>
                  <a:pt x="107" y="8"/>
                </a:lnTo>
                <a:lnTo>
                  <a:pt x="125" y="13"/>
                </a:lnTo>
                <a:lnTo>
                  <a:pt x="143" y="20"/>
                </a:lnTo>
                <a:lnTo>
                  <a:pt x="154" y="23"/>
                </a:lnTo>
                <a:lnTo>
                  <a:pt x="161" y="41"/>
                </a:lnTo>
                <a:lnTo>
                  <a:pt x="148" y="33"/>
                </a:lnTo>
                <a:lnTo>
                  <a:pt x="138" y="28"/>
                </a:lnTo>
                <a:lnTo>
                  <a:pt x="130" y="28"/>
                </a:lnTo>
                <a:lnTo>
                  <a:pt x="117" y="21"/>
                </a:lnTo>
                <a:lnTo>
                  <a:pt x="104" y="21"/>
                </a:lnTo>
                <a:lnTo>
                  <a:pt x="86" y="17"/>
                </a:lnTo>
                <a:lnTo>
                  <a:pt x="62" y="13"/>
                </a:lnTo>
                <a:lnTo>
                  <a:pt x="47" y="10"/>
                </a:lnTo>
                <a:lnTo>
                  <a:pt x="31" y="13"/>
                </a:lnTo>
                <a:lnTo>
                  <a:pt x="13" y="13"/>
                </a:lnTo>
                <a:lnTo>
                  <a:pt x="0" y="17"/>
                </a:lnTo>
                <a:lnTo>
                  <a:pt x="0" y="3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2" name="Freeform 63"/>
          <p:cNvSpPr>
            <a:spLocks/>
          </p:cNvSpPr>
          <p:nvPr/>
        </p:nvSpPr>
        <p:spPr bwMode="auto">
          <a:xfrm>
            <a:off x="5017634" y="1160009"/>
            <a:ext cx="86179" cy="57830"/>
          </a:xfrm>
          <a:custGeom>
            <a:avLst/>
            <a:gdLst>
              <a:gd name="T0" fmla="*/ 2147483647 w 42"/>
              <a:gd name="T1" fmla="*/ 2147483647 h 46"/>
              <a:gd name="T2" fmla="*/ 2147483647 w 42"/>
              <a:gd name="T3" fmla="*/ 2147483647 h 46"/>
              <a:gd name="T4" fmla="*/ 2147483647 w 42"/>
              <a:gd name="T5" fmla="*/ 2147483647 h 46"/>
              <a:gd name="T6" fmla="*/ 2147483647 w 42"/>
              <a:gd name="T7" fmla="*/ 2147483647 h 46"/>
              <a:gd name="T8" fmla="*/ 2147483647 w 42"/>
              <a:gd name="T9" fmla="*/ 2147483647 h 46"/>
              <a:gd name="T10" fmla="*/ 2147483647 w 42"/>
              <a:gd name="T11" fmla="*/ 2147483647 h 46"/>
              <a:gd name="T12" fmla="*/ 2147483647 w 42"/>
              <a:gd name="T13" fmla="*/ 2147483647 h 46"/>
              <a:gd name="T14" fmla="*/ 0 w 42"/>
              <a:gd name="T15" fmla="*/ 0 h 46"/>
              <a:gd name="T16" fmla="*/ 0 w 42"/>
              <a:gd name="T17" fmla="*/ 2147483647 h 46"/>
              <a:gd name="T18" fmla="*/ 2147483647 w 42"/>
              <a:gd name="T19" fmla="*/ 2147483647 h 46"/>
              <a:gd name="T20" fmla="*/ 2147483647 w 42"/>
              <a:gd name="T21" fmla="*/ 2147483647 h 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46"/>
              <a:gd name="T35" fmla="*/ 42 w 42"/>
              <a:gd name="T36" fmla="*/ 46 h 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46">
                <a:moveTo>
                  <a:pt x="36" y="45"/>
                </a:moveTo>
                <a:lnTo>
                  <a:pt x="41" y="40"/>
                </a:lnTo>
                <a:lnTo>
                  <a:pt x="41" y="30"/>
                </a:lnTo>
                <a:lnTo>
                  <a:pt x="41" y="23"/>
                </a:lnTo>
                <a:lnTo>
                  <a:pt x="36" y="13"/>
                </a:lnTo>
                <a:lnTo>
                  <a:pt x="36" y="7"/>
                </a:lnTo>
                <a:lnTo>
                  <a:pt x="8" y="3"/>
                </a:lnTo>
                <a:lnTo>
                  <a:pt x="0" y="0"/>
                </a:lnTo>
                <a:lnTo>
                  <a:pt x="0" y="8"/>
                </a:lnTo>
                <a:lnTo>
                  <a:pt x="13" y="29"/>
                </a:lnTo>
                <a:lnTo>
                  <a:pt x="36" y="4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3" name="Freeform 64"/>
          <p:cNvSpPr>
            <a:spLocks/>
          </p:cNvSpPr>
          <p:nvPr/>
        </p:nvSpPr>
        <p:spPr bwMode="auto">
          <a:xfrm>
            <a:off x="4984750" y="1094242"/>
            <a:ext cx="86179" cy="77107"/>
          </a:xfrm>
          <a:custGeom>
            <a:avLst/>
            <a:gdLst>
              <a:gd name="T0" fmla="*/ 2147483647 w 42"/>
              <a:gd name="T1" fmla="*/ 2147483647 h 61"/>
              <a:gd name="T2" fmla="*/ 2147483647 w 42"/>
              <a:gd name="T3" fmla="*/ 2147483647 h 61"/>
              <a:gd name="T4" fmla="*/ 2147483647 w 42"/>
              <a:gd name="T5" fmla="*/ 2147483647 h 61"/>
              <a:gd name="T6" fmla="*/ 2147483647 w 42"/>
              <a:gd name="T7" fmla="*/ 2147483647 h 61"/>
              <a:gd name="T8" fmla="*/ 2147483647 w 42"/>
              <a:gd name="T9" fmla="*/ 0 h 61"/>
              <a:gd name="T10" fmla="*/ 0 w 42"/>
              <a:gd name="T11" fmla="*/ 0 h 61"/>
              <a:gd name="T12" fmla="*/ 0 w 42"/>
              <a:gd name="T13" fmla="*/ 2147483647 h 61"/>
              <a:gd name="T14" fmla="*/ 0 w 42"/>
              <a:gd name="T15" fmla="*/ 2147483647 h 61"/>
              <a:gd name="T16" fmla="*/ 2147483647 w 42"/>
              <a:gd name="T17" fmla="*/ 2147483647 h 61"/>
              <a:gd name="T18" fmla="*/ 2147483647 w 42"/>
              <a:gd name="T19" fmla="*/ 2147483647 h 61"/>
              <a:gd name="T20" fmla="*/ 2147483647 w 42"/>
              <a:gd name="T21" fmla="*/ 2147483647 h 61"/>
              <a:gd name="T22" fmla="*/ 2147483647 w 42"/>
              <a:gd name="T23" fmla="*/ 2147483647 h 61"/>
              <a:gd name="T24" fmla="*/ 2147483647 w 42"/>
              <a:gd name="T25" fmla="*/ 2147483647 h 61"/>
              <a:gd name="T26" fmla="*/ 2147483647 w 42"/>
              <a:gd name="T27" fmla="*/ 2147483647 h 61"/>
              <a:gd name="T28" fmla="*/ 2147483647 w 42"/>
              <a:gd name="T29" fmla="*/ 2147483647 h 61"/>
              <a:gd name="T30" fmla="*/ 2147483647 w 42"/>
              <a:gd name="T31" fmla="*/ 2147483647 h 61"/>
              <a:gd name="T32" fmla="*/ 2147483647 w 42"/>
              <a:gd name="T33" fmla="*/ 2147483647 h 61"/>
              <a:gd name="T34" fmla="*/ 2147483647 w 42"/>
              <a:gd name="T35" fmla="*/ 2147483647 h 61"/>
              <a:gd name="T36" fmla="*/ 2147483647 w 42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"/>
              <a:gd name="T58" fmla="*/ 0 h 61"/>
              <a:gd name="T59" fmla="*/ 42 w 42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" h="61">
                <a:moveTo>
                  <a:pt x="28" y="8"/>
                </a:moveTo>
                <a:lnTo>
                  <a:pt x="28" y="5"/>
                </a:lnTo>
                <a:lnTo>
                  <a:pt x="21" y="5"/>
                </a:lnTo>
                <a:lnTo>
                  <a:pt x="13" y="5"/>
                </a:ln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  <a:lnTo>
                  <a:pt x="0" y="17"/>
                </a:lnTo>
                <a:lnTo>
                  <a:pt x="3" y="22"/>
                </a:lnTo>
                <a:lnTo>
                  <a:pt x="5" y="30"/>
                </a:lnTo>
                <a:lnTo>
                  <a:pt x="8" y="39"/>
                </a:lnTo>
                <a:lnTo>
                  <a:pt x="13" y="44"/>
                </a:lnTo>
                <a:lnTo>
                  <a:pt x="13" y="49"/>
                </a:lnTo>
                <a:lnTo>
                  <a:pt x="26" y="52"/>
                </a:lnTo>
                <a:lnTo>
                  <a:pt x="41" y="60"/>
                </a:lnTo>
                <a:lnTo>
                  <a:pt x="34" y="35"/>
                </a:lnTo>
                <a:lnTo>
                  <a:pt x="34" y="30"/>
                </a:lnTo>
                <a:lnTo>
                  <a:pt x="28" y="17"/>
                </a:lnTo>
                <a:lnTo>
                  <a:pt x="28" y="8"/>
                </a:lnTo>
              </a:path>
            </a:pathLst>
          </a:custGeom>
          <a:solidFill>
            <a:srgbClr val="F9F9F9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4" name="Freeform 65"/>
          <p:cNvSpPr>
            <a:spLocks/>
          </p:cNvSpPr>
          <p:nvPr/>
        </p:nvSpPr>
        <p:spPr bwMode="auto">
          <a:xfrm>
            <a:off x="4815795" y="1056822"/>
            <a:ext cx="181429" cy="104321"/>
          </a:xfrm>
          <a:custGeom>
            <a:avLst/>
            <a:gdLst>
              <a:gd name="T0" fmla="*/ 2147483647 w 89"/>
              <a:gd name="T1" fmla="*/ 2147483647 h 83"/>
              <a:gd name="T2" fmla="*/ 0 w 89"/>
              <a:gd name="T3" fmla="*/ 2147483647 h 83"/>
              <a:gd name="T4" fmla="*/ 0 w 89"/>
              <a:gd name="T5" fmla="*/ 2147483647 h 83"/>
              <a:gd name="T6" fmla="*/ 0 w 89"/>
              <a:gd name="T7" fmla="*/ 2147483647 h 83"/>
              <a:gd name="T8" fmla="*/ 0 w 89"/>
              <a:gd name="T9" fmla="*/ 2147483647 h 83"/>
              <a:gd name="T10" fmla="*/ 2147483647 w 89"/>
              <a:gd name="T11" fmla="*/ 0 h 83"/>
              <a:gd name="T12" fmla="*/ 2147483647 w 89"/>
              <a:gd name="T13" fmla="*/ 0 h 83"/>
              <a:gd name="T14" fmla="*/ 2147483647 w 89"/>
              <a:gd name="T15" fmla="*/ 0 h 83"/>
              <a:gd name="T16" fmla="*/ 2147483647 w 89"/>
              <a:gd name="T17" fmla="*/ 2147483647 h 83"/>
              <a:gd name="T18" fmla="*/ 2147483647 w 89"/>
              <a:gd name="T19" fmla="*/ 2147483647 h 83"/>
              <a:gd name="T20" fmla="*/ 2147483647 w 89"/>
              <a:gd name="T21" fmla="*/ 2147483647 h 83"/>
              <a:gd name="T22" fmla="*/ 2147483647 w 89"/>
              <a:gd name="T23" fmla="*/ 2147483647 h 83"/>
              <a:gd name="T24" fmla="*/ 2147483647 w 89"/>
              <a:gd name="T25" fmla="*/ 2147483647 h 83"/>
              <a:gd name="T26" fmla="*/ 2147483647 w 89"/>
              <a:gd name="T27" fmla="*/ 2147483647 h 83"/>
              <a:gd name="T28" fmla="*/ 2147483647 w 89"/>
              <a:gd name="T29" fmla="*/ 2147483647 h 83"/>
              <a:gd name="T30" fmla="*/ 2147483647 w 89"/>
              <a:gd name="T31" fmla="*/ 2147483647 h 83"/>
              <a:gd name="T32" fmla="*/ 2147483647 w 89"/>
              <a:gd name="T33" fmla="*/ 2147483647 h 83"/>
              <a:gd name="T34" fmla="*/ 2147483647 w 89"/>
              <a:gd name="T35" fmla="*/ 2147483647 h 83"/>
              <a:gd name="T36" fmla="*/ 2147483647 w 89"/>
              <a:gd name="T37" fmla="*/ 2147483647 h 83"/>
              <a:gd name="T38" fmla="*/ 2147483647 w 89"/>
              <a:gd name="T39" fmla="*/ 2147483647 h 83"/>
              <a:gd name="T40" fmla="*/ 2147483647 w 89"/>
              <a:gd name="T41" fmla="*/ 2147483647 h 8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9"/>
              <a:gd name="T64" fmla="*/ 0 h 83"/>
              <a:gd name="T65" fmla="*/ 89 w 89"/>
              <a:gd name="T66" fmla="*/ 83 h 8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9" h="83">
                <a:moveTo>
                  <a:pt x="8" y="69"/>
                </a:moveTo>
                <a:lnTo>
                  <a:pt x="0" y="54"/>
                </a:lnTo>
                <a:lnTo>
                  <a:pt x="0" y="49"/>
                </a:lnTo>
                <a:lnTo>
                  <a:pt x="0" y="37"/>
                </a:lnTo>
                <a:lnTo>
                  <a:pt x="0" y="8"/>
                </a:lnTo>
                <a:lnTo>
                  <a:pt x="3" y="0"/>
                </a:lnTo>
                <a:lnTo>
                  <a:pt x="13" y="0"/>
                </a:lnTo>
                <a:lnTo>
                  <a:pt x="39" y="0"/>
                </a:lnTo>
                <a:lnTo>
                  <a:pt x="57" y="3"/>
                </a:lnTo>
                <a:lnTo>
                  <a:pt x="75" y="15"/>
                </a:lnTo>
                <a:lnTo>
                  <a:pt x="75" y="17"/>
                </a:lnTo>
                <a:lnTo>
                  <a:pt x="70" y="27"/>
                </a:lnTo>
                <a:lnTo>
                  <a:pt x="75" y="49"/>
                </a:lnTo>
                <a:lnTo>
                  <a:pt x="81" y="64"/>
                </a:lnTo>
                <a:lnTo>
                  <a:pt x="88" y="82"/>
                </a:lnTo>
                <a:lnTo>
                  <a:pt x="75" y="79"/>
                </a:lnTo>
                <a:lnTo>
                  <a:pt x="65" y="74"/>
                </a:lnTo>
                <a:lnTo>
                  <a:pt x="52" y="69"/>
                </a:lnTo>
                <a:lnTo>
                  <a:pt x="42" y="69"/>
                </a:lnTo>
                <a:lnTo>
                  <a:pt x="29" y="69"/>
                </a:lnTo>
                <a:lnTo>
                  <a:pt x="8" y="69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5" name="Freeform 66"/>
          <p:cNvSpPr>
            <a:spLocks/>
          </p:cNvSpPr>
          <p:nvPr/>
        </p:nvSpPr>
        <p:spPr bwMode="auto">
          <a:xfrm>
            <a:off x="4772706" y="1050018"/>
            <a:ext cx="86179" cy="73706"/>
          </a:xfrm>
          <a:custGeom>
            <a:avLst/>
            <a:gdLst>
              <a:gd name="T0" fmla="*/ 0 w 42"/>
              <a:gd name="T1" fmla="*/ 0 h 59"/>
              <a:gd name="T2" fmla="*/ 2147483647 w 42"/>
              <a:gd name="T3" fmla="*/ 0 h 59"/>
              <a:gd name="T4" fmla="*/ 2147483647 w 42"/>
              <a:gd name="T5" fmla="*/ 0 h 59"/>
              <a:gd name="T6" fmla="*/ 2147483647 w 42"/>
              <a:gd name="T7" fmla="*/ 2147483647 h 59"/>
              <a:gd name="T8" fmla="*/ 2147483647 w 42"/>
              <a:gd name="T9" fmla="*/ 2147483647 h 59"/>
              <a:gd name="T10" fmla="*/ 2147483647 w 42"/>
              <a:gd name="T11" fmla="*/ 2147483647 h 59"/>
              <a:gd name="T12" fmla="*/ 2147483647 w 42"/>
              <a:gd name="T13" fmla="*/ 2147483647 h 59"/>
              <a:gd name="T14" fmla="*/ 2147483647 w 42"/>
              <a:gd name="T15" fmla="*/ 2147483647 h 59"/>
              <a:gd name="T16" fmla="*/ 2147483647 w 42"/>
              <a:gd name="T17" fmla="*/ 2147483647 h 59"/>
              <a:gd name="T18" fmla="*/ 2147483647 w 42"/>
              <a:gd name="T19" fmla="*/ 2147483647 h 59"/>
              <a:gd name="T20" fmla="*/ 2147483647 w 42"/>
              <a:gd name="T21" fmla="*/ 2147483647 h 59"/>
              <a:gd name="T22" fmla="*/ 2147483647 w 42"/>
              <a:gd name="T23" fmla="*/ 2147483647 h 59"/>
              <a:gd name="T24" fmla="*/ 2147483647 w 42"/>
              <a:gd name="T25" fmla="*/ 2147483647 h 59"/>
              <a:gd name="T26" fmla="*/ 2147483647 w 42"/>
              <a:gd name="T27" fmla="*/ 2147483647 h 59"/>
              <a:gd name="T28" fmla="*/ 2147483647 w 42"/>
              <a:gd name="T29" fmla="*/ 2147483647 h 59"/>
              <a:gd name="T30" fmla="*/ 2147483647 w 42"/>
              <a:gd name="T31" fmla="*/ 2147483647 h 59"/>
              <a:gd name="T32" fmla="*/ 2147483647 w 42"/>
              <a:gd name="T33" fmla="*/ 2147483647 h 59"/>
              <a:gd name="T34" fmla="*/ 2147483647 w 42"/>
              <a:gd name="T35" fmla="*/ 2147483647 h 59"/>
              <a:gd name="T36" fmla="*/ 2147483647 w 42"/>
              <a:gd name="T37" fmla="*/ 2147483647 h 59"/>
              <a:gd name="T38" fmla="*/ 2147483647 w 42"/>
              <a:gd name="T39" fmla="*/ 2147483647 h 59"/>
              <a:gd name="T40" fmla="*/ 0 w 42"/>
              <a:gd name="T41" fmla="*/ 2147483647 h 59"/>
              <a:gd name="T42" fmla="*/ 0 w 42"/>
              <a:gd name="T43" fmla="*/ 0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"/>
              <a:gd name="T67" fmla="*/ 0 h 59"/>
              <a:gd name="T68" fmla="*/ 42 w 42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" h="59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3" y="2"/>
                </a:lnTo>
                <a:lnTo>
                  <a:pt x="21" y="2"/>
                </a:lnTo>
                <a:lnTo>
                  <a:pt x="26" y="2"/>
                </a:lnTo>
                <a:lnTo>
                  <a:pt x="34" y="5"/>
                </a:lnTo>
                <a:lnTo>
                  <a:pt x="41" y="5"/>
                </a:lnTo>
                <a:lnTo>
                  <a:pt x="36" y="13"/>
                </a:lnTo>
                <a:lnTo>
                  <a:pt x="34" y="28"/>
                </a:lnTo>
                <a:lnTo>
                  <a:pt x="34" y="33"/>
                </a:lnTo>
                <a:lnTo>
                  <a:pt x="34" y="38"/>
                </a:lnTo>
                <a:lnTo>
                  <a:pt x="34" y="42"/>
                </a:lnTo>
                <a:lnTo>
                  <a:pt x="34" y="58"/>
                </a:lnTo>
                <a:lnTo>
                  <a:pt x="26" y="50"/>
                </a:lnTo>
                <a:lnTo>
                  <a:pt x="21" y="38"/>
                </a:lnTo>
                <a:lnTo>
                  <a:pt x="13" y="28"/>
                </a:lnTo>
                <a:lnTo>
                  <a:pt x="8" y="22"/>
                </a:lnTo>
                <a:lnTo>
                  <a:pt x="3" y="18"/>
                </a:lnTo>
                <a:lnTo>
                  <a:pt x="3" y="17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F9F9F9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6" name="Freeform 67"/>
          <p:cNvSpPr>
            <a:spLocks/>
          </p:cNvSpPr>
          <p:nvPr/>
        </p:nvSpPr>
        <p:spPr bwMode="auto">
          <a:xfrm>
            <a:off x="4548188" y="1030741"/>
            <a:ext cx="283482" cy="99786"/>
          </a:xfrm>
          <a:custGeom>
            <a:avLst/>
            <a:gdLst>
              <a:gd name="T0" fmla="*/ 0 w 138"/>
              <a:gd name="T1" fmla="*/ 2147483647 h 79"/>
              <a:gd name="T2" fmla="*/ 0 w 138"/>
              <a:gd name="T3" fmla="*/ 2147483647 h 79"/>
              <a:gd name="T4" fmla="*/ 2147483647 w 138"/>
              <a:gd name="T5" fmla="*/ 2147483647 h 79"/>
              <a:gd name="T6" fmla="*/ 2147483647 w 138"/>
              <a:gd name="T7" fmla="*/ 2147483647 h 79"/>
              <a:gd name="T8" fmla="*/ 2147483647 w 138"/>
              <a:gd name="T9" fmla="*/ 0 h 79"/>
              <a:gd name="T10" fmla="*/ 2147483647 w 138"/>
              <a:gd name="T11" fmla="*/ 0 h 79"/>
              <a:gd name="T12" fmla="*/ 2147483647 w 138"/>
              <a:gd name="T13" fmla="*/ 0 h 79"/>
              <a:gd name="T14" fmla="*/ 2147483647 w 138"/>
              <a:gd name="T15" fmla="*/ 0 h 79"/>
              <a:gd name="T16" fmla="*/ 2147483647 w 138"/>
              <a:gd name="T17" fmla="*/ 0 h 79"/>
              <a:gd name="T18" fmla="*/ 2147483647 w 138"/>
              <a:gd name="T19" fmla="*/ 0 h 79"/>
              <a:gd name="T20" fmla="*/ 2147483647 w 138"/>
              <a:gd name="T21" fmla="*/ 0 h 79"/>
              <a:gd name="T22" fmla="*/ 2147483647 w 138"/>
              <a:gd name="T23" fmla="*/ 0 h 79"/>
              <a:gd name="T24" fmla="*/ 2147483647 w 138"/>
              <a:gd name="T25" fmla="*/ 0 h 79"/>
              <a:gd name="T26" fmla="*/ 2147483647 w 138"/>
              <a:gd name="T27" fmla="*/ 2147483647 h 79"/>
              <a:gd name="T28" fmla="*/ 2147483647 w 138"/>
              <a:gd name="T29" fmla="*/ 2147483647 h 79"/>
              <a:gd name="T30" fmla="*/ 2147483647 w 138"/>
              <a:gd name="T31" fmla="*/ 2147483647 h 79"/>
              <a:gd name="T32" fmla="*/ 2147483647 w 138"/>
              <a:gd name="T33" fmla="*/ 2147483647 h 79"/>
              <a:gd name="T34" fmla="*/ 2147483647 w 138"/>
              <a:gd name="T35" fmla="*/ 2147483647 h 79"/>
              <a:gd name="T36" fmla="*/ 2147483647 w 138"/>
              <a:gd name="T37" fmla="*/ 2147483647 h 79"/>
              <a:gd name="T38" fmla="*/ 2147483647 w 138"/>
              <a:gd name="T39" fmla="*/ 2147483647 h 79"/>
              <a:gd name="T40" fmla="*/ 2147483647 w 138"/>
              <a:gd name="T41" fmla="*/ 2147483647 h 79"/>
              <a:gd name="T42" fmla="*/ 2147483647 w 138"/>
              <a:gd name="T43" fmla="*/ 2147483647 h 79"/>
              <a:gd name="T44" fmla="*/ 2147483647 w 138"/>
              <a:gd name="T45" fmla="*/ 2147483647 h 79"/>
              <a:gd name="T46" fmla="*/ 2147483647 w 138"/>
              <a:gd name="T47" fmla="*/ 2147483647 h 79"/>
              <a:gd name="T48" fmla="*/ 2147483647 w 138"/>
              <a:gd name="T49" fmla="*/ 2147483647 h 79"/>
              <a:gd name="T50" fmla="*/ 2147483647 w 138"/>
              <a:gd name="T51" fmla="*/ 2147483647 h 79"/>
              <a:gd name="T52" fmla="*/ 2147483647 w 138"/>
              <a:gd name="T53" fmla="*/ 2147483647 h 79"/>
              <a:gd name="T54" fmla="*/ 2147483647 w 138"/>
              <a:gd name="T55" fmla="*/ 2147483647 h 79"/>
              <a:gd name="T56" fmla="*/ 2147483647 w 138"/>
              <a:gd name="T57" fmla="*/ 2147483647 h 79"/>
              <a:gd name="T58" fmla="*/ 2147483647 w 138"/>
              <a:gd name="T59" fmla="*/ 2147483647 h 79"/>
              <a:gd name="T60" fmla="*/ 2147483647 w 138"/>
              <a:gd name="T61" fmla="*/ 2147483647 h 79"/>
              <a:gd name="T62" fmla="*/ 2147483647 w 138"/>
              <a:gd name="T63" fmla="*/ 2147483647 h 79"/>
              <a:gd name="T64" fmla="*/ 2147483647 w 138"/>
              <a:gd name="T65" fmla="*/ 2147483647 h 79"/>
              <a:gd name="T66" fmla="*/ 2147483647 w 138"/>
              <a:gd name="T67" fmla="*/ 2147483647 h 79"/>
              <a:gd name="T68" fmla="*/ 2147483647 w 138"/>
              <a:gd name="T69" fmla="*/ 2147483647 h 79"/>
              <a:gd name="T70" fmla="*/ 2147483647 w 138"/>
              <a:gd name="T71" fmla="*/ 2147483647 h 79"/>
              <a:gd name="T72" fmla="*/ 2147483647 w 138"/>
              <a:gd name="T73" fmla="*/ 2147483647 h 79"/>
              <a:gd name="T74" fmla="*/ 2147483647 w 138"/>
              <a:gd name="T75" fmla="*/ 2147483647 h 79"/>
              <a:gd name="T76" fmla="*/ 2147483647 w 138"/>
              <a:gd name="T77" fmla="*/ 2147483647 h 79"/>
              <a:gd name="T78" fmla="*/ 2147483647 w 138"/>
              <a:gd name="T79" fmla="*/ 2147483647 h 79"/>
              <a:gd name="T80" fmla="*/ 2147483647 w 138"/>
              <a:gd name="T81" fmla="*/ 2147483647 h 79"/>
              <a:gd name="T82" fmla="*/ 2147483647 w 138"/>
              <a:gd name="T83" fmla="*/ 2147483647 h 79"/>
              <a:gd name="T84" fmla="*/ 0 w 138"/>
              <a:gd name="T85" fmla="*/ 2147483647 h 79"/>
              <a:gd name="T86" fmla="*/ 0 w 138"/>
              <a:gd name="T87" fmla="*/ 2147483647 h 7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8"/>
              <a:gd name="T133" fmla="*/ 0 h 79"/>
              <a:gd name="T134" fmla="*/ 138 w 138"/>
              <a:gd name="T135" fmla="*/ 79 h 7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8" h="79">
                <a:moveTo>
                  <a:pt x="0" y="12"/>
                </a:moveTo>
                <a:lnTo>
                  <a:pt x="0" y="8"/>
                </a:lnTo>
                <a:lnTo>
                  <a:pt x="5" y="5"/>
                </a:lnTo>
                <a:lnTo>
                  <a:pt x="10" y="3"/>
                </a:lnTo>
                <a:lnTo>
                  <a:pt x="18" y="0"/>
                </a:lnTo>
                <a:lnTo>
                  <a:pt x="23" y="0"/>
                </a:lnTo>
                <a:lnTo>
                  <a:pt x="34" y="0"/>
                </a:lnTo>
                <a:lnTo>
                  <a:pt x="41" y="0"/>
                </a:lnTo>
                <a:lnTo>
                  <a:pt x="49" y="0"/>
                </a:lnTo>
                <a:lnTo>
                  <a:pt x="60" y="0"/>
                </a:lnTo>
                <a:lnTo>
                  <a:pt x="70" y="0"/>
                </a:lnTo>
                <a:lnTo>
                  <a:pt x="78" y="0"/>
                </a:lnTo>
                <a:lnTo>
                  <a:pt x="86" y="0"/>
                </a:lnTo>
                <a:lnTo>
                  <a:pt x="93" y="3"/>
                </a:lnTo>
                <a:lnTo>
                  <a:pt x="101" y="3"/>
                </a:lnTo>
                <a:lnTo>
                  <a:pt x="106" y="5"/>
                </a:lnTo>
                <a:lnTo>
                  <a:pt x="109" y="8"/>
                </a:lnTo>
                <a:lnTo>
                  <a:pt x="109" y="15"/>
                </a:lnTo>
                <a:lnTo>
                  <a:pt x="109" y="17"/>
                </a:lnTo>
                <a:lnTo>
                  <a:pt x="114" y="22"/>
                </a:lnTo>
                <a:lnTo>
                  <a:pt x="114" y="32"/>
                </a:lnTo>
                <a:lnTo>
                  <a:pt x="119" y="40"/>
                </a:lnTo>
                <a:lnTo>
                  <a:pt x="124" y="53"/>
                </a:lnTo>
                <a:lnTo>
                  <a:pt x="130" y="63"/>
                </a:lnTo>
                <a:lnTo>
                  <a:pt x="135" y="73"/>
                </a:lnTo>
                <a:lnTo>
                  <a:pt x="137" y="78"/>
                </a:lnTo>
                <a:lnTo>
                  <a:pt x="130" y="73"/>
                </a:lnTo>
                <a:lnTo>
                  <a:pt x="119" y="67"/>
                </a:lnTo>
                <a:lnTo>
                  <a:pt x="109" y="63"/>
                </a:lnTo>
                <a:lnTo>
                  <a:pt x="99" y="58"/>
                </a:lnTo>
                <a:lnTo>
                  <a:pt x="88" y="57"/>
                </a:lnTo>
                <a:lnTo>
                  <a:pt x="78" y="53"/>
                </a:lnTo>
                <a:lnTo>
                  <a:pt x="65" y="53"/>
                </a:lnTo>
                <a:lnTo>
                  <a:pt x="49" y="53"/>
                </a:lnTo>
                <a:lnTo>
                  <a:pt x="36" y="53"/>
                </a:lnTo>
                <a:lnTo>
                  <a:pt x="23" y="53"/>
                </a:lnTo>
                <a:lnTo>
                  <a:pt x="10" y="57"/>
                </a:lnTo>
                <a:lnTo>
                  <a:pt x="10" y="53"/>
                </a:lnTo>
                <a:lnTo>
                  <a:pt x="10" y="47"/>
                </a:lnTo>
                <a:lnTo>
                  <a:pt x="8" y="38"/>
                </a:lnTo>
                <a:lnTo>
                  <a:pt x="5" y="32"/>
                </a:lnTo>
                <a:lnTo>
                  <a:pt x="3" y="22"/>
                </a:lnTo>
                <a:lnTo>
                  <a:pt x="0" y="17"/>
                </a:lnTo>
                <a:lnTo>
                  <a:pt x="0" y="12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7" name="Freeform 68"/>
          <p:cNvSpPr>
            <a:spLocks/>
          </p:cNvSpPr>
          <p:nvPr/>
        </p:nvSpPr>
        <p:spPr bwMode="auto">
          <a:xfrm>
            <a:off x="5043715" y="1094242"/>
            <a:ext cx="80509" cy="77107"/>
          </a:xfrm>
          <a:custGeom>
            <a:avLst/>
            <a:gdLst>
              <a:gd name="T0" fmla="*/ 2147483647 w 39"/>
              <a:gd name="T1" fmla="*/ 2147483647 h 61"/>
              <a:gd name="T2" fmla="*/ 2147483647 w 39"/>
              <a:gd name="T3" fmla="*/ 2147483647 h 61"/>
              <a:gd name="T4" fmla="*/ 2147483647 w 39"/>
              <a:gd name="T5" fmla="*/ 2147483647 h 61"/>
              <a:gd name="T6" fmla="*/ 2147483647 w 39"/>
              <a:gd name="T7" fmla="*/ 2147483647 h 61"/>
              <a:gd name="T8" fmla="*/ 2147483647 w 39"/>
              <a:gd name="T9" fmla="*/ 2147483647 h 61"/>
              <a:gd name="T10" fmla="*/ 2147483647 w 39"/>
              <a:gd name="T11" fmla="*/ 2147483647 h 61"/>
              <a:gd name="T12" fmla="*/ 0 w 39"/>
              <a:gd name="T13" fmla="*/ 2147483647 h 61"/>
              <a:gd name="T14" fmla="*/ 0 w 39"/>
              <a:gd name="T15" fmla="*/ 2147483647 h 61"/>
              <a:gd name="T16" fmla="*/ 0 w 39"/>
              <a:gd name="T17" fmla="*/ 2147483647 h 61"/>
              <a:gd name="T18" fmla="*/ 0 w 39"/>
              <a:gd name="T19" fmla="*/ 2147483647 h 61"/>
              <a:gd name="T20" fmla="*/ 0 w 39"/>
              <a:gd name="T21" fmla="*/ 2147483647 h 61"/>
              <a:gd name="T22" fmla="*/ 0 w 39"/>
              <a:gd name="T23" fmla="*/ 2147483647 h 61"/>
              <a:gd name="T24" fmla="*/ 0 w 39"/>
              <a:gd name="T25" fmla="*/ 2147483647 h 61"/>
              <a:gd name="T26" fmla="*/ 0 w 39"/>
              <a:gd name="T27" fmla="*/ 0 h 61"/>
              <a:gd name="T28" fmla="*/ 2147483647 w 39"/>
              <a:gd name="T29" fmla="*/ 0 h 61"/>
              <a:gd name="T30" fmla="*/ 2147483647 w 39"/>
              <a:gd name="T31" fmla="*/ 0 h 61"/>
              <a:gd name="T32" fmla="*/ 2147483647 w 39"/>
              <a:gd name="T33" fmla="*/ 0 h 61"/>
              <a:gd name="T34" fmla="*/ 2147483647 w 39"/>
              <a:gd name="T35" fmla="*/ 0 h 61"/>
              <a:gd name="T36" fmla="*/ 2147483647 w 39"/>
              <a:gd name="T37" fmla="*/ 2147483647 h 61"/>
              <a:gd name="T38" fmla="*/ 2147483647 w 39"/>
              <a:gd name="T39" fmla="*/ 2147483647 h 61"/>
              <a:gd name="T40" fmla="*/ 2147483647 w 39"/>
              <a:gd name="T41" fmla="*/ 2147483647 h 61"/>
              <a:gd name="T42" fmla="*/ 2147483647 w 39"/>
              <a:gd name="T43" fmla="*/ 2147483647 h 61"/>
              <a:gd name="T44" fmla="*/ 2147483647 w 39"/>
              <a:gd name="T45" fmla="*/ 2147483647 h 61"/>
              <a:gd name="T46" fmla="*/ 2147483647 w 39"/>
              <a:gd name="T47" fmla="*/ 2147483647 h 61"/>
              <a:gd name="T48" fmla="*/ 2147483647 w 39"/>
              <a:gd name="T49" fmla="*/ 2147483647 h 61"/>
              <a:gd name="T50" fmla="*/ 2147483647 w 39"/>
              <a:gd name="T51" fmla="*/ 2147483647 h 61"/>
              <a:gd name="T52" fmla="*/ 2147483647 w 39"/>
              <a:gd name="T53" fmla="*/ 2147483647 h 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"/>
              <a:gd name="T82" fmla="*/ 0 h 61"/>
              <a:gd name="T83" fmla="*/ 39 w 39"/>
              <a:gd name="T84" fmla="*/ 61 h 6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" h="61">
                <a:moveTo>
                  <a:pt x="38" y="55"/>
                </a:moveTo>
                <a:lnTo>
                  <a:pt x="28" y="52"/>
                </a:lnTo>
                <a:lnTo>
                  <a:pt x="20" y="52"/>
                </a:lnTo>
                <a:lnTo>
                  <a:pt x="13" y="52"/>
                </a:lnTo>
                <a:lnTo>
                  <a:pt x="5" y="55"/>
                </a:lnTo>
                <a:lnTo>
                  <a:pt x="3" y="60"/>
                </a:lnTo>
                <a:lnTo>
                  <a:pt x="0" y="52"/>
                </a:lnTo>
                <a:lnTo>
                  <a:pt x="0" y="45"/>
                </a:lnTo>
                <a:lnTo>
                  <a:pt x="0" y="40"/>
                </a:lnTo>
                <a:lnTo>
                  <a:pt x="0" y="30"/>
                </a:lnTo>
                <a:lnTo>
                  <a:pt x="0" y="22"/>
                </a:lnTo>
                <a:lnTo>
                  <a:pt x="0" y="13"/>
                </a:ln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  <a:lnTo>
                  <a:pt x="18" y="0"/>
                </a:lnTo>
                <a:lnTo>
                  <a:pt x="26" y="0"/>
                </a:lnTo>
                <a:lnTo>
                  <a:pt x="36" y="0"/>
                </a:lnTo>
                <a:lnTo>
                  <a:pt x="33" y="5"/>
                </a:lnTo>
                <a:lnTo>
                  <a:pt x="31" y="12"/>
                </a:lnTo>
                <a:lnTo>
                  <a:pt x="31" y="17"/>
                </a:lnTo>
                <a:lnTo>
                  <a:pt x="31" y="22"/>
                </a:lnTo>
                <a:lnTo>
                  <a:pt x="31" y="27"/>
                </a:lnTo>
                <a:lnTo>
                  <a:pt x="31" y="35"/>
                </a:lnTo>
                <a:lnTo>
                  <a:pt x="33" y="40"/>
                </a:lnTo>
                <a:lnTo>
                  <a:pt x="36" y="45"/>
                </a:lnTo>
                <a:lnTo>
                  <a:pt x="38" y="55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8" name="Freeform 69"/>
          <p:cNvSpPr>
            <a:spLocks/>
          </p:cNvSpPr>
          <p:nvPr/>
        </p:nvSpPr>
        <p:spPr bwMode="auto">
          <a:xfrm>
            <a:off x="5043714" y="1163411"/>
            <a:ext cx="114527" cy="48759"/>
          </a:xfrm>
          <a:custGeom>
            <a:avLst/>
            <a:gdLst>
              <a:gd name="T0" fmla="*/ 2147483647 w 55"/>
              <a:gd name="T1" fmla="*/ 2147483647 h 39"/>
              <a:gd name="T2" fmla="*/ 2147483647 w 55"/>
              <a:gd name="T3" fmla="*/ 2147483647 h 39"/>
              <a:gd name="T4" fmla="*/ 2147483647 w 55"/>
              <a:gd name="T5" fmla="*/ 2147483647 h 39"/>
              <a:gd name="T6" fmla="*/ 2147483647 w 55"/>
              <a:gd name="T7" fmla="*/ 0 h 39"/>
              <a:gd name="T8" fmla="*/ 2147483647 w 55"/>
              <a:gd name="T9" fmla="*/ 0 h 39"/>
              <a:gd name="T10" fmla="*/ 2147483647 w 55"/>
              <a:gd name="T11" fmla="*/ 0 h 39"/>
              <a:gd name="T12" fmla="*/ 2147483647 w 55"/>
              <a:gd name="T13" fmla="*/ 0 h 39"/>
              <a:gd name="T14" fmla="*/ 0 w 55"/>
              <a:gd name="T15" fmla="*/ 0 h 39"/>
              <a:gd name="T16" fmla="*/ 0 w 55"/>
              <a:gd name="T17" fmla="*/ 2147483647 h 39"/>
              <a:gd name="T18" fmla="*/ 0 w 55"/>
              <a:gd name="T19" fmla="*/ 2147483647 h 39"/>
              <a:gd name="T20" fmla="*/ 0 w 55"/>
              <a:gd name="T21" fmla="*/ 2147483647 h 39"/>
              <a:gd name="T22" fmla="*/ 0 w 55"/>
              <a:gd name="T23" fmla="*/ 2147483647 h 39"/>
              <a:gd name="T24" fmla="*/ 0 w 55"/>
              <a:gd name="T25" fmla="*/ 2147483647 h 39"/>
              <a:gd name="T26" fmla="*/ 2147483647 w 55"/>
              <a:gd name="T27" fmla="*/ 2147483647 h 39"/>
              <a:gd name="T28" fmla="*/ 2147483647 w 55"/>
              <a:gd name="T29" fmla="*/ 2147483647 h 39"/>
              <a:gd name="T30" fmla="*/ 2147483647 w 55"/>
              <a:gd name="T31" fmla="*/ 2147483647 h 39"/>
              <a:gd name="T32" fmla="*/ 2147483647 w 55"/>
              <a:gd name="T33" fmla="*/ 2147483647 h 39"/>
              <a:gd name="T34" fmla="*/ 2147483647 w 55"/>
              <a:gd name="T35" fmla="*/ 2147483647 h 39"/>
              <a:gd name="T36" fmla="*/ 2147483647 w 55"/>
              <a:gd name="T37" fmla="*/ 2147483647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"/>
              <a:gd name="T58" fmla="*/ 0 h 39"/>
              <a:gd name="T59" fmla="*/ 55 w 55"/>
              <a:gd name="T60" fmla="*/ 39 h 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" h="39">
                <a:moveTo>
                  <a:pt x="54" y="35"/>
                </a:moveTo>
                <a:lnTo>
                  <a:pt x="47" y="22"/>
                </a:lnTo>
                <a:lnTo>
                  <a:pt x="44" y="8"/>
                </a:lnTo>
                <a:lnTo>
                  <a:pt x="41" y="0"/>
                </a:lnTo>
                <a:lnTo>
                  <a:pt x="31" y="0"/>
                </a:lnTo>
                <a:lnTo>
                  <a:pt x="18" y="0"/>
                </a:lnTo>
                <a:lnTo>
                  <a:pt x="3" y="0"/>
                </a:lnTo>
                <a:lnTo>
                  <a:pt x="0" y="0"/>
                </a:lnTo>
                <a:lnTo>
                  <a:pt x="0" y="8"/>
                </a:lnTo>
                <a:lnTo>
                  <a:pt x="0" y="17"/>
                </a:lnTo>
                <a:lnTo>
                  <a:pt x="0" y="25"/>
                </a:lnTo>
                <a:lnTo>
                  <a:pt x="0" y="30"/>
                </a:lnTo>
                <a:lnTo>
                  <a:pt x="0" y="35"/>
                </a:lnTo>
                <a:lnTo>
                  <a:pt x="3" y="38"/>
                </a:lnTo>
                <a:lnTo>
                  <a:pt x="10" y="30"/>
                </a:lnTo>
                <a:lnTo>
                  <a:pt x="23" y="30"/>
                </a:lnTo>
                <a:lnTo>
                  <a:pt x="36" y="30"/>
                </a:lnTo>
                <a:lnTo>
                  <a:pt x="47" y="30"/>
                </a:lnTo>
                <a:lnTo>
                  <a:pt x="54" y="35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49" name="Freeform 70"/>
          <p:cNvSpPr>
            <a:spLocks/>
          </p:cNvSpPr>
          <p:nvPr/>
        </p:nvSpPr>
        <p:spPr bwMode="auto">
          <a:xfrm>
            <a:off x="4841876" y="1140732"/>
            <a:ext cx="201839" cy="60099"/>
          </a:xfrm>
          <a:custGeom>
            <a:avLst/>
            <a:gdLst>
              <a:gd name="T0" fmla="*/ 2147483647 w 99"/>
              <a:gd name="T1" fmla="*/ 2147483647 h 47"/>
              <a:gd name="T2" fmla="*/ 2147483647 w 99"/>
              <a:gd name="T3" fmla="*/ 2147483647 h 47"/>
              <a:gd name="T4" fmla="*/ 2147483647 w 99"/>
              <a:gd name="T5" fmla="*/ 2147483647 h 47"/>
              <a:gd name="T6" fmla="*/ 2147483647 w 99"/>
              <a:gd name="T7" fmla="*/ 2147483647 h 47"/>
              <a:gd name="T8" fmla="*/ 2147483647 w 99"/>
              <a:gd name="T9" fmla="*/ 2147483647 h 47"/>
              <a:gd name="T10" fmla="*/ 2147483647 w 99"/>
              <a:gd name="T11" fmla="*/ 2147483647 h 47"/>
              <a:gd name="T12" fmla="*/ 2147483647 w 99"/>
              <a:gd name="T13" fmla="*/ 2147483647 h 47"/>
              <a:gd name="T14" fmla="*/ 2147483647 w 99"/>
              <a:gd name="T15" fmla="*/ 2147483647 h 47"/>
              <a:gd name="T16" fmla="*/ 2147483647 w 99"/>
              <a:gd name="T17" fmla="*/ 2147483647 h 47"/>
              <a:gd name="T18" fmla="*/ 2147483647 w 99"/>
              <a:gd name="T19" fmla="*/ 2147483647 h 47"/>
              <a:gd name="T20" fmla="*/ 2147483647 w 99"/>
              <a:gd name="T21" fmla="*/ 2147483647 h 47"/>
              <a:gd name="T22" fmla="*/ 2147483647 w 99"/>
              <a:gd name="T23" fmla="*/ 0 h 47"/>
              <a:gd name="T24" fmla="*/ 2147483647 w 99"/>
              <a:gd name="T25" fmla="*/ 0 h 47"/>
              <a:gd name="T26" fmla="*/ 0 w 99"/>
              <a:gd name="T27" fmla="*/ 0 h 47"/>
              <a:gd name="T28" fmla="*/ 2147483647 w 99"/>
              <a:gd name="T29" fmla="*/ 2147483647 h 47"/>
              <a:gd name="T30" fmla="*/ 2147483647 w 99"/>
              <a:gd name="T31" fmla="*/ 2147483647 h 47"/>
              <a:gd name="T32" fmla="*/ 2147483647 w 99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7"/>
              <a:gd name="T53" fmla="*/ 99 w 99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7">
                <a:moveTo>
                  <a:pt x="18" y="31"/>
                </a:moveTo>
                <a:lnTo>
                  <a:pt x="31" y="31"/>
                </a:lnTo>
                <a:lnTo>
                  <a:pt x="47" y="31"/>
                </a:lnTo>
                <a:lnTo>
                  <a:pt x="70" y="38"/>
                </a:lnTo>
                <a:lnTo>
                  <a:pt x="85" y="41"/>
                </a:lnTo>
                <a:lnTo>
                  <a:pt x="96" y="46"/>
                </a:lnTo>
                <a:lnTo>
                  <a:pt x="98" y="46"/>
                </a:lnTo>
                <a:lnTo>
                  <a:pt x="91" y="31"/>
                </a:lnTo>
                <a:lnTo>
                  <a:pt x="85" y="20"/>
                </a:lnTo>
                <a:lnTo>
                  <a:pt x="80" y="12"/>
                </a:lnTo>
                <a:lnTo>
                  <a:pt x="57" y="3"/>
                </a:lnTo>
                <a:lnTo>
                  <a:pt x="39" y="0"/>
                </a:lnTo>
                <a:lnTo>
                  <a:pt x="13" y="0"/>
                </a:lnTo>
                <a:lnTo>
                  <a:pt x="0" y="0"/>
                </a:lnTo>
                <a:lnTo>
                  <a:pt x="8" y="17"/>
                </a:lnTo>
                <a:lnTo>
                  <a:pt x="13" y="26"/>
                </a:lnTo>
                <a:lnTo>
                  <a:pt x="18" y="31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0" name="Freeform 71"/>
          <p:cNvSpPr>
            <a:spLocks/>
          </p:cNvSpPr>
          <p:nvPr/>
        </p:nvSpPr>
        <p:spPr bwMode="auto">
          <a:xfrm>
            <a:off x="4575403" y="1099911"/>
            <a:ext cx="309562" cy="77107"/>
          </a:xfrm>
          <a:custGeom>
            <a:avLst/>
            <a:gdLst>
              <a:gd name="T0" fmla="*/ 0 w 151"/>
              <a:gd name="T1" fmla="*/ 2147483647 h 61"/>
              <a:gd name="T2" fmla="*/ 2147483647 w 151"/>
              <a:gd name="T3" fmla="*/ 2147483647 h 61"/>
              <a:gd name="T4" fmla="*/ 2147483647 w 151"/>
              <a:gd name="T5" fmla="*/ 2147483647 h 61"/>
              <a:gd name="T6" fmla="*/ 2147483647 w 151"/>
              <a:gd name="T7" fmla="*/ 2147483647 h 61"/>
              <a:gd name="T8" fmla="*/ 2147483647 w 151"/>
              <a:gd name="T9" fmla="*/ 2147483647 h 61"/>
              <a:gd name="T10" fmla="*/ 2147483647 w 151"/>
              <a:gd name="T11" fmla="*/ 2147483647 h 61"/>
              <a:gd name="T12" fmla="*/ 2147483647 w 151"/>
              <a:gd name="T13" fmla="*/ 2147483647 h 61"/>
              <a:gd name="T14" fmla="*/ 2147483647 w 151"/>
              <a:gd name="T15" fmla="*/ 2147483647 h 61"/>
              <a:gd name="T16" fmla="*/ 2147483647 w 151"/>
              <a:gd name="T17" fmla="*/ 2147483647 h 61"/>
              <a:gd name="T18" fmla="*/ 2147483647 w 151"/>
              <a:gd name="T19" fmla="*/ 2147483647 h 61"/>
              <a:gd name="T20" fmla="*/ 2147483647 w 151"/>
              <a:gd name="T21" fmla="*/ 2147483647 h 61"/>
              <a:gd name="T22" fmla="*/ 2147483647 w 151"/>
              <a:gd name="T23" fmla="*/ 2147483647 h 61"/>
              <a:gd name="T24" fmla="*/ 2147483647 w 151"/>
              <a:gd name="T25" fmla="*/ 2147483647 h 61"/>
              <a:gd name="T26" fmla="*/ 2147483647 w 151"/>
              <a:gd name="T27" fmla="*/ 0 h 61"/>
              <a:gd name="T28" fmla="*/ 2147483647 w 151"/>
              <a:gd name="T29" fmla="*/ 0 h 61"/>
              <a:gd name="T30" fmla="*/ 2147483647 w 151"/>
              <a:gd name="T31" fmla="*/ 0 h 61"/>
              <a:gd name="T32" fmla="*/ 0 w 151"/>
              <a:gd name="T33" fmla="*/ 2147483647 h 61"/>
              <a:gd name="T34" fmla="*/ 0 w 151"/>
              <a:gd name="T35" fmla="*/ 2147483647 h 61"/>
              <a:gd name="T36" fmla="*/ 0 w 151"/>
              <a:gd name="T37" fmla="*/ 2147483647 h 61"/>
              <a:gd name="T38" fmla="*/ 0 w 151"/>
              <a:gd name="T39" fmla="*/ 2147483647 h 6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1"/>
              <a:gd name="T61" fmla="*/ 0 h 61"/>
              <a:gd name="T62" fmla="*/ 151 w 151"/>
              <a:gd name="T63" fmla="*/ 61 h 6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1" h="61">
                <a:moveTo>
                  <a:pt x="0" y="35"/>
                </a:moveTo>
                <a:lnTo>
                  <a:pt x="5" y="35"/>
                </a:lnTo>
                <a:lnTo>
                  <a:pt x="29" y="32"/>
                </a:lnTo>
                <a:lnTo>
                  <a:pt x="44" y="32"/>
                </a:lnTo>
                <a:lnTo>
                  <a:pt x="62" y="35"/>
                </a:lnTo>
                <a:lnTo>
                  <a:pt x="91" y="40"/>
                </a:lnTo>
                <a:lnTo>
                  <a:pt x="132" y="52"/>
                </a:lnTo>
                <a:lnTo>
                  <a:pt x="150" y="60"/>
                </a:lnTo>
                <a:lnTo>
                  <a:pt x="137" y="37"/>
                </a:lnTo>
                <a:lnTo>
                  <a:pt x="127" y="25"/>
                </a:lnTo>
                <a:lnTo>
                  <a:pt x="122" y="20"/>
                </a:lnTo>
                <a:lnTo>
                  <a:pt x="104" y="12"/>
                </a:lnTo>
                <a:lnTo>
                  <a:pt x="78" y="3"/>
                </a:lnTo>
                <a:lnTo>
                  <a:pt x="49" y="0"/>
                </a:lnTo>
                <a:lnTo>
                  <a:pt x="23" y="0"/>
                </a:lnTo>
                <a:lnTo>
                  <a:pt x="10" y="0"/>
                </a:lnTo>
                <a:lnTo>
                  <a:pt x="0" y="5"/>
                </a:lnTo>
                <a:lnTo>
                  <a:pt x="0" y="13"/>
                </a:lnTo>
                <a:lnTo>
                  <a:pt x="0" y="27"/>
                </a:lnTo>
                <a:lnTo>
                  <a:pt x="0" y="35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1" name="Freeform 72"/>
          <p:cNvSpPr>
            <a:spLocks/>
          </p:cNvSpPr>
          <p:nvPr/>
        </p:nvSpPr>
        <p:spPr bwMode="auto">
          <a:xfrm>
            <a:off x="4788581" y="1201964"/>
            <a:ext cx="129268" cy="41956"/>
          </a:xfrm>
          <a:custGeom>
            <a:avLst/>
            <a:gdLst>
              <a:gd name="T0" fmla="*/ 0 w 63"/>
              <a:gd name="T1" fmla="*/ 0 h 34"/>
              <a:gd name="T2" fmla="*/ 0 w 63"/>
              <a:gd name="T3" fmla="*/ 2147483647 h 34"/>
              <a:gd name="T4" fmla="*/ 2147483647 w 63"/>
              <a:gd name="T5" fmla="*/ 2147483647 h 34"/>
              <a:gd name="T6" fmla="*/ 2147483647 w 63"/>
              <a:gd name="T7" fmla="*/ 2147483647 h 34"/>
              <a:gd name="T8" fmla="*/ 2147483647 w 63"/>
              <a:gd name="T9" fmla="*/ 2147483647 h 34"/>
              <a:gd name="T10" fmla="*/ 2147483647 w 63"/>
              <a:gd name="T11" fmla="*/ 2147483647 h 34"/>
              <a:gd name="T12" fmla="*/ 2147483647 w 63"/>
              <a:gd name="T13" fmla="*/ 2147483647 h 34"/>
              <a:gd name="T14" fmla="*/ 2147483647 w 63"/>
              <a:gd name="T15" fmla="*/ 2147483647 h 34"/>
              <a:gd name="T16" fmla="*/ 2147483647 w 63"/>
              <a:gd name="T17" fmla="*/ 2147483647 h 34"/>
              <a:gd name="T18" fmla="*/ 2147483647 w 63"/>
              <a:gd name="T19" fmla="*/ 2147483647 h 34"/>
              <a:gd name="T20" fmla="*/ 2147483647 w 63"/>
              <a:gd name="T21" fmla="*/ 2147483647 h 34"/>
              <a:gd name="T22" fmla="*/ 2147483647 w 63"/>
              <a:gd name="T23" fmla="*/ 2147483647 h 34"/>
              <a:gd name="T24" fmla="*/ 2147483647 w 63"/>
              <a:gd name="T25" fmla="*/ 0 h 34"/>
              <a:gd name="T26" fmla="*/ 0 w 63"/>
              <a:gd name="T27" fmla="*/ 0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34"/>
              <a:gd name="T44" fmla="*/ 63 w 6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34">
                <a:moveTo>
                  <a:pt x="0" y="0"/>
                </a:moveTo>
                <a:lnTo>
                  <a:pt x="0" y="33"/>
                </a:lnTo>
                <a:lnTo>
                  <a:pt x="8" y="25"/>
                </a:lnTo>
                <a:lnTo>
                  <a:pt x="13" y="23"/>
                </a:lnTo>
                <a:lnTo>
                  <a:pt x="21" y="23"/>
                </a:lnTo>
                <a:lnTo>
                  <a:pt x="31" y="23"/>
                </a:lnTo>
                <a:lnTo>
                  <a:pt x="42" y="25"/>
                </a:lnTo>
                <a:lnTo>
                  <a:pt x="55" y="25"/>
                </a:lnTo>
                <a:lnTo>
                  <a:pt x="60" y="23"/>
                </a:lnTo>
                <a:lnTo>
                  <a:pt x="62" y="17"/>
                </a:lnTo>
                <a:lnTo>
                  <a:pt x="55" y="15"/>
                </a:lnTo>
                <a:lnTo>
                  <a:pt x="39" y="8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B9001E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2" name="Freeform 73"/>
          <p:cNvSpPr>
            <a:spLocks/>
          </p:cNvSpPr>
          <p:nvPr/>
        </p:nvSpPr>
        <p:spPr bwMode="auto">
          <a:xfrm>
            <a:off x="4568599" y="1140733"/>
            <a:ext cx="349250" cy="85045"/>
          </a:xfrm>
          <a:custGeom>
            <a:avLst/>
            <a:gdLst>
              <a:gd name="T0" fmla="*/ 2147483647 w 170"/>
              <a:gd name="T1" fmla="*/ 2147483647 h 67"/>
              <a:gd name="T2" fmla="*/ 2147483647 w 170"/>
              <a:gd name="T3" fmla="*/ 0 h 67"/>
              <a:gd name="T4" fmla="*/ 2147483647 w 170"/>
              <a:gd name="T5" fmla="*/ 0 h 67"/>
              <a:gd name="T6" fmla="*/ 2147483647 w 170"/>
              <a:gd name="T7" fmla="*/ 0 h 67"/>
              <a:gd name="T8" fmla="*/ 2147483647 w 170"/>
              <a:gd name="T9" fmla="*/ 0 h 67"/>
              <a:gd name="T10" fmla="*/ 2147483647 w 170"/>
              <a:gd name="T11" fmla="*/ 0 h 67"/>
              <a:gd name="T12" fmla="*/ 2147483647 w 170"/>
              <a:gd name="T13" fmla="*/ 2147483647 h 67"/>
              <a:gd name="T14" fmla="*/ 2147483647 w 170"/>
              <a:gd name="T15" fmla="*/ 2147483647 h 67"/>
              <a:gd name="T16" fmla="*/ 2147483647 w 170"/>
              <a:gd name="T17" fmla="*/ 2147483647 h 67"/>
              <a:gd name="T18" fmla="*/ 2147483647 w 170"/>
              <a:gd name="T19" fmla="*/ 2147483647 h 67"/>
              <a:gd name="T20" fmla="*/ 2147483647 w 170"/>
              <a:gd name="T21" fmla="*/ 2147483647 h 67"/>
              <a:gd name="T22" fmla="*/ 2147483647 w 170"/>
              <a:gd name="T23" fmla="*/ 2147483647 h 67"/>
              <a:gd name="T24" fmla="*/ 2147483647 w 170"/>
              <a:gd name="T25" fmla="*/ 2147483647 h 67"/>
              <a:gd name="T26" fmla="*/ 2147483647 w 170"/>
              <a:gd name="T27" fmla="*/ 2147483647 h 67"/>
              <a:gd name="T28" fmla="*/ 2147483647 w 170"/>
              <a:gd name="T29" fmla="*/ 2147483647 h 67"/>
              <a:gd name="T30" fmla="*/ 2147483647 w 170"/>
              <a:gd name="T31" fmla="*/ 2147483647 h 67"/>
              <a:gd name="T32" fmla="*/ 2147483647 w 170"/>
              <a:gd name="T33" fmla="*/ 2147483647 h 67"/>
              <a:gd name="T34" fmla="*/ 2147483647 w 170"/>
              <a:gd name="T35" fmla="*/ 2147483647 h 67"/>
              <a:gd name="T36" fmla="*/ 2147483647 w 170"/>
              <a:gd name="T37" fmla="*/ 2147483647 h 67"/>
              <a:gd name="T38" fmla="*/ 2147483647 w 170"/>
              <a:gd name="T39" fmla="*/ 2147483647 h 67"/>
              <a:gd name="T40" fmla="*/ 2147483647 w 170"/>
              <a:gd name="T41" fmla="*/ 2147483647 h 67"/>
              <a:gd name="T42" fmla="*/ 2147483647 w 170"/>
              <a:gd name="T43" fmla="*/ 2147483647 h 67"/>
              <a:gd name="T44" fmla="*/ 0 w 170"/>
              <a:gd name="T45" fmla="*/ 2147483647 h 67"/>
              <a:gd name="T46" fmla="*/ 0 w 170"/>
              <a:gd name="T47" fmla="*/ 2147483647 h 67"/>
              <a:gd name="T48" fmla="*/ 0 w 170"/>
              <a:gd name="T49" fmla="*/ 2147483647 h 67"/>
              <a:gd name="T50" fmla="*/ 2147483647 w 170"/>
              <a:gd name="T51" fmla="*/ 2147483647 h 67"/>
              <a:gd name="T52" fmla="*/ 2147483647 w 170"/>
              <a:gd name="T53" fmla="*/ 2147483647 h 67"/>
              <a:gd name="T54" fmla="*/ 2147483647 w 170"/>
              <a:gd name="T55" fmla="*/ 2147483647 h 67"/>
              <a:gd name="T56" fmla="*/ 2147483647 w 170"/>
              <a:gd name="T57" fmla="*/ 2147483647 h 6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0"/>
              <a:gd name="T88" fmla="*/ 0 h 67"/>
              <a:gd name="T89" fmla="*/ 170 w 170"/>
              <a:gd name="T90" fmla="*/ 67 h 6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0" h="67">
                <a:moveTo>
                  <a:pt x="8" y="3"/>
                </a:moveTo>
                <a:lnTo>
                  <a:pt x="18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63" y="0"/>
                </a:lnTo>
                <a:lnTo>
                  <a:pt x="76" y="3"/>
                </a:lnTo>
                <a:lnTo>
                  <a:pt x="102" y="8"/>
                </a:lnTo>
                <a:lnTo>
                  <a:pt x="120" y="12"/>
                </a:lnTo>
                <a:lnTo>
                  <a:pt x="143" y="20"/>
                </a:lnTo>
                <a:lnTo>
                  <a:pt x="151" y="25"/>
                </a:lnTo>
                <a:lnTo>
                  <a:pt x="169" y="66"/>
                </a:lnTo>
                <a:lnTo>
                  <a:pt x="167" y="58"/>
                </a:lnTo>
                <a:lnTo>
                  <a:pt x="159" y="58"/>
                </a:lnTo>
                <a:lnTo>
                  <a:pt x="151" y="53"/>
                </a:lnTo>
                <a:lnTo>
                  <a:pt x="138" y="48"/>
                </a:lnTo>
                <a:lnTo>
                  <a:pt x="120" y="46"/>
                </a:lnTo>
                <a:lnTo>
                  <a:pt x="96" y="40"/>
                </a:lnTo>
                <a:lnTo>
                  <a:pt x="81" y="40"/>
                </a:lnTo>
                <a:lnTo>
                  <a:pt x="60" y="40"/>
                </a:lnTo>
                <a:lnTo>
                  <a:pt x="39" y="43"/>
                </a:lnTo>
                <a:lnTo>
                  <a:pt x="13" y="46"/>
                </a:lnTo>
                <a:lnTo>
                  <a:pt x="0" y="53"/>
                </a:lnTo>
                <a:lnTo>
                  <a:pt x="0" y="46"/>
                </a:lnTo>
                <a:lnTo>
                  <a:pt x="0" y="38"/>
                </a:lnTo>
                <a:lnTo>
                  <a:pt x="3" y="30"/>
                </a:lnTo>
                <a:lnTo>
                  <a:pt x="5" y="23"/>
                </a:lnTo>
                <a:lnTo>
                  <a:pt x="5" y="13"/>
                </a:lnTo>
                <a:lnTo>
                  <a:pt x="8" y="3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3" name="Freeform 74"/>
          <p:cNvSpPr>
            <a:spLocks/>
          </p:cNvSpPr>
          <p:nvPr/>
        </p:nvSpPr>
        <p:spPr bwMode="auto">
          <a:xfrm>
            <a:off x="5027839" y="1231447"/>
            <a:ext cx="86179" cy="46491"/>
          </a:xfrm>
          <a:custGeom>
            <a:avLst/>
            <a:gdLst>
              <a:gd name="T0" fmla="*/ 2147483647 w 42"/>
              <a:gd name="T1" fmla="*/ 2147483647 h 36"/>
              <a:gd name="T2" fmla="*/ 0 w 42"/>
              <a:gd name="T3" fmla="*/ 0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6"/>
              <a:gd name="T17" fmla="*/ 42 w 4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6">
                <a:moveTo>
                  <a:pt x="18" y="35"/>
                </a:moveTo>
                <a:lnTo>
                  <a:pt x="0" y="0"/>
                </a:lnTo>
                <a:lnTo>
                  <a:pt x="41" y="13"/>
                </a:lnTo>
                <a:lnTo>
                  <a:pt x="36" y="24"/>
                </a:lnTo>
                <a:lnTo>
                  <a:pt x="18" y="35"/>
                </a:lnTo>
              </a:path>
            </a:pathLst>
          </a:custGeom>
          <a:solidFill>
            <a:srgbClr val="B9001E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4" name="Freeform 75"/>
          <p:cNvSpPr>
            <a:spLocks/>
          </p:cNvSpPr>
          <p:nvPr/>
        </p:nvSpPr>
        <p:spPr bwMode="auto">
          <a:xfrm>
            <a:off x="4782911" y="1181554"/>
            <a:ext cx="277813" cy="69170"/>
          </a:xfrm>
          <a:custGeom>
            <a:avLst/>
            <a:gdLst>
              <a:gd name="T0" fmla="*/ 2147483647 w 136"/>
              <a:gd name="T1" fmla="*/ 2147483647 h 54"/>
              <a:gd name="T2" fmla="*/ 2147483647 w 136"/>
              <a:gd name="T3" fmla="*/ 2147483647 h 54"/>
              <a:gd name="T4" fmla="*/ 2147483647 w 136"/>
              <a:gd name="T5" fmla="*/ 2147483647 h 54"/>
              <a:gd name="T6" fmla="*/ 2147483647 w 136"/>
              <a:gd name="T7" fmla="*/ 2147483647 h 54"/>
              <a:gd name="T8" fmla="*/ 2147483647 w 136"/>
              <a:gd name="T9" fmla="*/ 2147483647 h 54"/>
              <a:gd name="T10" fmla="*/ 2147483647 w 136"/>
              <a:gd name="T11" fmla="*/ 2147483647 h 54"/>
              <a:gd name="T12" fmla="*/ 2147483647 w 136"/>
              <a:gd name="T13" fmla="*/ 2147483647 h 54"/>
              <a:gd name="T14" fmla="*/ 2147483647 w 136"/>
              <a:gd name="T15" fmla="*/ 2147483647 h 54"/>
              <a:gd name="T16" fmla="*/ 2147483647 w 136"/>
              <a:gd name="T17" fmla="*/ 0 h 54"/>
              <a:gd name="T18" fmla="*/ 2147483647 w 136"/>
              <a:gd name="T19" fmla="*/ 0 h 54"/>
              <a:gd name="T20" fmla="*/ 2147483647 w 136"/>
              <a:gd name="T21" fmla="*/ 0 h 54"/>
              <a:gd name="T22" fmla="*/ 2147483647 w 136"/>
              <a:gd name="T23" fmla="*/ 0 h 54"/>
              <a:gd name="T24" fmla="*/ 2147483647 w 136"/>
              <a:gd name="T25" fmla="*/ 0 h 54"/>
              <a:gd name="T26" fmla="*/ 2147483647 w 136"/>
              <a:gd name="T27" fmla="*/ 2147483647 h 54"/>
              <a:gd name="T28" fmla="*/ 2147483647 w 136"/>
              <a:gd name="T29" fmla="*/ 2147483647 h 54"/>
              <a:gd name="T30" fmla="*/ 2147483647 w 136"/>
              <a:gd name="T31" fmla="*/ 2147483647 h 54"/>
              <a:gd name="T32" fmla="*/ 2147483647 w 136"/>
              <a:gd name="T33" fmla="*/ 2147483647 h 54"/>
              <a:gd name="T34" fmla="*/ 2147483647 w 136"/>
              <a:gd name="T35" fmla="*/ 2147483647 h 54"/>
              <a:gd name="T36" fmla="*/ 2147483647 w 136"/>
              <a:gd name="T37" fmla="*/ 2147483647 h 54"/>
              <a:gd name="T38" fmla="*/ 0 w 136"/>
              <a:gd name="T39" fmla="*/ 2147483647 h 54"/>
              <a:gd name="T40" fmla="*/ 2147483647 w 136"/>
              <a:gd name="T41" fmla="*/ 2147483647 h 54"/>
              <a:gd name="T42" fmla="*/ 2147483647 w 136"/>
              <a:gd name="T43" fmla="*/ 2147483647 h 54"/>
              <a:gd name="T44" fmla="*/ 2147483647 w 136"/>
              <a:gd name="T45" fmla="*/ 2147483647 h 54"/>
              <a:gd name="T46" fmla="*/ 2147483647 w 136"/>
              <a:gd name="T47" fmla="*/ 2147483647 h 54"/>
              <a:gd name="T48" fmla="*/ 2147483647 w 136"/>
              <a:gd name="T49" fmla="*/ 2147483647 h 54"/>
              <a:gd name="T50" fmla="*/ 2147483647 w 136"/>
              <a:gd name="T51" fmla="*/ 2147483647 h 54"/>
              <a:gd name="T52" fmla="*/ 2147483647 w 136"/>
              <a:gd name="T53" fmla="*/ 2147483647 h 54"/>
              <a:gd name="T54" fmla="*/ 2147483647 w 136"/>
              <a:gd name="T55" fmla="*/ 2147483647 h 54"/>
              <a:gd name="T56" fmla="*/ 2147483647 w 136"/>
              <a:gd name="T57" fmla="*/ 2147483647 h 54"/>
              <a:gd name="T58" fmla="*/ 2147483647 w 136"/>
              <a:gd name="T59" fmla="*/ 2147483647 h 54"/>
              <a:gd name="T60" fmla="*/ 2147483647 w 136"/>
              <a:gd name="T61" fmla="*/ 2147483647 h 54"/>
              <a:gd name="T62" fmla="*/ 2147483647 w 136"/>
              <a:gd name="T63" fmla="*/ 2147483647 h 54"/>
              <a:gd name="T64" fmla="*/ 2147483647 w 136"/>
              <a:gd name="T65" fmla="*/ 2147483647 h 54"/>
              <a:gd name="T66" fmla="*/ 2147483647 w 136"/>
              <a:gd name="T67" fmla="*/ 2147483647 h 54"/>
              <a:gd name="T68" fmla="*/ 2147483647 w 136"/>
              <a:gd name="T69" fmla="*/ 2147483647 h 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6"/>
              <a:gd name="T106" fmla="*/ 0 h 54"/>
              <a:gd name="T107" fmla="*/ 136 w 136"/>
              <a:gd name="T108" fmla="*/ 54 h 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6" h="54">
                <a:moveTo>
                  <a:pt x="130" y="53"/>
                </a:moveTo>
                <a:lnTo>
                  <a:pt x="133" y="40"/>
                </a:lnTo>
                <a:lnTo>
                  <a:pt x="135" y="37"/>
                </a:lnTo>
                <a:lnTo>
                  <a:pt x="130" y="27"/>
                </a:lnTo>
                <a:lnTo>
                  <a:pt x="130" y="20"/>
                </a:lnTo>
                <a:lnTo>
                  <a:pt x="125" y="10"/>
                </a:lnTo>
                <a:lnTo>
                  <a:pt x="122" y="10"/>
                </a:lnTo>
                <a:lnTo>
                  <a:pt x="104" y="5"/>
                </a:lnTo>
                <a:lnTo>
                  <a:pt x="91" y="0"/>
                </a:lnTo>
                <a:lnTo>
                  <a:pt x="81" y="0"/>
                </a:lnTo>
                <a:lnTo>
                  <a:pt x="65" y="0"/>
                </a:lnTo>
                <a:lnTo>
                  <a:pt x="49" y="0"/>
                </a:lnTo>
                <a:lnTo>
                  <a:pt x="47" y="0"/>
                </a:lnTo>
                <a:lnTo>
                  <a:pt x="57" y="28"/>
                </a:lnTo>
                <a:lnTo>
                  <a:pt x="57" y="33"/>
                </a:lnTo>
                <a:lnTo>
                  <a:pt x="55" y="37"/>
                </a:lnTo>
                <a:lnTo>
                  <a:pt x="42" y="37"/>
                </a:lnTo>
                <a:lnTo>
                  <a:pt x="18" y="33"/>
                </a:lnTo>
                <a:lnTo>
                  <a:pt x="3" y="37"/>
                </a:lnTo>
                <a:lnTo>
                  <a:pt x="0" y="40"/>
                </a:lnTo>
                <a:lnTo>
                  <a:pt x="3" y="45"/>
                </a:lnTo>
                <a:lnTo>
                  <a:pt x="10" y="45"/>
                </a:lnTo>
                <a:lnTo>
                  <a:pt x="18" y="50"/>
                </a:lnTo>
                <a:lnTo>
                  <a:pt x="26" y="50"/>
                </a:lnTo>
                <a:lnTo>
                  <a:pt x="36" y="50"/>
                </a:lnTo>
                <a:lnTo>
                  <a:pt x="52" y="45"/>
                </a:lnTo>
                <a:lnTo>
                  <a:pt x="70" y="45"/>
                </a:lnTo>
                <a:lnTo>
                  <a:pt x="81" y="40"/>
                </a:lnTo>
                <a:lnTo>
                  <a:pt x="94" y="40"/>
                </a:lnTo>
                <a:lnTo>
                  <a:pt x="104" y="40"/>
                </a:lnTo>
                <a:lnTo>
                  <a:pt x="117" y="40"/>
                </a:lnTo>
                <a:lnTo>
                  <a:pt x="122" y="45"/>
                </a:lnTo>
                <a:lnTo>
                  <a:pt x="125" y="45"/>
                </a:lnTo>
                <a:lnTo>
                  <a:pt x="130" y="45"/>
                </a:lnTo>
                <a:lnTo>
                  <a:pt x="130" y="53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sp>
        <p:nvSpPr>
          <p:cNvPr id="14355" name="Freeform 76"/>
          <p:cNvSpPr>
            <a:spLocks/>
          </p:cNvSpPr>
          <p:nvPr/>
        </p:nvSpPr>
        <p:spPr bwMode="auto">
          <a:xfrm>
            <a:off x="5053920" y="1197429"/>
            <a:ext cx="130401" cy="58964"/>
          </a:xfrm>
          <a:custGeom>
            <a:avLst/>
            <a:gdLst>
              <a:gd name="T0" fmla="*/ 2147483647 w 63"/>
              <a:gd name="T1" fmla="*/ 0 h 47"/>
              <a:gd name="T2" fmla="*/ 2147483647 w 63"/>
              <a:gd name="T3" fmla="*/ 0 h 47"/>
              <a:gd name="T4" fmla="*/ 2147483647 w 63"/>
              <a:gd name="T5" fmla="*/ 0 h 47"/>
              <a:gd name="T6" fmla="*/ 2147483647 w 63"/>
              <a:gd name="T7" fmla="*/ 0 h 47"/>
              <a:gd name="T8" fmla="*/ 2147483647 w 63"/>
              <a:gd name="T9" fmla="*/ 0 h 47"/>
              <a:gd name="T10" fmla="*/ 2147483647 w 63"/>
              <a:gd name="T11" fmla="*/ 0 h 47"/>
              <a:gd name="T12" fmla="*/ 2147483647 w 63"/>
              <a:gd name="T13" fmla="*/ 0 h 47"/>
              <a:gd name="T14" fmla="*/ 2147483647 w 63"/>
              <a:gd name="T15" fmla="*/ 2147483647 h 47"/>
              <a:gd name="T16" fmla="*/ 2147483647 w 63"/>
              <a:gd name="T17" fmla="*/ 2147483647 h 47"/>
              <a:gd name="T18" fmla="*/ 2147483647 w 63"/>
              <a:gd name="T19" fmla="*/ 2147483647 h 47"/>
              <a:gd name="T20" fmla="*/ 2147483647 w 63"/>
              <a:gd name="T21" fmla="*/ 2147483647 h 47"/>
              <a:gd name="T22" fmla="*/ 2147483647 w 63"/>
              <a:gd name="T23" fmla="*/ 2147483647 h 47"/>
              <a:gd name="T24" fmla="*/ 2147483647 w 63"/>
              <a:gd name="T25" fmla="*/ 2147483647 h 47"/>
              <a:gd name="T26" fmla="*/ 2147483647 w 63"/>
              <a:gd name="T27" fmla="*/ 2147483647 h 47"/>
              <a:gd name="T28" fmla="*/ 2147483647 w 63"/>
              <a:gd name="T29" fmla="*/ 2147483647 h 47"/>
              <a:gd name="T30" fmla="*/ 2147483647 w 63"/>
              <a:gd name="T31" fmla="*/ 2147483647 h 47"/>
              <a:gd name="T32" fmla="*/ 2147483647 w 63"/>
              <a:gd name="T33" fmla="*/ 2147483647 h 47"/>
              <a:gd name="T34" fmla="*/ 2147483647 w 63"/>
              <a:gd name="T35" fmla="*/ 2147483647 h 47"/>
              <a:gd name="T36" fmla="*/ 2147483647 w 63"/>
              <a:gd name="T37" fmla="*/ 2147483647 h 47"/>
              <a:gd name="T38" fmla="*/ 2147483647 w 63"/>
              <a:gd name="T39" fmla="*/ 2147483647 h 47"/>
              <a:gd name="T40" fmla="*/ 2147483647 w 63"/>
              <a:gd name="T41" fmla="*/ 2147483647 h 47"/>
              <a:gd name="T42" fmla="*/ 2147483647 w 63"/>
              <a:gd name="T43" fmla="*/ 2147483647 h 47"/>
              <a:gd name="T44" fmla="*/ 0 w 63"/>
              <a:gd name="T45" fmla="*/ 2147483647 h 47"/>
              <a:gd name="T46" fmla="*/ 0 w 63"/>
              <a:gd name="T47" fmla="*/ 2147483647 h 47"/>
              <a:gd name="T48" fmla="*/ 2147483647 w 63"/>
              <a:gd name="T49" fmla="*/ 2147483647 h 47"/>
              <a:gd name="T50" fmla="*/ 2147483647 w 63"/>
              <a:gd name="T51" fmla="*/ 2147483647 h 47"/>
              <a:gd name="T52" fmla="*/ 2147483647 w 63"/>
              <a:gd name="T53" fmla="*/ 2147483647 h 47"/>
              <a:gd name="T54" fmla="*/ 2147483647 w 63"/>
              <a:gd name="T55" fmla="*/ 2147483647 h 47"/>
              <a:gd name="T56" fmla="*/ 2147483647 w 63"/>
              <a:gd name="T57" fmla="*/ 2147483647 h 47"/>
              <a:gd name="T58" fmla="*/ 2147483647 w 63"/>
              <a:gd name="T59" fmla="*/ 0 h 4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3"/>
              <a:gd name="T91" fmla="*/ 0 h 47"/>
              <a:gd name="T92" fmla="*/ 63 w 63"/>
              <a:gd name="T93" fmla="*/ 47 h 4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3" h="47">
                <a:moveTo>
                  <a:pt x="3" y="0"/>
                </a:moveTo>
                <a:lnTo>
                  <a:pt x="5" y="0"/>
                </a:lnTo>
                <a:lnTo>
                  <a:pt x="18" y="0"/>
                </a:lnTo>
                <a:lnTo>
                  <a:pt x="26" y="0"/>
                </a:lnTo>
                <a:lnTo>
                  <a:pt x="39" y="0"/>
                </a:lnTo>
                <a:lnTo>
                  <a:pt x="44" y="0"/>
                </a:lnTo>
                <a:lnTo>
                  <a:pt x="52" y="0"/>
                </a:lnTo>
                <a:lnTo>
                  <a:pt x="52" y="8"/>
                </a:lnTo>
                <a:lnTo>
                  <a:pt x="55" y="15"/>
                </a:lnTo>
                <a:lnTo>
                  <a:pt x="57" y="17"/>
                </a:lnTo>
                <a:lnTo>
                  <a:pt x="60" y="25"/>
                </a:lnTo>
                <a:lnTo>
                  <a:pt x="60" y="30"/>
                </a:lnTo>
                <a:lnTo>
                  <a:pt x="60" y="38"/>
                </a:lnTo>
                <a:lnTo>
                  <a:pt x="62" y="46"/>
                </a:lnTo>
                <a:lnTo>
                  <a:pt x="55" y="43"/>
                </a:lnTo>
                <a:lnTo>
                  <a:pt x="44" y="41"/>
                </a:lnTo>
                <a:lnTo>
                  <a:pt x="42" y="41"/>
                </a:lnTo>
                <a:lnTo>
                  <a:pt x="36" y="41"/>
                </a:lnTo>
                <a:lnTo>
                  <a:pt x="26" y="41"/>
                </a:lnTo>
                <a:lnTo>
                  <a:pt x="18" y="43"/>
                </a:lnTo>
                <a:lnTo>
                  <a:pt x="13" y="46"/>
                </a:lnTo>
                <a:lnTo>
                  <a:pt x="3" y="46"/>
                </a:lnTo>
                <a:lnTo>
                  <a:pt x="0" y="43"/>
                </a:lnTo>
                <a:lnTo>
                  <a:pt x="0" y="41"/>
                </a:lnTo>
                <a:lnTo>
                  <a:pt x="3" y="38"/>
                </a:lnTo>
                <a:lnTo>
                  <a:pt x="5" y="31"/>
                </a:lnTo>
                <a:lnTo>
                  <a:pt x="5" y="25"/>
                </a:lnTo>
                <a:lnTo>
                  <a:pt x="5" y="17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4522107" y="1054554"/>
            <a:ext cx="86179" cy="174625"/>
            <a:chOff x="8747" y="3305"/>
            <a:chExt cx="42" cy="139"/>
          </a:xfrm>
        </p:grpSpPr>
        <p:sp>
          <p:nvSpPr>
            <p:cNvPr id="14503" name="Freeform 78"/>
            <p:cNvSpPr>
              <a:spLocks/>
            </p:cNvSpPr>
            <p:nvPr/>
          </p:nvSpPr>
          <p:spPr bwMode="auto">
            <a:xfrm>
              <a:off x="8747" y="3305"/>
              <a:ext cx="42" cy="131"/>
            </a:xfrm>
            <a:custGeom>
              <a:avLst/>
              <a:gdLst>
                <a:gd name="T0" fmla="*/ 13 w 42"/>
                <a:gd name="T1" fmla="*/ 0 h 131"/>
                <a:gd name="T2" fmla="*/ 23 w 42"/>
                <a:gd name="T3" fmla="*/ 5 h 131"/>
                <a:gd name="T4" fmla="*/ 28 w 42"/>
                <a:gd name="T5" fmla="*/ 12 h 131"/>
                <a:gd name="T6" fmla="*/ 28 w 42"/>
                <a:gd name="T7" fmla="*/ 17 h 131"/>
                <a:gd name="T8" fmla="*/ 31 w 42"/>
                <a:gd name="T9" fmla="*/ 22 h 131"/>
                <a:gd name="T10" fmla="*/ 36 w 42"/>
                <a:gd name="T11" fmla="*/ 32 h 131"/>
                <a:gd name="T12" fmla="*/ 41 w 42"/>
                <a:gd name="T13" fmla="*/ 45 h 131"/>
                <a:gd name="T14" fmla="*/ 41 w 42"/>
                <a:gd name="T15" fmla="*/ 62 h 131"/>
                <a:gd name="T16" fmla="*/ 41 w 42"/>
                <a:gd name="T17" fmla="*/ 74 h 131"/>
                <a:gd name="T18" fmla="*/ 36 w 42"/>
                <a:gd name="T19" fmla="*/ 87 h 131"/>
                <a:gd name="T20" fmla="*/ 31 w 42"/>
                <a:gd name="T21" fmla="*/ 100 h 131"/>
                <a:gd name="T22" fmla="*/ 23 w 42"/>
                <a:gd name="T23" fmla="*/ 119 h 131"/>
                <a:gd name="T24" fmla="*/ 18 w 42"/>
                <a:gd name="T25" fmla="*/ 125 h 131"/>
                <a:gd name="T26" fmla="*/ 0 w 42"/>
                <a:gd name="T27" fmla="*/ 130 h 131"/>
                <a:gd name="T28" fmla="*/ 5 w 42"/>
                <a:gd name="T29" fmla="*/ 114 h 131"/>
                <a:gd name="T30" fmla="*/ 18 w 42"/>
                <a:gd name="T31" fmla="*/ 95 h 131"/>
                <a:gd name="T32" fmla="*/ 23 w 42"/>
                <a:gd name="T33" fmla="*/ 82 h 131"/>
                <a:gd name="T34" fmla="*/ 28 w 42"/>
                <a:gd name="T35" fmla="*/ 70 h 131"/>
                <a:gd name="T36" fmla="*/ 28 w 42"/>
                <a:gd name="T37" fmla="*/ 57 h 131"/>
                <a:gd name="T38" fmla="*/ 28 w 42"/>
                <a:gd name="T39" fmla="*/ 42 h 131"/>
                <a:gd name="T40" fmla="*/ 28 w 42"/>
                <a:gd name="T41" fmla="*/ 28 h 131"/>
                <a:gd name="T42" fmla="*/ 18 w 42"/>
                <a:gd name="T43" fmla="*/ 17 h 131"/>
                <a:gd name="T44" fmla="*/ 13 w 42"/>
                <a:gd name="T45" fmla="*/ 8 h 131"/>
                <a:gd name="T46" fmla="*/ 8 w 42"/>
                <a:gd name="T47" fmla="*/ 0 h 131"/>
                <a:gd name="T48" fmla="*/ 13 w 42"/>
                <a:gd name="T49" fmla="*/ 0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31"/>
                <a:gd name="T77" fmla="*/ 42 w 42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31">
                  <a:moveTo>
                    <a:pt x="13" y="0"/>
                  </a:moveTo>
                  <a:lnTo>
                    <a:pt x="23" y="5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31" y="22"/>
                  </a:lnTo>
                  <a:lnTo>
                    <a:pt x="36" y="32"/>
                  </a:lnTo>
                  <a:lnTo>
                    <a:pt x="41" y="45"/>
                  </a:lnTo>
                  <a:lnTo>
                    <a:pt x="41" y="62"/>
                  </a:lnTo>
                  <a:lnTo>
                    <a:pt x="41" y="74"/>
                  </a:lnTo>
                  <a:lnTo>
                    <a:pt x="36" y="87"/>
                  </a:lnTo>
                  <a:lnTo>
                    <a:pt x="31" y="100"/>
                  </a:lnTo>
                  <a:lnTo>
                    <a:pt x="23" y="119"/>
                  </a:lnTo>
                  <a:lnTo>
                    <a:pt x="18" y="125"/>
                  </a:lnTo>
                  <a:lnTo>
                    <a:pt x="0" y="130"/>
                  </a:lnTo>
                  <a:lnTo>
                    <a:pt x="5" y="114"/>
                  </a:lnTo>
                  <a:lnTo>
                    <a:pt x="18" y="95"/>
                  </a:lnTo>
                  <a:lnTo>
                    <a:pt x="23" y="82"/>
                  </a:lnTo>
                  <a:lnTo>
                    <a:pt x="28" y="70"/>
                  </a:lnTo>
                  <a:lnTo>
                    <a:pt x="28" y="57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18" y="17"/>
                  </a:lnTo>
                  <a:lnTo>
                    <a:pt x="13" y="8"/>
                  </a:lnTo>
                  <a:lnTo>
                    <a:pt x="8" y="0"/>
                  </a:lnTo>
                  <a:lnTo>
                    <a:pt x="13" y="0"/>
                  </a:lnTo>
                </a:path>
              </a:pathLst>
            </a:custGeom>
            <a:solidFill>
              <a:srgbClr val="BFBFD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78913" tIns="39456" rIns="78913" bIns="39456"/>
            <a:lstStyle/>
            <a:p>
              <a:pPr defTabSz="562361"/>
              <a:endParaRPr lang="ru-RU" sz="600" dirty="0"/>
            </a:p>
          </p:txBody>
        </p:sp>
        <p:sp>
          <p:nvSpPr>
            <p:cNvPr id="14504" name="Oval 79"/>
            <p:cNvSpPr>
              <a:spLocks noChangeArrowheads="1"/>
            </p:cNvSpPr>
            <p:nvPr/>
          </p:nvSpPr>
          <p:spPr bwMode="auto">
            <a:xfrm>
              <a:off x="8765" y="3308"/>
              <a:ext cx="23" cy="2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  <p:sp>
          <p:nvSpPr>
            <p:cNvPr id="14505" name="Oval 80"/>
            <p:cNvSpPr>
              <a:spLocks noChangeArrowheads="1"/>
            </p:cNvSpPr>
            <p:nvPr/>
          </p:nvSpPr>
          <p:spPr bwMode="auto">
            <a:xfrm>
              <a:off x="8760" y="3421"/>
              <a:ext cx="23" cy="23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</p:grpSp>
      <p:sp>
        <p:nvSpPr>
          <p:cNvPr id="14357" name="Freeform 81"/>
          <p:cNvSpPr>
            <a:spLocks/>
          </p:cNvSpPr>
          <p:nvPr/>
        </p:nvSpPr>
        <p:spPr bwMode="auto">
          <a:xfrm>
            <a:off x="4568599" y="1030742"/>
            <a:ext cx="275544" cy="96384"/>
          </a:xfrm>
          <a:custGeom>
            <a:avLst/>
            <a:gdLst>
              <a:gd name="T0" fmla="*/ 0 w 134"/>
              <a:gd name="T1" fmla="*/ 2147483647 h 76"/>
              <a:gd name="T2" fmla="*/ 2147483647 w 134"/>
              <a:gd name="T3" fmla="*/ 2147483647 h 76"/>
              <a:gd name="T4" fmla="*/ 2147483647 w 134"/>
              <a:gd name="T5" fmla="*/ 0 h 76"/>
              <a:gd name="T6" fmla="*/ 2147483647 w 134"/>
              <a:gd name="T7" fmla="*/ 0 h 76"/>
              <a:gd name="T8" fmla="*/ 2147483647 w 134"/>
              <a:gd name="T9" fmla="*/ 0 h 76"/>
              <a:gd name="T10" fmla="*/ 2147483647 w 134"/>
              <a:gd name="T11" fmla="*/ 0 h 76"/>
              <a:gd name="T12" fmla="*/ 2147483647 w 134"/>
              <a:gd name="T13" fmla="*/ 0 h 76"/>
              <a:gd name="T14" fmla="*/ 2147483647 w 134"/>
              <a:gd name="T15" fmla="*/ 0 h 76"/>
              <a:gd name="T16" fmla="*/ 2147483647 w 134"/>
              <a:gd name="T17" fmla="*/ 2147483647 h 76"/>
              <a:gd name="T18" fmla="*/ 2147483647 w 134"/>
              <a:gd name="T19" fmla="*/ 2147483647 h 76"/>
              <a:gd name="T20" fmla="*/ 2147483647 w 134"/>
              <a:gd name="T21" fmla="*/ 2147483647 h 76"/>
              <a:gd name="T22" fmla="*/ 2147483647 w 134"/>
              <a:gd name="T23" fmla="*/ 2147483647 h 76"/>
              <a:gd name="T24" fmla="*/ 2147483647 w 134"/>
              <a:gd name="T25" fmla="*/ 2147483647 h 76"/>
              <a:gd name="T26" fmla="*/ 2147483647 w 134"/>
              <a:gd name="T27" fmla="*/ 2147483647 h 76"/>
              <a:gd name="T28" fmla="*/ 2147483647 w 134"/>
              <a:gd name="T29" fmla="*/ 2147483647 h 76"/>
              <a:gd name="T30" fmla="*/ 2147483647 w 134"/>
              <a:gd name="T31" fmla="*/ 2147483647 h 76"/>
              <a:gd name="T32" fmla="*/ 2147483647 w 134"/>
              <a:gd name="T33" fmla="*/ 2147483647 h 76"/>
              <a:gd name="T34" fmla="*/ 2147483647 w 134"/>
              <a:gd name="T35" fmla="*/ 2147483647 h 76"/>
              <a:gd name="T36" fmla="*/ 2147483647 w 134"/>
              <a:gd name="T37" fmla="*/ 2147483647 h 76"/>
              <a:gd name="T38" fmla="*/ 2147483647 w 134"/>
              <a:gd name="T39" fmla="*/ 2147483647 h 76"/>
              <a:gd name="T40" fmla="*/ 2147483647 w 134"/>
              <a:gd name="T41" fmla="*/ 2147483647 h 76"/>
              <a:gd name="T42" fmla="*/ 2147483647 w 134"/>
              <a:gd name="T43" fmla="*/ 2147483647 h 76"/>
              <a:gd name="T44" fmla="*/ 2147483647 w 134"/>
              <a:gd name="T45" fmla="*/ 2147483647 h 76"/>
              <a:gd name="T46" fmla="*/ 2147483647 w 134"/>
              <a:gd name="T47" fmla="*/ 2147483647 h 76"/>
              <a:gd name="T48" fmla="*/ 2147483647 w 134"/>
              <a:gd name="T49" fmla="*/ 2147483647 h 76"/>
              <a:gd name="T50" fmla="*/ 2147483647 w 134"/>
              <a:gd name="T51" fmla="*/ 2147483647 h 76"/>
              <a:gd name="T52" fmla="*/ 2147483647 w 134"/>
              <a:gd name="T53" fmla="*/ 2147483647 h 76"/>
              <a:gd name="T54" fmla="*/ 2147483647 w 134"/>
              <a:gd name="T55" fmla="*/ 2147483647 h 76"/>
              <a:gd name="T56" fmla="*/ 2147483647 w 134"/>
              <a:gd name="T57" fmla="*/ 2147483647 h 76"/>
              <a:gd name="T58" fmla="*/ 2147483647 w 134"/>
              <a:gd name="T59" fmla="*/ 2147483647 h 76"/>
              <a:gd name="T60" fmla="*/ 2147483647 w 134"/>
              <a:gd name="T61" fmla="*/ 2147483647 h 76"/>
              <a:gd name="T62" fmla="*/ 2147483647 w 134"/>
              <a:gd name="T63" fmla="*/ 2147483647 h 76"/>
              <a:gd name="T64" fmla="*/ 2147483647 w 134"/>
              <a:gd name="T65" fmla="*/ 2147483647 h 76"/>
              <a:gd name="T66" fmla="*/ 2147483647 w 134"/>
              <a:gd name="T67" fmla="*/ 2147483647 h 76"/>
              <a:gd name="T68" fmla="*/ 2147483647 w 134"/>
              <a:gd name="T69" fmla="*/ 2147483647 h 76"/>
              <a:gd name="T70" fmla="*/ 2147483647 w 134"/>
              <a:gd name="T71" fmla="*/ 2147483647 h 76"/>
              <a:gd name="T72" fmla="*/ 0 w 134"/>
              <a:gd name="T73" fmla="*/ 2147483647 h 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4"/>
              <a:gd name="T112" fmla="*/ 0 h 76"/>
              <a:gd name="T113" fmla="*/ 134 w 134"/>
              <a:gd name="T114" fmla="*/ 76 h 7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4" h="76">
                <a:moveTo>
                  <a:pt x="0" y="12"/>
                </a:moveTo>
                <a:lnTo>
                  <a:pt x="8" y="5"/>
                </a:lnTo>
                <a:lnTo>
                  <a:pt x="18" y="0"/>
                </a:lnTo>
                <a:lnTo>
                  <a:pt x="31" y="0"/>
                </a:lnTo>
                <a:lnTo>
                  <a:pt x="44" y="0"/>
                </a:lnTo>
                <a:lnTo>
                  <a:pt x="60" y="0"/>
                </a:lnTo>
                <a:lnTo>
                  <a:pt x="73" y="0"/>
                </a:lnTo>
                <a:lnTo>
                  <a:pt x="89" y="0"/>
                </a:lnTo>
                <a:lnTo>
                  <a:pt x="102" y="5"/>
                </a:lnTo>
                <a:lnTo>
                  <a:pt x="107" y="8"/>
                </a:lnTo>
                <a:lnTo>
                  <a:pt x="107" y="17"/>
                </a:lnTo>
                <a:lnTo>
                  <a:pt x="112" y="22"/>
                </a:lnTo>
                <a:lnTo>
                  <a:pt x="112" y="28"/>
                </a:lnTo>
                <a:lnTo>
                  <a:pt x="115" y="38"/>
                </a:lnTo>
                <a:lnTo>
                  <a:pt x="115" y="44"/>
                </a:lnTo>
                <a:lnTo>
                  <a:pt x="120" y="54"/>
                </a:lnTo>
                <a:lnTo>
                  <a:pt x="128" y="64"/>
                </a:lnTo>
                <a:lnTo>
                  <a:pt x="131" y="70"/>
                </a:lnTo>
                <a:lnTo>
                  <a:pt x="133" y="75"/>
                </a:lnTo>
                <a:lnTo>
                  <a:pt x="120" y="67"/>
                </a:lnTo>
                <a:lnTo>
                  <a:pt x="112" y="64"/>
                </a:lnTo>
                <a:lnTo>
                  <a:pt x="107" y="60"/>
                </a:lnTo>
                <a:lnTo>
                  <a:pt x="97" y="59"/>
                </a:lnTo>
                <a:lnTo>
                  <a:pt x="92" y="55"/>
                </a:lnTo>
                <a:lnTo>
                  <a:pt x="78" y="55"/>
                </a:lnTo>
                <a:lnTo>
                  <a:pt x="68" y="54"/>
                </a:lnTo>
                <a:lnTo>
                  <a:pt x="55" y="54"/>
                </a:lnTo>
                <a:lnTo>
                  <a:pt x="39" y="54"/>
                </a:lnTo>
                <a:lnTo>
                  <a:pt x="26" y="54"/>
                </a:lnTo>
                <a:lnTo>
                  <a:pt x="18" y="55"/>
                </a:lnTo>
                <a:lnTo>
                  <a:pt x="13" y="59"/>
                </a:lnTo>
                <a:lnTo>
                  <a:pt x="13" y="50"/>
                </a:lnTo>
                <a:lnTo>
                  <a:pt x="13" y="42"/>
                </a:lnTo>
                <a:lnTo>
                  <a:pt x="8" y="33"/>
                </a:lnTo>
                <a:lnTo>
                  <a:pt x="3" y="23"/>
                </a:lnTo>
                <a:lnTo>
                  <a:pt x="3" y="18"/>
                </a:lnTo>
                <a:lnTo>
                  <a:pt x="0" y="12"/>
                </a:lnTo>
              </a:path>
            </a:pathLst>
          </a:custGeom>
          <a:solidFill>
            <a:srgbClr val="C1CEFF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pPr defTabSz="562361"/>
            <a:endParaRPr lang="ru-RU" sz="600" dirty="0"/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4638902" y="1039813"/>
            <a:ext cx="133804" cy="56696"/>
            <a:chOff x="8804" y="3294"/>
            <a:chExt cx="65" cy="45"/>
          </a:xfrm>
        </p:grpSpPr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8822" y="3307"/>
              <a:ext cx="47" cy="29"/>
              <a:chOff x="8822" y="3307"/>
              <a:chExt cx="47" cy="29"/>
            </a:xfrm>
          </p:grpSpPr>
          <p:grpSp>
            <p:nvGrpSpPr>
              <p:cNvPr id="5" name="Group 84"/>
              <p:cNvGrpSpPr>
                <a:grpSpLocks/>
              </p:cNvGrpSpPr>
              <p:nvPr/>
            </p:nvGrpSpPr>
            <p:grpSpPr bwMode="auto">
              <a:xfrm>
                <a:off x="8822" y="3307"/>
                <a:ext cx="47" cy="22"/>
                <a:chOff x="8822" y="3307"/>
                <a:chExt cx="47" cy="22"/>
              </a:xfrm>
            </p:grpSpPr>
            <p:sp>
              <p:nvSpPr>
                <p:cNvPr id="14501" name="AutoShape 85"/>
                <p:cNvSpPr>
                  <a:spLocks noChangeArrowheads="1"/>
                </p:cNvSpPr>
                <p:nvPr/>
              </p:nvSpPr>
              <p:spPr bwMode="auto">
                <a:xfrm rot="2940000">
                  <a:off x="8845" y="3297"/>
                  <a:ext cx="14" cy="34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502" name="AutoShape 86"/>
                <p:cNvSpPr>
                  <a:spLocks noChangeArrowheads="1"/>
                </p:cNvSpPr>
                <p:nvPr/>
              </p:nvSpPr>
              <p:spPr bwMode="auto">
                <a:xfrm rot="13740000" flipH="1">
                  <a:off x="8831" y="3306"/>
                  <a:ext cx="14" cy="31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  <p:grpSp>
            <p:nvGrpSpPr>
              <p:cNvPr id="6" name="Group 87"/>
              <p:cNvGrpSpPr>
                <a:grpSpLocks/>
              </p:cNvGrpSpPr>
              <p:nvPr/>
            </p:nvGrpSpPr>
            <p:grpSpPr bwMode="auto">
              <a:xfrm>
                <a:off x="8822" y="3312"/>
                <a:ext cx="34" cy="24"/>
                <a:chOff x="8822" y="3312"/>
                <a:chExt cx="34" cy="24"/>
              </a:xfrm>
            </p:grpSpPr>
            <p:sp>
              <p:nvSpPr>
                <p:cNvPr id="14499" name="AutoShape 88"/>
                <p:cNvSpPr>
                  <a:spLocks noChangeArrowheads="1"/>
                </p:cNvSpPr>
                <p:nvPr/>
              </p:nvSpPr>
              <p:spPr bwMode="auto">
                <a:xfrm rot="-2460000">
                  <a:off x="8822" y="3312"/>
                  <a:ext cx="21" cy="19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500" name="AutoShape 89"/>
                <p:cNvSpPr>
                  <a:spLocks noChangeArrowheads="1"/>
                </p:cNvSpPr>
                <p:nvPr/>
              </p:nvSpPr>
              <p:spPr bwMode="auto">
                <a:xfrm rot="8340000" flipH="1">
                  <a:off x="8832" y="3317"/>
                  <a:ext cx="24" cy="19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</p:grpSp>
        <p:grpSp>
          <p:nvGrpSpPr>
            <p:cNvPr id="7" name="Group 90"/>
            <p:cNvGrpSpPr>
              <a:grpSpLocks/>
            </p:cNvGrpSpPr>
            <p:nvPr/>
          </p:nvGrpSpPr>
          <p:grpSpPr bwMode="auto">
            <a:xfrm>
              <a:off x="8804" y="3294"/>
              <a:ext cx="52" cy="45"/>
              <a:chOff x="8804" y="3294"/>
              <a:chExt cx="52" cy="45"/>
            </a:xfrm>
          </p:grpSpPr>
          <p:grpSp>
            <p:nvGrpSpPr>
              <p:cNvPr id="8" name="Group 91"/>
              <p:cNvGrpSpPr>
                <a:grpSpLocks/>
              </p:cNvGrpSpPr>
              <p:nvPr/>
            </p:nvGrpSpPr>
            <p:grpSpPr bwMode="auto">
              <a:xfrm>
                <a:off x="8827" y="3294"/>
                <a:ext cx="24" cy="45"/>
                <a:chOff x="8827" y="3294"/>
                <a:chExt cx="24" cy="45"/>
              </a:xfrm>
            </p:grpSpPr>
            <p:sp>
              <p:nvSpPr>
                <p:cNvPr id="14495" name="AutoShape 92"/>
                <p:cNvSpPr>
                  <a:spLocks noChangeArrowheads="1"/>
                </p:cNvSpPr>
                <p:nvPr/>
              </p:nvSpPr>
              <p:spPr bwMode="auto">
                <a:xfrm>
                  <a:off x="8827" y="3294"/>
                  <a:ext cx="24" cy="25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496" name="AutoShape 93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8827" y="3316"/>
                  <a:ext cx="24" cy="23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  <p:grpSp>
            <p:nvGrpSpPr>
              <p:cNvPr id="9" name="Group 94"/>
              <p:cNvGrpSpPr>
                <a:grpSpLocks/>
              </p:cNvGrpSpPr>
              <p:nvPr/>
            </p:nvGrpSpPr>
            <p:grpSpPr bwMode="auto">
              <a:xfrm>
                <a:off x="8804" y="3316"/>
                <a:ext cx="52" cy="16"/>
                <a:chOff x="8804" y="3316"/>
                <a:chExt cx="52" cy="16"/>
              </a:xfrm>
            </p:grpSpPr>
            <p:sp>
              <p:nvSpPr>
                <p:cNvPr id="14493" name="AutoShape 95"/>
                <p:cNvSpPr>
                  <a:spLocks noChangeArrowheads="1"/>
                </p:cNvSpPr>
                <p:nvPr/>
              </p:nvSpPr>
              <p:spPr bwMode="auto">
                <a:xfrm rot="-5400000">
                  <a:off x="8808" y="3312"/>
                  <a:ext cx="12" cy="20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  <p:sp>
              <p:nvSpPr>
                <p:cNvPr id="14494" name="AutoShape 96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8835" y="3311"/>
                  <a:ext cx="16" cy="26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2361"/>
                  <a:endParaRPr lang="ru-RU" sz="600" dirty="0"/>
                </a:p>
              </p:txBody>
            </p:sp>
          </p:grpSp>
        </p:grpSp>
        <p:sp>
          <p:nvSpPr>
            <p:cNvPr id="14489" name="Oval 97"/>
            <p:cNvSpPr>
              <a:spLocks noChangeArrowheads="1"/>
            </p:cNvSpPr>
            <p:nvPr/>
          </p:nvSpPr>
          <p:spPr bwMode="auto">
            <a:xfrm>
              <a:off x="8827" y="3312"/>
              <a:ext cx="24" cy="19"/>
            </a:xfrm>
            <a:prstGeom prst="ellipse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  <p:sp>
          <p:nvSpPr>
            <p:cNvPr id="14490" name="AutoShape 98"/>
            <p:cNvSpPr>
              <a:spLocks noChangeArrowheads="1"/>
            </p:cNvSpPr>
            <p:nvPr/>
          </p:nvSpPr>
          <p:spPr bwMode="auto">
            <a:xfrm>
              <a:off x="8827" y="3312"/>
              <a:ext cx="24" cy="19"/>
            </a:xfrm>
            <a:prstGeom prst="triangle">
              <a:avLst>
                <a:gd name="adj" fmla="val 4994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2361"/>
              <a:endParaRPr lang="ru-RU" sz="600" dirty="0"/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3488394" y="2064662"/>
            <a:ext cx="2003656" cy="1150023"/>
            <a:chOff x="2200" y="805"/>
            <a:chExt cx="1427" cy="546"/>
          </a:xfrm>
        </p:grpSpPr>
        <p:grpSp>
          <p:nvGrpSpPr>
            <p:cNvPr id="11" name="Rectangle 61"/>
            <p:cNvGrpSpPr>
              <a:grpSpLocks/>
            </p:cNvGrpSpPr>
            <p:nvPr/>
          </p:nvGrpSpPr>
          <p:grpSpPr bwMode="auto">
            <a:xfrm>
              <a:off x="2200" y="805"/>
              <a:ext cx="1427" cy="245"/>
              <a:chOff x="4882896" y="2889504"/>
              <a:chExt cx="2804160" cy="573024"/>
            </a:xfrm>
          </p:grpSpPr>
          <p:pic>
            <p:nvPicPr>
              <p:cNvPr id="14481" name="Rectangle 61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82896" y="2889504"/>
                <a:ext cx="2804160" cy="573024"/>
              </a:xfrm>
              <a:prstGeom prst="rect">
                <a:avLst/>
              </a:prstGeom>
              <a:noFill/>
            </p:spPr>
          </p:pic>
          <p:sp>
            <p:nvSpPr>
              <p:cNvPr id="14482" name="Text Box 146"/>
              <p:cNvSpPr txBox="1">
                <a:spLocks noChangeArrowheads="1"/>
              </p:cNvSpPr>
              <p:nvPr/>
            </p:nvSpPr>
            <p:spPr bwMode="auto">
              <a:xfrm>
                <a:off x="4905375" y="2916238"/>
                <a:ext cx="2763838" cy="530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КЧС и ПБ</a:t>
                </a:r>
              </a:p>
            </p:txBody>
          </p:sp>
        </p:grpSp>
        <p:grpSp>
          <p:nvGrpSpPr>
            <p:cNvPr id="12" name="Rectangle 62"/>
            <p:cNvGrpSpPr>
              <a:grpSpLocks/>
            </p:cNvGrpSpPr>
            <p:nvPr/>
          </p:nvGrpSpPr>
          <p:grpSpPr bwMode="auto">
            <a:xfrm>
              <a:off x="2200" y="982"/>
              <a:ext cx="1427" cy="369"/>
              <a:chOff x="4882896" y="3301411"/>
              <a:chExt cx="2804160" cy="862157"/>
            </a:xfrm>
          </p:grpSpPr>
          <p:pic>
            <p:nvPicPr>
              <p:cNvPr id="14484" name="Rectangle 62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82896" y="3419856"/>
                <a:ext cx="2804160" cy="743712"/>
              </a:xfrm>
              <a:prstGeom prst="rect">
                <a:avLst/>
              </a:prstGeom>
              <a:noFill/>
            </p:spPr>
          </p:pic>
          <p:sp>
            <p:nvSpPr>
              <p:cNvPr id="14485" name="Text Box 149"/>
              <p:cNvSpPr txBox="1">
                <a:spLocks noChangeArrowheads="1"/>
              </p:cNvSpPr>
              <p:nvPr/>
            </p:nvSpPr>
            <p:spPr bwMode="auto">
              <a:xfrm>
                <a:off x="4905375" y="3301411"/>
                <a:ext cx="2763838" cy="841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100" dirty="0">
                    <a:cs typeface="Times New Roman" pitchFamily="18" charset="0"/>
                  </a:rPr>
                  <a:t>Председатель </a:t>
                </a:r>
              </a:p>
              <a:p>
                <a:pPr algn="ctr"/>
                <a:r>
                  <a:rPr lang="ru-RU" sz="1100" dirty="0" err="1" smtClean="0">
                    <a:cs typeface="Times New Roman" pitchFamily="18" charset="0"/>
                  </a:rPr>
                  <a:t>Шель</a:t>
                </a:r>
                <a:r>
                  <a:rPr lang="ru-RU" sz="1100" dirty="0" smtClean="0">
                    <a:cs typeface="Times New Roman" pitchFamily="18" charset="0"/>
                  </a:rPr>
                  <a:t> Сергей Александрович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/>
                <a:r>
                  <a:rPr lang="ru-RU" sz="1100" dirty="0" smtClean="0">
                    <a:cs typeface="Times New Roman" pitchFamily="18" charset="0"/>
                  </a:rPr>
                  <a:t>8(38368) 91-312</a:t>
                </a:r>
              </a:p>
              <a:p>
                <a:pPr algn="ctr"/>
                <a:endParaRPr lang="ru-RU" sz="1100" dirty="0" smtClean="0">
                  <a:cs typeface="Times New Roman" pitchFamily="18" charset="0"/>
                </a:endParaRPr>
              </a:p>
              <a:p>
                <a:pPr algn="ctr"/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3631974" y="4786322"/>
            <a:ext cx="1784804" cy="1357321"/>
            <a:chOff x="2211" y="816"/>
            <a:chExt cx="1406" cy="454"/>
          </a:xfrm>
        </p:grpSpPr>
        <p:grpSp>
          <p:nvGrpSpPr>
            <p:cNvPr id="14" name="Rectangle 65"/>
            <p:cNvGrpSpPr>
              <a:grpSpLocks/>
            </p:cNvGrpSpPr>
            <p:nvPr/>
          </p:nvGrpSpPr>
          <p:grpSpPr bwMode="auto">
            <a:xfrm>
              <a:off x="2197" y="808"/>
              <a:ext cx="1430" cy="201"/>
              <a:chOff x="5059680" y="6102096"/>
              <a:chExt cx="2542032" cy="701040"/>
            </a:xfrm>
          </p:grpSpPr>
          <p:pic>
            <p:nvPicPr>
              <p:cNvPr id="14475" name="Rectangle 65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59680" y="6102096"/>
                <a:ext cx="2542032" cy="701040"/>
              </a:xfrm>
              <a:prstGeom prst="rect">
                <a:avLst/>
              </a:prstGeom>
              <a:noFill/>
            </p:spPr>
          </p:pic>
          <p:sp>
            <p:nvSpPr>
              <p:cNvPr id="14476" name="Text Box 140"/>
              <p:cNvSpPr txBox="1">
                <a:spLocks noChangeArrowheads="1"/>
              </p:cNvSpPr>
              <p:nvPr/>
            </p:nvSpPr>
            <p:spPr bwMode="auto">
              <a:xfrm>
                <a:off x="5084763" y="6129338"/>
                <a:ext cx="2498724" cy="656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Начальник гарнизона</a:t>
                </a:r>
              </a:p>
            </p:txBody>
          </p:sp>
        </p:grpSp>
        <p:grpSp>
          <p:nvGrpSpPr>
            <p:cNvPr id="15" name="Rectangle 66"/>
            <p:cNvGrpSpPr>
              <a:grpSpLocks/>
            </p:cNvGrpSpPr>
            <p:nvPr/>
          </p:nvGrpSpPr>
          <p:grpSpPr bwMode="auto">
            <a:xfrm>
              <a:off x="2197" y="997"/>
              <a:ext cx="1430" cy="279"/>
              <a:chOff x="5059680" y="6760464"/>
              <a:chExt cx="2542032" cy="975360"/>
            </a:xfrm>
          </p:grpSpPr>
          <p:pic>
            <p:nvPicPr>
              <p:cNvPr id="14478" name="Rectangle 6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59680" y="6760464"/>
                <a:ext cx="2542032" cy="975360"/>
              </a:xfrm>
              <a:prstGeom prst="rect">
                <a:avLst/>
              </a:prstGeom>
              <a:noFill/>
            </p:spPr>
          </p:pic>
          <p:sp>
            <p:nvSpPr>
              <p:cNvPr id="14479" name="Text Box 143"/>
              <p:cNvSpPr txBox="1">
                <a:spLocks noChangeArrowheads="1"/>
              </p:cNvSpPr>
              <p:nvPr/>
            </p:nvSpPr>
            <p:spPr bwMode="auto">
              <a:xfrm>
                <a:off x="5084763" y="6786059"/>
                <a:ext cx="2498725" cy="929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Пивоваров С.И.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91-353,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90179" y="2783795"/>
            <a:ext cx="1785938" cy="684893"/>
            <a:chOff x="2211" y="816"/>
            <a:chExt cx="1406" cy="517"/>
          </a:xfrm>
        </p:grpSpPr>
        <p:grpSp>
          <p:nvGrpSpPr>
            <p:cNvPr id="17" name="Rectangle 68"/>
            <p:cNvGrpSpPr>
              <a:grpSpLocks/>
            </p:cNvGrpSpPr>
            <p:nvPr/>
          </p:nvGrpSpPr>
          <p:grpSpPr bwMode="auto">
            <a:xfrm>
              <a:off x="2196" y="802"/>
              <a:ext cx="1433" cy="250"/>
              <a:chOff x="9339072" y="3870960"/>
              <a:chExt cx="2548128" cy="463296"/>
            </a:xfrm>
          </p:grpSpPr>
          <p:pic>
            <p:nvPicPr>
              <p:cNvPr id="14469" name="Rectangle 68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339072" y="3870960"/>
                <a:ext cx="2548128" cy="463296"/>
              </a:xfrm>
              <a:prstGeom prst="rect">
                <a:avLst/>
              </a:prstGeom>
              <a:noFill/>
            </p:spPr>
          </p:pic>
          <p:sp>
            <p:nvSpPr>
              <p:cNvPr id="14470" name="Text Box 134"/>
              <p:cNvSpPr txBox="1">
                <a:spLocks noChangeArrowheads="1"/>
              </p:cNvSpPr>
              <p:nvPr/>
            </p:nvSpPr>
            <p:spPr bwMode="auto">
              <a:xfrm>
                <a:off x="9366250" y="3897313"/>
                <a:ext cx="2500313" cy="421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РОВД</a:t>
                </a:r>
              </a:p>
            </p:txBody>
          </p:sp>
        </p:grpSp>
        <p:grpSp>
          <p:nvGrpSpPr>
            <p:cNvPr id="18" name="Rectangle 69"/>
            <p:cNvGrpSpPr>
              <a:grpSpLocks/>
            </p:cNvGrpSpPr>
            <p:nvPr/>
          </p:nvGrpSpPr>
          <p:grpSpPr bwMode="auto">
            <a:xfrm>
              <a:off x="2196" y="1029"/>
              <a:ext cx="1433" cy="316"/>
              <a:chOff x="9339072" y="4291584"/>
              <a:chExt cx="2548128" cy="585216"/>
            </a:xfrm>
          </p:grpSpPr>
          <p:pic>
            <p:nvPicPr>
              <p:cNvPr id="14472" name="Rectangle 69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339072" y="4291584"/>
                <a:ext cx="2548128" cy="585216"/>
              </a:xfrm>
              <a:prstGeom prst="rect">
                <a:avLst/>
              </a:prstGeom>
              <a:noFill/>
            </p:spPr>
          </p:pic>
          <p:sp>
            <p:nvSpPr>
              <p:cNvPr id="14473" name="Text Box 137"/>
              <p:cNvSpPr txBox="1">
                <a:spLocks noChangeArrowheads="1"/>
              </p:cNvSpPr>
              <p:nvPr/>
            </p:nvSpPr>
            <p:spPr bwMode="auto">
              <a:xfrm>
                <a:off x="9366250" y="4318317"/>
                <a:ext cx="2500313" cy="537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Начальник Лузин С.Н.</a:t>
                </a: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91-808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Group 70"/>
          <p:cNvGrpSpPr>
            <a:grpSpLocks/>
          </p:cNvGrpSpPr>
          <p:nvPr/>
        </p:nvGrpSpPr>
        <p:grpSpPr bwMode="auto">
          <a:xfrm>
            <a:off x="636134" y="2704420"/>
            <a:ext cx="1721304" cy="737054"/>
            <a:chOff x="2211" y="816"/>
            <a:chExt cx="1406" cy="454"/>
          </a:xfrm>
        </p:grpSpPr>
        <p:grpSp>
          <p:nvGrpSpPr>
            <p:cNvPr id="20" name="Rectangle 71"/>
            <p:cNvGrpSpPr>
              <a:grpSpLocks/>
            </p:cNvGrpSpPr>
            <p:nvPr/>
          </p:nvGrpSpPr>
          <p:grpSpPr bwMode="auto">
            <a:xfrm>
              <a:off x="2196" y="805"/>
              <a:ext cx="1430" cy="247"/>
              <a:chOff x="865632" y="3761232"/>
              <a:chExt cx="2450592" cy="560832"/>
            </a:xfrm>
          </p:grpSpPr>
          <p:pic>
            <p:nvPicPr>
              <p:cNvPr id="14463" name="Rectangle 71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65632" y="3761232"/>
                <a:ext cx="2450592" cy="560832"/>
              </a:xfrm>
              <a:prstGeom prst="rect">
                <a:avLst/>
              </a:prstGeom>
              <a:noFill/>
            </p:spPr>
          </p:pic>
          <p:sp>
            <p:nvSpPr>
              <p:cNvPr id="14464" name="Text Box 128"/>
              <p:cNvSpPr txBox="1">
                <a:spLocks noChangeArrowheads="1"/>
              </p:cNvSpPr>
              <p:nvPr/>
            </p:nvSpPr>
            <p:spPr bwMode="auto">
              <a:xfrm>
                <a:off x="890588" y="3786188"/>
                <a:ext cx="2409825" cy="515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«</a:t>
                </a:r>
                <a:r>
                  <a:rPr lang="ru-RU" sz="1100" i="1" dirty="0" err="1" smtClean="0">
                    <a:cs typeface="Times New Roman" pitchFamily="18" charset="0"/>
                  </a:rPr>
                  <a:t>Сибирьгазсервис</a:t>
                </a:r>
                <a:r>
                  <a:rPr lang="ru-RU" sz="1100" i="1" dirty="0" smtClean="0">
                    <a:cs typeface="Times New Roman" pitchFamily="18" charset="0"/>
                  </a:rPr>
                  <a:t>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21" name="Rectangle 72"/>
            <p:cNvGrpSpPr>
              <a:grpSpLocks/>
            </p:cNvGrpSpPr>
            <p:nvPr/>
          </p:nvGrpSpPr>
          <p:grpSpPr bwMode="auto">
            <a:xfrm>
              <a:off x="2196" y="1033"/>
              <a:ext cx="1430" cy="244"/>
              <a:chOff x="865632" y="4279392"/>
              <a:chExt cx="2450592" cy="554736"/>
            </a:xfrm>
          </p:grpSpPr>
          <p:pic>
            <p:nvPicPr>
              <p:cNvPr id="14466" name="Rectangle 72"/>
              <p:cNvPicPr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65632" y="4279392"/>
                <a:ext cx="2450592" cy="554736"/>
              </a:xfrm>
              <a:prstGeom prst="rect">
                <a:avLst/>
              </a:prstGeom>
              <a:noFill/>
            </p:spPr>
          </p:pic>
          <p:sp>
            <p:nvSpPr>
              <p:cNvPr id="14467" name="Text Box 131"/>
              <p:cNvSpPr txBox="1">
                <a:spLocks noChangeArrowheads="1"/>
              </p:cNvSpPr>
              <p:nvPr/>
            </p:nvSpPr>
            <p:spPr bwMode="auto">
              <a:xfrm>
                <a:off x="890588" y="4302126"/>
                <a:ext cx="2409825" cy="515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Руководитель </a:t>
                </a:r>
                <a:r>
                  <a:rPr lang="ru-RU" sz="1100" dirty="0" err="1" smtClean="0">
                    <a:cs typeface="Times New Roman" pitchFamily="18" charset="0"/>
                  </a:rPr>
                  <a:t>Эйрих</a:t>
                </a:r>
                <a:r>
                  <a:rPr lang="ru-RU" sz="1100" dirty="0" smtClean="0">
                    <a:cs typeface="Times New Roman" pitchFamily="18" charset="0"/>
                  </a:rPr>
                  <a:t> В.Г.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8(38368)91-747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22" name="Group 73"/>
          <p:cNvGrpSpPr>
            <a:grpSpLocks/>
          </p:cNvGrpSpPr>
          <p:nvPr/>
        </p:nvGrpSpPr>
        <p:grpSpPr bwMode="auto">
          <a:xfrm>
            <a:off x="3517986" y="3357562"/>
            <a:ext cx="1933656" cy="1214446"/>
            <a:chOff x="2197" y="810"/>
            <a:chExt cx="1429" cy="710"/>
          </a:xfrm>
        </p:grpSpPr>
        <p:grpSp>
          <p:nvGrpSpPr>
            <p:cNvPr id="23" name="Rectangle 74"/>
            <p:cNvGrpSpPr>
              <a:grpSpLocks/>
            </p:cNvGrpSpPr>
            <p:nvPr/>
          </p:nvGrpSpPr>
          <p:grpSpPr bwMode="auto">
            <a:xfrm>
              <a:off x="2198" y="810"/>
              <a:ext cx="1428" cy="244"/>
              <a:chOff x="4925636" y="4407408"/>
              <a:chExt cx="2706662" cy="590679"/>
            </a:xfrm>
          </p:grpSpPr>
          <p:pic>
            <p:nvPicPr>
              <p:cNvPr id="14457" name="Rectangle 74"/>
              <p:cNvPicPr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925636" y="4407408"/>
                <a:ext cx="2706662" cy="590679"/>
              </a:xfrm>
              <a:prstGeom prst="rect">
                <a:avLst/>
              </a:prstGeom>
              <a:noFill/>
            </p:spPr>
          </p:pic>
          <p:sp>
            <p:nvSpPr>
              <p:cNvPr id="14458" name="Text Box 122"/>
              <p:cNvSpPr txBox="1">
                <a:spLocks noChangeArrowheads="1"/>
              </p:cNvSpPr>
              <p:nvPr/>
            </p:nvSpPr>
            <p:spPr bwMode="auto">
              <a:xfrm>
                <a:off x="4949824" y="4435395"/>
                <a:ext cx="2665414" cy="551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ГО и ЧС</a:t>
                </a:r>
              </a:p>
            </p:txBody>
          </p:sp>
        </p:grpSp>
        <p:grpSp>
          <p:nvGrpSpPr>
            <p:cNvPr id="24" name="Rectangle 75"/>
            <p:cNvGrpSpPr>
              <a:grpSpLocks/>
            </p:cNvGrpSpPr>
            <p:nvPr/>
          </p:nvGrpSpPr>
          <p:grpSpPr bwMode="auto">
            <a:xfrm>
              <a:off x="2197" y="1037"/>
              <a:ext cx="1428" cy="483"/>
              <a:chOff x="4925568" y="4951813"/>
              <a:chExt cx="2706624" cy="1167024"/>
            </a:xfrm>
          </p:grpSpPr>
          <p:pic>
            <p:nvPicPr>
              <p:cNvPr id="14460" name="Rectangle 75"/>
              <p:cNvPicPr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925568" y="4951813"/>
                <a:ext cx="2706624" cy="1167024"/>
              </a:xfrm>
              <a:prstGeom prst="rect">
                <a:avLst/>
              </a:prstGeom>
              <a:noFill/>
            </p:spPr>
          </p:pic>
          <p:sp>
            <p:nvSpPr>
              <p:cNvPr id="14461" name="Text Box 125"/>
              <p:cNvSpPr txBox="1">
                <a:spLocks noChangeArrowheads="1"/>
              </p:cNvSpPr>
              <p:nvPr/>
            </p:nvSpPr>
            <p:spPr bwMode="auto">
              <a:xfrm>
                <a:off x="4951722" y="5150549"/>
                <a:ext cx="2665413" cy="965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25" name="Group 76"/>
          <p:cNvGrpSpPr>
            <a:grpSpLocks/>
          </p:cNvGrpSpPr>
          <p:nvPr/>
        </p:nvGrpSpPr>
        <p:grpSpPr bwMode="auto">
          <a:xfrm>
            <a:off x="6690179" y="3805464"/>
            <a:ext cx="1785938" cy="837974"/>
            <a:chOff x="2211" y="816"/>
            <a:chExt cx="1406" cy="631"/>
          </a:xfrm>
        </p:grpSpPr>
        <p:grpSp>
          <p:nvGrpSpPr>
            <p:cNvPr id="26" name="Rectangle 77"/>
            <p:cNvGrpSpPr>
              <a:grpSpLocks/>
            </p:cNvGrpSpPr>
            <p:nvPr/>
          </p:nvGrpSpPr>
          <p:grpSpPr bwMode="auto">
            <a:xfrm>
              <a:off x="2196" y="803"/>
              <a:ext cx="1433" cy="249"/>
              <a:chOff x="9339072" y="5303520"/>
              <a:chExt cx="2548128" cy="463296"/>
            </a:xfrm>
          </p:grpSpPr>
          <p:pic>
            <p:nvPicPr>
              <p:cNvPr id="14451" name="Rectangle 77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9339072" y="5303520"/>
                <a:ext cx="2548128" cy="463296"/>
              </a:xfrm>
              <a:prstGeom prst="rect">
                <a:avLst/>
              </a:prstGeom>
              <a:noFill/>
            </p:spPr>
          </p:pic>
          <p:sp>
            <p:nvSpPr>
              <p:cNvPr id="14452" name="Text Box 116"/>
              <p:cNvSpPr txBox="1">
                <a:spLocks noChangeArrowheads="1"/>
              </p:cNvSpPr>
              <p:nvPr/>
            </p:nvSpPr>
            <p:spPr bwMode="auto">
              <a:xfrm>
                <a:off x="9366250" y="5327650"/>
                <a:ext cx="2500313" cy="422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ЦРБ</a:t>
                </a:r>
              </a:p>
            </p:txBody>
          </p:sp>
        </p:grpSp>
        <p:grpSp>
          <p:nvGrpSpPr>
            <p:cNvPr id="27" name="Rectangle 78"/>
            <p:cNvGrpSpPr>
              <a:grpSpLocks/>
            </p:cNvGrpSpPr>
            <p:nvPr/>
          </p:nvGrpSpPr>
          <p:grpSpPr bwMode="auto">
            <a:xfrm>
              <a:off x="2196" y="1029"/>
              <a:ext cx="1433" cy="426"/>
              <a:chOff x="9339072" y="5724144"/>
              <a:chExt cx="2548128" cy="792480"/>
            </a:xfrm>
          </p:grpSpPr>
          <p:pic>
            <p:nvPicPr>
              <p:cNvPr id="14454" name="Rectangle 78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339072" y="5724144"/>
                <a:ext cx="2548128" cy="792480"/>
              </a:xfrm>
              <a:prstGeom prst="rect">
                <a:avLst/>
              </a:prstGeom>
              <a:noFill/>
            </p:spPr>
          </p:pic>
          <p:sp>
            <p:nvSpPr>
              <p:cNvPr id="14455" name="Text Box 119"/>
              <p:cNvSpPr txBox="1">
                <a:spLocks noChangeArrowheads="1"/>
              </p:cNvSpPr>
              <p:nvPr/>
            </p:nvSpPr>
            <p:spPr bwMode="auto">
              <a:xfrm>
                <a:off x="9366249" y="5749690"/>
                <a:ext cx="2500313" cy="752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 </a:t>
                </a:r>
                <a:r>
                  <a:rPr lang="ru-RU" sz="1100" dirty="0" smtClean="0">
                    <a:cs typeface="Times New Roman" pitchFamily="18" charset="0"/>
                  </a:rPr>
                  <a:t>. Зимин А.В.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91-689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28" name="Group 79"/>
          <p:cNvGrpSpPr>
            <a:grpSpLocks/>
          </p:cNvGrpSpPr>
          <p:nvPr/>
        </p:nvGrpSpPr>
        <p:grpSpPr bwMode="auto">
          <a:xfrm>
            <a:off x="6511018" y="4828268"/>
            <a:ext cx="1965099" cy="681491"/>
            <a:chOff x="2211" y="816"/>
            <a:chExt cx="1406" cy="513"/>
          </a:xfrm>
        </p:grpSpPr>
        <p:grpSp>
          <p:nvGrpSpPr>
            <p:cNvPr id="29" name="Rectangle 80"/>
            <p:cNvGrpSpPr>
              <a:grpSpLocks/>
            </p:cNvGrpSpPr>
            <p:nvPr/>
          </p:nvGrpSpPr>
          <p:grpSpPr bwMode="auto">
            <a:xfrm>
              <a:off x="2198" y="803"/>
              <a:ext cx="1430" cy="249"/>
              <a:chOff x="9089136" y="6736080"/>
              <a:chExt cx="2798064" cy="463296"/>
            </a:xfrm>
          </p:grpSpPr>
          <p:pic>
            <p:nvPicPr>
              <p:cNvPr id="14445" name="Rectangle 80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9089136" y="6736080"/>
                <a:ext cx="2798064" cy="463296"/>
              </a:xfrm>
              <a:prstGeom prst="rect">
                <a:avLst/>
              </a:prstGeom>
              <a:noFill/>
            </p:spPr>
          </p:pic>
          <p:sp>
            <p:nvSpPr>
              <p:cNvPr id="14446" name="Text Box 110"/>
              <p:cNvSpPr txBox="1">
                <a:spLocks noChangeArrowheads="1"/>
              </p:cNvSpPr>
              <p:nvPr/>
            </p:nvSpPr>
            <p:spPr bwMode="auto">
              <a:xfrm>
                <a:off x="9115425" y="6759575"/>
                <a:ext cx="2751138" cy="422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 </a:t>
                </a:r>
                <a:endParaRPr lang="ru-RU" sz="1100" i="1" dirty="0">
                  <a:cs typeface="Times New Roman" pitchFamily="18" charset="0"/>
                </a:endParaRPr>
              </a:p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ветеринарная </a:t>
                </a:r>
                <a:r>
                  <a:rPr lang="ru-RU" sz="1100" i="1" dirty="0" smtClean="0">
                    <a:cs typeface="Times New Roman" pitchFamily="18" charset="0"/>
                  </a:rPr>
                  <a:t>станция 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30" name="Rectangle 81"/>
            <p:cNvGrpSpPr>
              <a:grpSpLocks/>
            </p:cNvGrpSpPr>
            <p:nvPr/>
          </p:nvGrpSpPr>
          <p:grpSpPr bwMode="auto">
            <a:xfrm>
              <a:off x="2198" y="1030"/>
              <a:ext cx="1430" cy="308"/>
              <a:chOff x="9089136" y="7156704"/>
              <a:chExt cx="2798064" cy="573024"/>
            </a:xfrm>
          </p:grpSpPr>
          <p:pic>
            <p:nvPicPr>
              <p:cNvPr id="14448" name="Rectangle 81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9089136" y="7156704"/>
                <a:ext cx="2798064" cy="573024"/>
              </a:xfrm>
              <a:prstGeom prst="rect">
                <a:avLst/>
              </a:prstGeom>
              <a:noFill/>
            </p:spPr>
          </p:pic>
          <p:sp>
            <p:nvSpPr>
              <p:cNvPr id="14449" name="Text Box 113"/>
              <p:cNvSpPr txBox="1">
                <a:spLocks noChangeArrowheads="1"/>
              </p:cNvSpPr>
              <p:nvPr/>
            </p:nvSpPr>
            <p:spPr bwMode="auto">
              <a:xfrm>
                <a:off x="9115425" y="7181754"/>
                <a:ext cx="2751138" cy="531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</a:t>
                </a:r>
                <a:r>
                  <a:rPr lang="ru-RU" sz="1100" dirty="0" smtClean="0">
                    <a:cs typeface="Times New Roman" pitchFamily="18" charset="0"/>
                  </a:rPr>
                  <a:t>. Сысоева А.Н.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8(38368)91-184 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31" name="Group 82"/>
          <p:cNvGrpSpPr>
            <a:grpSpLocks/>
          </p:cNvGrpSpPr>
          <p:nvPr/>
        </p:nvGrpSpPr>
        <p:grpSpPr bwMode="auto">
          <a:xfrm>
            <a:off x="636135" y="5070929"/>
            <a:ext cx="1843768" cy="637268"/>
            <a:chOff x="2211" y="816"/>
            <a:chExt cx="1406" cy="481"/>
          </a:xfrm>
        </p:grpSpPr>
        <p:grpSp>
          <p:nvGrpSpPr>
            <p:cNvPr id="64" name="Rectangle 83"/>
            <p:cNvGrpSpPr>
              <a:grpSpLocks/>
            </p:cNvGrpSpPr>
            <p:nvPr/>
          </p:nvGrpSpPr>
          <p:grpSpPr bwMode="auto">
            <a:xfrm>
              <a:off x="2197" y="804"/>
              <a:ext cx="1431" cy="250"/>
              <a:chOff x="865632" y="7077456"/>
              <a:chExt cx="2627376" cy="463296"/>
            </a:xfrm>
          </p:grpSpPr>
          <p:pic>
            <p:nvPicPr>
              <p:cNvPr id="14439" name="Rectangle 83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865632" y="7077456"/>
                <a:ext cx="2627376" cy="463296"/>
              </a:xfrm>
              <a:prstGeom prst="rect">
                <a:avLst/>
              </a:prstGeom>
              <a:noFill/>
            </p:spPr>
          </p:pic>
          <p:sp>
            <p:nvSpPr>
              <p:cNvPr id="14440" name="Text Box 104"/>
              <p:cNvSpPr txBox="1">
                <a:spLocks noChangeArrowheads="1"/>
              </p:cNvSpPr>
              <p:nvPr/>
            </p:nvSpPr>
            <p:spPr bwMode="auto">
              <a:xfrm>
                <a:off x="890588" y="7099300"/>
                <a:ext cx="2581275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ОАО </a:t>
                </a:r>
                <a:r>
                  <a:rPr lang="ru-RU" sz="1100" i="1" dirty="0" smtClean="0">
                    <a:cs typeface="Times New Roman" pitchFamily="18" charset="0"/>
                  </a:rPr>
                  <a:t>«Татарские Электросети»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65" name="Rectangle 84"/>
            <p:cNvGrpSpPr>
              <a:grpSpLocks/>
            </p:cNvGrpSpPr>
            <p:nvPr/>
          </p:nvGrpSpPr>
          <p:grpSpPr bwMode="auto">
            <a:xfrm>
              <a:off x="2197" y="1031"/>
              <a:ext cx="1431" cy="276"/>
              <a:chOff x="865632" y="7498080"/>
              <a:chExt cx="2627376" cy="512064"/>
            </a:xfrm>
          </p:grpSpPr>
          <p:pic>
            <p:nvPicPr>
              <p:cNvPr id="14442" name="Rectangle 84"/>
              <p:cNvPicPr>
                <a:picLocks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865632" y="7498080"/>
                <a:ext cx="2627376" cy="512064"/>
              </a:xfrm>
              <a:prstGeom prst="rect">
                <a:avLst/>
              </a:prstGeom>
              <a:noFill/>
            </p:spPr>
          </p:pic>
          <p:sp>
            <p:nvSpPr>
              <p:cNvPr id="14443" name="Text Box 107"/>
              <p:cNvSpPr txBox="1">
                <a:spLocks noChangeArrowheads="1"/>
              </p:cNvSpPr>
              <p:nvPr/>
            </p:nvSpPr>
            <p:spPr bwMode="auto">
              <a:xfrm>
                <a:off x="890588" y="7520347"/>
                <a:ext cx="2581275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Рук. </a:t>
                </a:r>
                <a:r>
                  <a:rPr lang="ru-RU" sz="1100" dirty="0" smtClean="0">
                    <a:cs typeface="Times New Roman" pitchFamily="18" charset="0"/>
                  </a:rPr>
                  <a:t> </a:t>
                </a:r>
                <a:r>
                  <a:rPr lang="ru-RU" sz="1100" dirty="0" smtClean="0">
                    <a:cs typeface="Times New Roman" pitchFamily="18" charset="0"/>
                  </a:rPr>
                  <a:t>Егорушкин А.Ф.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91-134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66" name="Group 92"/>
          <p:cNvGrpSpPr>
            <a:grpSpLocks/>
          </p:cNvGrpSpPr>
          <p:nvPr/>
        </p:nvGrpSpPr>
        <p:grpSpPr bwMode="auto">
          <a:xfrm>
            <a:off x="6511018" y="5792107"/>
            <a:ext cx="1965099" cy="637268"/>
            <a:chOff x="2211" y="816"/>
            <a:chExt cx="1406" cy="481"/>
          </a:xfrm>
        </p:grpSpPr>
        <p:grpSp>
          <p:nvGrpSpPr>
            <p:cNvPr id="67" name="Rectangle 93"/>
            <p:cNvGrpSpPr>
              <a:grpSpLocks/>
            </p:cNvGrpSpPr>
            <p:nvPr/>
          </p:nvGrpSpPr>
          <p:grpSpPr bwMode="auto">
            <a:xfrm>
              <a:off x="2198" y="802"/>
              <a:ext cx="1430" cy="250"/>
              <a:chOff x="9089136" y="8083296"/>
              <a:chExt cx="2798064" cy="463296"/>
            </a:xfrm>
          </p:grpSpPr>
          <p:pic>
            <p:nvPicPr>
              <p:cNvPr id="14433" name="Rectangle 93"/>
              <p:cNvPicPr>
                <a:picLocks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9089136" y="8083296"/>
                <a:ext cx="2798064" cy="463296"/>
              </a:xfrm>
              <a:prstGeom prst="rect">
                <a:avLst/>
              </a:prstGeom>
              <a:noFill/>
            </p:spPr>
          </p:pic>
          <p:sp>
            <p:nvSpPr>
              <p:cNvPr id="14434" name="Text Box 98"/>
              <p:cNvSpPr txBox="1">
                <a:spLocks noChangeArrowheads="1"/>
              </p:cNvSpPr>
              <p:nvPr/>
            </p:nvSpPr>
            <p:spPr bwMode="auto">
              <a:xfrm>
                <a:off x="9115425" y="8108950"/>
                <a:ext cx="2751138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ЦГСЭН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68" name="Rectangle 94"/>
            <p:cNvGrpSpPr>
              <a:grpSpLocks/>
            </p:cNvGrpSpPr>
            <p:nvPr/>
          </p:nvGrpSpPr>
          <p:grpSpPr bwMode="auto">
            <a:xfrm>
              <a:off x="2198" y="1029"/>
              <a:ext cx="1430" cy="279"/>
              <a:chOff x="9089136" y="8503920"/>
              <a:chExt cx="2798064" cy="518160"/>
            </a:xfrm>
          </p:grpSpPr>
          <p:pic>
            <p:nvPicPr>
              <p:cNvPr id="14436" name="Rectangle 94"/>
              <p:cNvPicPr>
                <a:picLocks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9089136" y="8503920"/>
                <a:ext cx="2798064" cy="518160"/>
              </a:xfrm>
              <a:prstGeom prst="rect">
                <a:avLst/>
              </a:prstGeom>
              <a:noFill/>
            </p:spPr>
          </p:pic>
          <p:sp>
            <p:nvSpPr>
              <p:cNvPr id="14437" name="Text Box 101"/>
              <p:cNvSpPr txBox="1">
                <a:spLocks noChangeArrowheads="1"/>
              </p:cNvSpPr>
              <p:nvPr/>
            </p:nvSpPr>
            <p:spPr bwMode="auto">
              <a:xfrm>
                <a:off x="9115425" y="8529997"/>
                <a:ext cx="2751138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Руководитель  </a:t>
                </a:r>
                <a:r>
                  <a:rPr lang="ru-RU" sz="1100" dirty="0" smtClean="0">
                    <a:cs typeface="Times New Roman" pitchFamily="18" charset="0"/>
                  </a:rPr>
                  <a:t>Васина Н.А.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8(872310) 38-55</a:t>
                </a:r>
              </a:p>
            </p:txBody>
          </p:sp>
        </p:grpSp>
      </p:grpSp>
      <p:sp>
        <p:nvSpPr>
          <p:cNvPr id="14368" name="Line 95"/>
          <p:cNvSpPr>
            <a:spLocks noChangeShapeType="1"/>
          </p:cNvSpPr>
          <p:nvPr/>
        </p:nvSpPr>
        <p:spPr bwMode="auto">
          <a:xfrm flipH="1" flipV="1">
            <a:off x="2479903" y="4653643"/>
            <a:ext cx="1071562" cy="40821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69" name="Line 96"/>
          <p:cNvSpPr>
            <a:spLocks noChangeShapeType="1"/>
          </p:cNvSpPr>
          <p:nvPr/>
        </p:nvSpPr>
        <p:spPr bwMode="auto">
          <a:xfrm flipH="1">
            <a:off x="2479903" y="4908777"/>
            <a:ext cx="1071562" cy="35718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0" name="Line 97"/>
          <p:cNvSpPr>
            <a:spLocks noChangeShapeType="1"/>
          </p:cNvSpPr>
          <p:nvPr/>
        </p:nvSpPr>
        <p:spPr bwMode="auto">
          <a:xfrm flipH="1" flipV="1">
            <a:off x="2377849" y="3929063"/>
            <a:ext cx="1224643" cy="742723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1" name="Line 98"/>
          <p:cNvSpPr>
            <a:spLocks noChangeShapeType="1"/>
          </p:cNvSpPr>
          <p:nvPr/>
        </p:nvSpPr>
        <p:spPr bwMode="auto">
          <a:xfrm flipH="1" flipV="1">
            <a:off x="2377849" y="3089956"/>
            <a:ext cx="1224643" cy="1479776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2" name="Line 99"/>
          <p:cNvSpPr>
            <a:spLocks noChangeShapeType="1"/>
          </p:cNvSpPr>
          <p:nvPr/>
        </p:nvSpPr>
        <p:spPr bwMode="auto">
          <a:xfrm flipH="1">
            <a:off x="5439456" y="4110491"/>
            <a:ext cx="1224643" cy="583973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3" name="Line 100"/>
          <p:cNvSpPr>
            <a:spLocks noChangeShapeType="1"/>
          </p:cNvSpPr>
          <p:nvPr/>
        </p:nvSpPr>
        <p:spPr bwMode="auto">
          <a:xfrm flipH="1" flipV="1">
            <a:off x="5439456" y="4847546"/>
            <a:ext cx="969509" cy="265339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4" name="Line 101"/>
          <p:cNvSpPr>
            <a:spLocks noChangeShapeType="1"/>
          </p:cNvSpPr>
          <p:nvPr/>
        </p:nvSpPr>
        <p:spPr bwMode="auto">
          <a:xfrm flipH="1" flipV="1">
            <a:off x="5439456" y="5051652"/>
            <a:ext cx="1020536" cy="928687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5" name="Line 102"/>
          <p:cNvSpPr>
            <a:spLocks noChangeShapeType="1"/>
          </p:cNvSpPr>
          <p:nvPr/>
        </p:nvSpPr>
        <p:spPr bwMode="auto">
          <a:xfrm flipH="1">
            <a:off x="5416777" y="3140982"/>
            <a:ext cx="1247321" cy="1356179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6" name="Line 104"/>
          <p:cNvSpPr>
            <a:spLocks noChangeShapeType="1"/>
          </p:cNvSpPr>
          <p:nvPr/>
        </p:nvSpPr>
        <p:spPr bwMode="auto">
          <a:xfrm>
            <a:off x="5480277" y="2452688"/>
            <a:ext cx="33779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7" name="Line 106"/>
          <p:cNvSpPr>
            <a:spLocks noChangeShapeType="1"/>
          </p:cNvSpPr>
          <p:nvPr/>
        </p:nvSpPr>
        <p:spPr bwMode="auto">
          <a:xfrm flipH="1">
            <a:off x="8473849" y="6033634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8" name="Line 107"/>
          <p:cNvSpPr>
            <a:spLocks noChangeShapeType="1"/>
          </p:cNvSpPr>
          <p:nvPr/>
        </p:nvSpPr>
        <p:spPr bwMode="auto">
          <a:xfrm flipH="1">
            <a:off x="8473849" y="5129893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79" name="Line 108"/>
          <p:cNvSpPr>
            <a:spLocks noChangeShapeType="1"/>
          </p:cNvSpPr>
          <p:nvPr/>
        </p:nvSpPr>
        <p:spPr bwMode="auto">
          <a:xfrm flipH="1">
            <a:off x="8473849" y="4107089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0" name="Line 109"/>
          <p:cNvSpPr>
            <a:spLocks noChangeShapeType="1"/>
          </p:cNvSpPr>
          <p:nvPr/>
        </p:nvSpPr>
        <p:spPr bwMode="auto">
          <a:xfrm flipH="1">
            <a:off x="8473849" y="3085420"/>
            <a:ext cx="3844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1" name="Line 110"/>
          <p:cNvSpPr>
            <a:spLocks noChangeShapeType="1"/>
          </p:cNvSpPr>
          <p:nvPr/>
        </p:nvSpPr>
        <p:spPr bwMode="auto">
          <a:xfrm>
            <a:off x="5480277" y="2452688"/>
            <a:ext cx="337797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2" name="Line 112"/>
          <p:cNvSpPr>
            <a:spLocks noChangeShapeType="1"/>
          </p:cNvSpPr>
          <p:nvPr/>
        </p:nvSpPr>
        <p:spPr bwMode="auto">
          <a:xfrm flipH="1">
            <a:off x="8473849" y="6033634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3" name="Line 113"/>
          <p:cNvSpPr>
            <a:spLocks noChangeShapeType="1"/>
          </p:cNvSpPr>
          <p:nvPr/>
        </p:nvSpPr>
        <p:spPr bwMode="auto">
          <a:xfrm flipH="1">
            <a:off x="8473849" y="5129893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4" name="Line 114"/>
          <p:cNvSpPr>
            <a:spLocks noChangeShapeType="1"/>
          </p:cNvSpPr>
          <p:nvPr/>
        </p:nvSpPr>
        <p:spPr bwMode="auto">
          <a:xfrm flipH="1">
            <a:off x="8473849" y="4107089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5" name="Line 115"/>
          <p:cNvSpPr>
            <a:spLocks noChangeShapeType="1"/>
          </p:cNvSpPr>
          <p:nvPr/>
        </p:nvSpPr>
        <p:spPr bwMode="auto">
          <a:xfrm flipH="1">
            <a:off x="8473849" y="3085420"/>
            <a:ext cx="3844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6" name="Line 117"/>
          <p:cNvSpPr>
            <a:spLocks noChangeShapeType="1"/>
          </p:cNvSpPr>
          <p:nvPr/>
        </p:nvSpPr>
        <p:spPr bwMode="auto">
          <a:xfrm>
            <a:off x="317501" y="2452688"/>
            <a:ext cx="318633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7" name="Line 119"/>
          <p:cNvSpPr>
            <a:spLocks noChangeShapeType="1"/>
          </p:cNvSpPr>
          <p:nvPr/>
        </p:nvSpPr>
        <p:spPr bwMode="auto">
          <a:xfrm>
            <a:off x="317500" y="5337402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8" name="Line 120"/>
          <p:cNvSpPr>
            <a:spLocks noChangeShapeType="1"/>
          </p:cNvSpPr>
          <p:nvPr/>
        </p:nvSpPr>
        <p:spPr bwMode="auto">
          <a:xfrm>
            <a:off x="317500" y="4699000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89" name="Line 121"/>
          <p:cNvSpPr>
            <a:spLocks noChangeShapeType="1"/>
          </p:cNvSpPr>
          <p:nvPr/>
        </p:nvSpPr>
        <p:spPr bwMode="auto">
          <a:xfrm>
            <a:off x="317500" y="3933599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0" name="Line 122"/>
          <p:cNvSpPr>
            <a:spLocks noChangeShapeType="1"/>
          </p:cNvSpPr>
          <p:nvPr/>
        </p:nvSpPr>
        <p:spPr bwMode="auto">
          <a:xfrm>
            <a:off x="317500" y="3085420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grpSp>
        <p:nvGrpSpPr>
          <p:cNvPr id="69" name="Group 123"/>
          <p:cNvGrpSpPr>
            <a:grpSpLocks/>
          </p:cNvGrpSpPr>
          <p:nvPr/>
        </p:nvGrpSpPr>
        <p:grpSpPr bwMode="auto">
          <a:xfrm>
            <a:off x="3613610" y="1217945"/>
            <a:ext cx="1750686" cy="745271"/>
            <a:chOff x="2196" y="715"/>
            <a:chExt cx="1430" cy="563"/>
          </a:xfrm>
        </p:grpSpPr>
        <p:grpSp>
          <p:nvGrpSpPr>
            <p:cNvPr id="70" name="Rectangle 124"/>
            <p:cNvGrpSpPr>
              <a:grpSpLocks/>
            </p:cNvGrpSpPr>
            <p:nvPr/>
          </p:nvGrpSpPr>
          <p:grpSpPr bwMode="auto">
            <a:xfrm>
              <a:off x="2196" y="715"/>
              <a:ext cx="1430" cy="375"/>
              <a:chOff x="5059680" y="1701071"/>
              <a:chExt cx="2450592" cy="692384"/>
            </a:xfrm>
          </p:grpSpPr>
          <p:pic>
            <p:nvPicPr>
              <p:cNvPr id="14427" name="Rectangle 124"/>
              <p:cNvPicPr>
                <a:picLocks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059680" y="1859813"/>
                <a:ext cx="2450592" cy="533642"/>
              </a:xfrm>
              <a:prstGeom prst="rect">
                <a:avLst/>
              </a:prstGeom>
              <a:noFill/>
            </p:spPr>
          </p:pic>
          <p:sp>
            <p:nvSpPr>
              <p:cNvPr id="14428" name="Text Box 92"/>
              <p:cNvSpPr txBox="1">
                <a:spLocks noChangeArrowheads="1"/>
              </p:cNvSpPr>
              <p:nvPr/>
            </p:nvSpPr>
            <p:spPr bwMode="auto">
              <a:xfrm>
                <a:off x="5084763" y="1701071"/>
                <a:ext cx="2409825" cy="61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r>
                  <a:rPr lang="ru-RU" sz="1100" dirty="0" smtClean="0">
                    <a:cs typeface="Times New Roman" pitchFamily="18" charset="0"/>
                  </a:rPr>
                  <a:t>ГУ  МЧС по НСО ОДС</a:t>
                </a:r>
              </a:p>
              <a:p>
                <a:pPr algn="ctr" defTabSz="896830"/>
                <a:endParaRPr lang="ru-RU" sz="8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dirty="0" smtClean="0">
                  <a:cs typeface="Times New Roman" pitchFamily="18" charset="0"/>
                </a:endParaRPr>
              </a:p>
              <a:p>
                <a:pPr algn="ctr" defTabSz="896830"/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71" name="Rectangle 125"/>
            <p:cNvGrpSpPr>
              <a:grpSpLocks/>
            </p:cNvGrpSpPr>
            <p:nvPr/>
          </p:nvGrpSpPr>
          <p:grpSpPr bwMode="auto">
            <a:xfrm>
              <a:off x="2196" y="1028"/>
              <a:ext cx="1430" cy="250"/>
              <a:chOff x="5059680" y="2286000"/>
              <a:chExt cx="2450592" cy="463296"/>
            </a:xfrm>
          </p:grpSpPr>
          <p:pic>
            <p:nvPicPr>
              <p:cNvPr id="14430" name="Rectangle 125"/>
              <p:cNvPicPr>
                <a:picLocks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5059680" y="2286000"/>
                <a:ext cx="2450592" cy="463296"/>
              </a:xfrm>
              <a:prstGeom prst="rect">
                <a:avLst/>
              </a:prstGeom>
              <a:noFill/>
            </p:spPr>
          </p:pic>
          <p:sp>
            <p:nvSpPr>
              <p:cNvPr id="14431" name="Text Box 95"/>
              <p:cNvSpPr txBox="1">
                <a:spLocks noChangeArrowheads="1"/>
              </p:cNvSpPr>
              <p:nvPr/>
            </p:nvSpPr>
            <p:spPr bwMode="auto">
              <a:xfrm>
                <a:off x="5084763" y="2312988"/>
                <a:ext cx="2409825" cy="4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r>
                  <a:rPr lang="ru-RU" sz="1100" dirty="0" smtClean="0">
                    <a:cs typeface="Times New Roman" pitchFamily="18" charset="0"/>
                  </a:rPr>
                  <a:t>8-(383)223-28-62 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/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392" name="Line 127"/>
          <p:cNvSpPr>
            <a:spLocks noChangeShapeType="1"/>
          </p:cNvSpPr>
          <p:nvPr/>
        </p:nvSpPr>
        <p:spPr bwMode="auto">
          <a:xfrm>
            <a:off x="5353277" y="1653268"/>
            <a:ext cx="5091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3" name="Line 131"/>
          <p:cNvSpPr>
            <a:spLocks noChangeShapeType="1"/>
          </p:cNvSpPr>
          <p:nvPr/>
        </p:nvSpPr>
        <p:spPr bwMode="auto">
          <a:xfrm>
            <a:off x="2995839" y="1653268"/>
            <a:ext cx="6361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4" name="Line 132"/>
          <p:cNvSpPr>
            <a:spLocks noChangeShapeType="1"/>
          </p:cNvSpPr>
          <p:nvPr/>
        </p:nvSpPr>
        <p:spPr bwMode="auto">
          <a:xfrm flipV="1">
            <a:off x="2995839" y="4616224"/>
            <a:ext cx="6361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4395" name="Полилиния 103"/>
          <p:cNvSpPr>
            <a:spLocks noChangeArrowheads="1"/>
          </p:cNvSpPr>
          <p:nvPr/>
        </p:nvSpPr>
        <p:spPr bwMode="auto">
          <a:xfrm>
            <a:off x="4500562" y="3214686"/>
            <a:ext cx="0" cy="141741"/>
          </a:xfrm>
          <a:custGeom>
            <a:avLst/>
            <a:gdLst>
              <a:gd name="T0" fmla="*/ 0 h 199696"/>
              <a:gd name="T1" fmla="*/ 132414 h 199696"/>
              <a:gd name="T2" fmla="*/ 0 60000 65536"/>
              <a:gd name="T3" fmla="*/ 0 60000 65536"/>
              <a:gd name="T4" fmla="*/ 0 h 199696"/>
              <a:gd name="T5" fmla="*/ 199696 h 19969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9696">
                <a:moveTo>
                  <a:pt x="0" y="0"/>
                </a:moveTo>
                <a:lnTo>
                  <a:pt x="0" y="199696"/>
                </a:lnTo>
              </a:path>
            </a:pathLst>
          </a:custGeom>
          <a:solidFill>
            <a:schemeClr val="accent1"/>
          </a:solidFill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65298" tIns="32649" rIns="65298" bIns="32649"/>
          <a:lstStyle/>
          <a:p>
            <a:pPr defTabSz="912703"/>
            <a:endParaRPr lang="ru-RU" sz="1100" dirty="0">
              <a:cs typeface="Times New Roman" pitchFamily="18" charset="0"/>
            </a:endParaRPr>
          </a:p>
        </p:txBody>
      </p:sp>
      <p:cxnSp>
        <p:nvCxnSpPr>
          <p:cNvPr id="14396" name="Прямая соединительная линия 81"/>
          <p:cNvCxnSpPr>
            <a:cxnSpLocks noChangeShapeType="1"/>
            <a:stCxn id="14403" idx="0"/>
            <a:endCxn id="14386" idx="0"/>
          </p:cNvCxnSpPr>
          <p:nvPr/>
        </p:nvCxnSpPr>
        <p:spPr bwMode="auto">
          <a:xfrm rot="5400000" flipH="1">
            <a:off x="-1482611" y="4252799"/>
            <a:ext cx="3619500" cy="1927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97" name="Прямая соединительная линия 83"/>
          <p:cNvCxnSpPr>
            <a:cxnSpLocks noChangeShapeType="1"/>
            <a:stCxn id="14377" idx="0"/>
            <a:endCxn id="14381" idx="1"/>
          </p:cNvCxnSpPr>
          <p:nvPr/>
        </p:nvCxnSpPr>
        <p:spPr bwMode="auto">
          <a:xfrm rot="5400000" flipH="1">
            <a:off x="7067778" y="4243161"/>
            <a:ext cx="3580946" cy="226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98" name="Прямая соединительная линия 121"/>
          <p:cNvCxnSpPr>
            <a:cxnSpLocks noChangeShapeType="1"/>
          </p:cNvCxnSpPr>
          <p:nvPr/>
        </p:nvCxnSpPr>
        <p:spPr bwMode="auto">
          <a:xfrm rot="5400000">
            <a:off x="4373562" y="4627570"/>
            <a:ext cx="255134" cy="1134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399" name="Прямая соединительная линия 129"/>
          <p:cNvCxnSpPr>
            <a:cxnSpLocks noChangeShapeType="1"/>
            <a:stCxn id="14393" idx="0"/>
            <a:endCxn id="14394" idx="0"/>
          </p:cNvCxnSpPr>
          <p:nvPr/>
        </p:nvCxnSpPr>
        <p:spPr bwMode="auto">
          <a:xfrm rot="5400000">
            <a:off x="1514362" y="3134746"/>
            <a:ext cx="2964089" cy="1134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400" name="Прямая соединительная линия 131"/>
          <p:cNvCxnSpPr>
            <a:cxnSpLocks noChangeShapeType="1"/>
            <a:stCxn id="14392" idx="1"/>
          </p:cNvCxnSpPr>
          <p:nvPr/>
        </p:nvCxnSpPr>
        <p:spPr bwMode="auto">
          <a:xfrm rot="-5400000" flipH="1" flipV="1">
            <a:off x="4921250" y="2594429"/>
            <a:ext cx="1882321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401" name="Прямая соединительная линия 136"/>
          <p:cNvCxnSpPr>
            <a:cxnSpLocks noChangeShapeType="1"/>
          </p:cNvCxnSpPr>
          <p:nvPr/>
        </p:nvCxnSpPr>
        <p:spPr bwMode="auto">
          <a:xfrm rot="5400000">
            <a:off x="4392840" y="2051277"/>
            <a:ext cx="198438" cy="1134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</p:cxnSp>
      <p:grpSp>
        <p:nvGrpSpPr>
          <p:cNvPr id="72" name="Group 82"/>
          <p:cNvGrpSpPr>
            <a:grpSpLocks/>
          </p:cNvGrpSpPr>
          <p:nvPr/>
        </p:nvGrpSpPr>
        <p:grpSpPr bwMode="auto">
          <a:xfrm>
            <a:off x="626427" y="4327610"/>
            <a:ext cx="1872313" cy="670391"/>
            <a:chOff x="2198" y="801"/>
            <a:chExt cx="1474" cy="506"/>
          </a:xfrm>
        </p:grpSpPr>
        <p:grpSp>
          <p:nvGrpSpPr>
            <p:cNvPr id="73" name="Rectangle 83"/>
            <p:cNvGrpSpPr>
              <a:grpSpLocks/>
            </p:cNvGrpSpPr>
            <p:nvPr/>
          </p:nvGrpSpPr>
          <p:grpSpPr bwMode="auto">
            <a:xfrm>
              <a:off x="2198" y="801"/>
              <a:ext cx="1474" cy="253"/>
              <a:chOff x="876558" y="6084789"/>
              <a:chExt cx="2624530" cy="471253"/>
            </a:xfrm>
          </p:grpSpPr>
          <p:pic>
            <p:nvPicPr>
              <p:cNvPr id="14421" name="Rectangle 83"/>
              <p:cNvPicPr>
                <a:picLocks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876558" y="6084789"/>
                <a:ext cx="2543999" cy="471253"/>
              </a:xfrm>
              <a:prstGeom prst="rect">
                <a:avLst/>
              </a:prstGeom>
              <a:noFill/>
            </p:spPr>
          </p:pic>
          <p:sp>
            <p:nvSpPr>
              <p:cNvPr id="14422" name="Text Box 86"/>
              <p:cNvSpPr txBox="1">
                <a:spLocks noChangeArrowheads="1"/>
              </p:cNvSpPr>
              <p:nvPr/>
            </p:nvSpPr>
            <p:spPr bwMode="auto">
              <a:xfrm>
                <a:off x="897923" y="6111946"/>
                <a:ext cx="2603165" cy="422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ООО</a:t>
                </a:r>
                <a:r>
                  <a:rPr lang="ru-RU" sz="1100" i="1" dirty="0" smtClean="0">
                    <a:cs typeface="Times New Roman" pitchFamily="18" charset="0"/>
                  </a:rPr>
                  <a:t> «</a:t>
                </a:r>
                <a:r>
                  <a:rPr lang="ru-RU" sz="1100" i="1" dirty="0" err="1" smtClean="0">
                    <a:cs typeface="Times New Roman" pitchFamily="18" charset="0"/>
                  </a:rPr>
                  <a:t>Чистоозерные</a:t>
                </a:r>
                <a:r>
                  <a:rPr lang="ru-RU" sz="1100" i="1" dirty="0" smtClean="0">
                    <a:cs typeface="Times New Roman" pitchFamily="18" charset="0"/>
                  </a:rPr>
                  <a:t> тепловые сети</a:t>
                </a:r>
                <a:r>
                  <a:rPr lang="ru-RU" sz="1100" i="1" dirty="0" smtClean="0">
                    <a:cs typeface="Times New Roman" pitchFamily="18" charset="0"/>
                  </a:rPr>
                  <a:t>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74" name="Rectangle 84"/>
            <p:cNvGrpSpPr>
              <a:grpSpLocks/>
            </p:cNvGrpSpPr>
            <p:nvPr/>
          </p:nvGrpSpPr>
          <p:grpSpPr bwMode="auto">
            <a:xfrm>
              <a:off x="2198" y="1028"/>
              <a:ext cx="1429" cy="279"/>
              <a:chOff x="877824" y="6480048"/>
              <a:chExt cx="2542032" cy="518160"/>
            </a:xfrm>
          </p:grpSpPr>
          <p:pic>
            <p:nvPicPr>
              <p:cNvPr id="14424" name="Rectangle 84"/>
              <p:cNvPicPr>
                <a:picLocks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877824" y="6480048"/>
                <a:ext cx="2542032" cy="518160"/>
              </a:xfrm>
              <a:prstGeom prst="rect">
                <a:avLst/>
              </a:prstGeom>
              <a:noFill/>
            </p:spPr>
          </p:pic>
          <p:sp>
            <p:nvSpPr>
              <p:cNvPr id="14425" name="Text Box 89"/>
              <p:cNvSpPr txBox="1">
                <a:spLocks noChangeArrowheads="1"/>
              </p:cNvSpPr>
              <p:nvPr/>
            </p:nvSpPr>
            <p:spPr bwMode="auto">
              <a:xfrm>
                <a:off x="900113" y="6507522"/>
                <a:ext cx="2500312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Директор </a:t>
                </a:r>
                <a:r>
                  <a:rPr lang="ru-RU" sz="1100" dirty="0" smtClean="0">
                    <a:cs typeface="Times New Roman" pitchFamily="18" charset="0"/>
                  </a:rPr>
                  <a:t> </a:t>
                </a:r>
                <a:r>
                  <a:rPr lang="ru-RU" sz="1100" dirty="0" err="1" smtClean="0">
                    <a:cs typeface="Times New Roman" pitchFamily="18" charset="0"/>
                  </a:rPr>
                  <a:t>Тыртышный</a:t>
                </a:r>
                <a:r>
                  <a:rPr lang="ru-RU" sz="1100" dirty="0" smtClean="0">
                    <a:cs typeface="Times New Roman" pitchFamily="18" charset="0"/>
                  </a:rPr>
                  <a:t> С.П.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8(38368)97-171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403" name="Line 119"/>
          <p:cNvSpPr>
            <a:spLocks noChangeShapeType="1"/>
          </p:cNvSpPr>
          <p:nvPr/>
        </p:nvSpPr>
        <p:spPr bwMode="auto">
          <a:xfrm>
            <a:off x="336777" y="6072188"/>
            <a:ext cx="3186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grpSp>
        <p:nvGrpSpPr>
          <p:cNvPr id="75" name="Group 82"/>
          <p:cNvGrpSpPr>
            <a:grpSpLocks/>
          </p:cNvGrpSpPr>
          <p:nvPr/>
        </p:nvGrpSpPr>
        <p:grpSpPr bwMode="auto">
          <a:xfrm>
            <a:off x="642938" y="3582081"/>
            <a:ext cx="1721304" cy="637268"/>
            <a:chOff x="2211" y="816"/>
            <a:chExt cx="1406" cy="481"/>
          </a:xfrm>
        </p:grpSpPr>
        <p:grpSp>
          <p:nvGrpSpPr>
            <p:cNvPr id="76" name="Rectangle 83"/>
            <p:cNvGrpSpPr>
              <a:grpSpLocks/>
            </p:cNvGrpSpPr>
            <p:nvPr/>
          </p:nvGrpSpPr>
          <p:grpSpPr bwMode="auto">
            <a:xfrm>
              <a:off x="2198" y="804"/>
              <a:ext cx="1430" cy="250"/>
              <a:chOff x="877824" y="4992624"/>
              <a:chExt cx="2450592" cy="463296"/>
            </a:xfrm>
          </p:grpSpPr>
          <p:pic>
            <p:nvPicPr>
              <p:cNvPr id="14415" name="Rectangle 83"/>
              <p:cNvPicPr>
                <a:picLocks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877824" y="4992624"/>
                <a:ext cx="2450592" cy="463296"/>
              </a:xfrm>
              <a:prstGeom prst="rect">
                <a:avLst/>
              </a:prstGeom>
              <a:noFill/>
            </p:spPr>
          </p:pic>
          <p:sp>
            <p:nvSpPr>
              <p:cNvPr id="14416" name="Text Box 80"/>
              <p:cNvSpPr txBox="1">
                <a:spLocks noChangeArrowheads="1"/>
              </p:cNvSpPr>
              <p:nvPr/>
            </p:nvSpPr>
            <p:spPr bwMode="auto">
              <a:xfrm>
                <a:off x="900113" y="5014913"/>
                <a:ext cx="2409825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>
                    <a:cs typeface="Times New Roman" pitchFamily="18" charset="0"/>
                  </a:rPr>
                  <a:t>РУЭС </a:t>
                </a:r>
              </a:p>
            </p:txBody>
          </p:sp>
        </p:grpSp>
        <p:grpSp>
          <p:nvGrpSpPr>
            <p:cNvPr id="77" name="Rectangle 84"/>
            <p:cNvGrpSpPr>
              <a:grpSpLocks/>
            </p:cNvGrpSpPr>
            <p:nvPr/>
          </p:nvGrpSpPr>
          <p:grpSpPr bwMode="auto">
            <a:xfrm>
              <a:off x="2198" y="1031"/>
              <a:ext cx="1430" cy="276"/>
              <a:chOff x="877824" y="5413248"/>
              <a:chExt cx="2450592" cy="512064"/>
            </a:xfrm>
          </p:grpSpPr>
          <p:pic>
            <p:nvPicPr>
              <p:cNvPr id="14418" name="Rectangle 84"/>
              <p:cNvPicPr>
                <a:picLocks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877824" y="5413248"/>
                <a:ext cx="2450592" cy="512064"/>
              </a:xfrm>
              <a:prstGeom prst="rect">
                <a:avLst/>
              </a:prstGeom>
              <a:noFill/>
            </p:spPr>
          </p:pic>
          <p:sp>
            <p:nvSpPr>
              <p:cNvPr id="14419" name="Text Box 83"/>
              <p:cNvSpPr txBox="1">
                <a:spLocks noChangeArrowheads="1"/>
              </p:cNvSpPr>
              <p:nvPr/>
            </p:nvSpPr>
            <p:spPr bwMode="auto">
              <a:xfrm>
                <a:off x="900113" y="5435960"/>
                <a:ext cx="2409825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Рук. </a:t>
                </a:r>
                <a:r>
                  <a:rPr lang="ru-RU" sz="1100" dirty="0" err="1" smtClean="0">
                    <a:cs typeface="Times New Roman" pitchFamily="18" charset="0"/>
                  </a:rPr>
                  <a:t>Зудилов</a:t>
                </a:r>
                <a:r>
                  <a:rPr lang="ru-RU" sz="1100" dirty="0" smtClean="0">
                    <a:cs typeface="Times New Roman" pitchFamily="18" charset="0"/>
                  </a:rPr>
                  <a:t> Е.Н.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8(38368)91-140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14405" name="Line 96"/>
          <p:cNvSpPr>
            <a:spLocks noChangeShapeType="1"/>
          </p:cNvSpPr>
          <p:nvPr/>
        </p:nvSpPr>
        <p:spPr bwMode="auto">
          <a:xfrm flipH="1">
            <a:off x="2479903" y="5163911"/>
            <a:ext cx="1071562" cy="867456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5298" tIns="32649" rIns="65298" bIns="32649"/>
          <a:lstStyle/>
          <a:p>
            <a:pPr algn="ctr" defTabSz="913727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ПАСПОРТ ТЕРРИТОРИИ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СЕЛА БАРАБО-ЮДИНО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defTabSz="913727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ЧИСТООЗЕРНОГО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РАЙОНА</a:t>
            </a:r>
          </a:p>
          <a:p>
            <a:pPr algn="ctr" defTabSz="913727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(Схема организации управления и взаимодействия) </a:t>
            </a:r>
          </a:p>
        </p:txBody>
      </p:sp>
      <p:grpSp>
        <p:nvGrpSpPr>
          <p:cNvPr id="78" name="Group 92"/>
          <p:cNvGrpSpPr>
            <a:grpSpLocks/>
          </p:cNvGrpSpPr>
          <p:nvPr/>
        </p:nvGrpSpPr>
        <p:grpSpPr bwMode="auto">
          <a:xfrm>
            <a:off x="626425" y="5808710"/>
            <a:ext cx="1815152" cy="830700"/>
            <a:chOff x="2198" y="802"/>
            <a:chExt cx="1429" cy="627"/>
          </a:xfrm>
        </p:grpSpPr>
        <p:grpSp>
          <p:nvGrpSpPr>
            <p:cNvPr id="79" name="Rectangle 93"/>
            <p:cNvGrpSpPr>
              <a:grpSpLocks/>
            </p:cNvGrpSpPr>
            <p:nvPr/>
          </p:nvGrpSpPr>
          <p:grpSpPr bwMode="auto">
            <a:xfrm>
              <a:off x="2198" y="802"/>
              <a:ext cx="1429" cy="250"/>
              <a:chOff x="877824" y="8132064"/>
              <a:chExt cx="2542032" cy="463296"/>
            </a:xfrm>
          </p:grpSpPr>
          <p:pic>
            <p:nvPicPr>
              <p:cNvPr id="14409" name="Rectangle 93"/>
              <p:cNvPicPr>
                <a:picLocks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877824" y="8132064"/>
                <a:ext cx="2542032" cy="463296"/>
              </a:xfrm>
              <a:prstGeom prst="rect">
                <a:avLst/>
              </a:prstGeom>
              <a:noFill/>
            </p:spPr>
          </p:pic>
          <p:sp>
            <p:nvSpPr>
              <p:cNvPr id="14410" name="Text Box 74"/>
              <p:cNvSpPr txBox="1">
                <a:spLocks noChangeArrowheads="1"/>
              </p:cNvSpPr>
              <p:nvPr/>
            </p:nvSpPr>
            <p:spPr bwMode="auto">
              <a:xfrm>
                <a:off x="900113" y="8158163"/>
                <a:ext cx="2500312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Лесничество</a:t>
                </a:r>
              </a:p>
              <a:p>
                <a:pPr algn="ctr" defTabSz="896830"/>
                <a:r>
                  <a:rPr lang="ru-RU" sz="1100" i="1" dirty="0" smtClean="0">
                    <a:cs typeface="Times New Roman" pitchFamily="18" charset="0"/>
                  </a:rPr>
                  <a:t>ООО «</a:t>
                </a:r>
                <a:r>
                  <a:rPr lang="ru-RU" sz="1100" i="1" dirty="0" err="1" smtClean="0">
                    <a:cs typeface="Times New Roman" pitchFamily="18" charset="0"/>
                  </a:rPr>
                  <a:t>Комфрт</a:t>
                </a:r>
                <a:r>
                  <a:rPr lang="ru-RU" sz="1100" i="1" dirty="0" smtClean="0">
                    <a:cs typeface="Times New Roman" pitchFamily="18" charset="0"/>
                  </a:rPr>
                  <a:t>»</a:t>
                </a:r>
                <a:endParaRPr lang="ru-RU" sz="1100" i="1" dirty="0">
                  <a:cs typeface="Times New Roman" pitchFamily="18" charset="0"/>
                </a:endParaRPr>
              </a:p>
            </p:txBody>
          </p:sp>
        </p:grpSp>
        <p:grpSp>
          <p:nvGrpSpPr>
            <p:cNvPr id="80" name="Rectangle 94"/>
            <p:cNvGrpSpPr>
              <a:grpSpLocks/>
            </p:cNvGrpSpPr>
            <p:nvPr/>
          </p:nvGrpSpPr>
          <p:grpSpPr bwMode="auto">
            <a:xfrm>
              <a:off x="2198" y="1026"/>
              <a:ext cx="1429" cy="403"/>
              <a:chOff x="877824" y="8565711"/>
              <a:chExt cx="2542032" cy="750051"/>
            </a:xfrm>
          </p:grpSpPr>
          <p:pic>
            <p:nvPicPr>
              <p:cNvPr id="14412" name="Rectangle 94"/>
              <p:cNvPicPr>
                <a:picLocks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877824" y="8565711"/>
                <a:ext cx="2542032" cy="750051"/>
              </a:xfrm>
              <a:prstGeom prst="rect">
                <a:avLst/>
              </a:prstGeom>
              <a:noFill/>
            </p:spPr>
          </p:pic>
          <p:sp>
            <p:nvSpPr>
              <p:cNvPr id="14413" name="Text Box 77"/>
              <p:cNvSpPr txBox="1">
                <a:spLocks noChangeArrowheads="1"/>
              </p:cNvSpPr>
              <p:nvPr/>
            </p:nvSpPr>
            <p:spPr bwMode="auto">
              <a:xfrm>
                <a:off x="900114" y="8586672"/>
                <a:ext cx="2500313" cy="723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Руководитель  </a:t>
                </a:r>
                <a:r>
                  <a:rPr lang="ru-RU" sz="1100" dirty="0" err="1" smtClean="0">
                    <a:cs typeface="Times New Roman" pitchFamily="18" charset="0"/>
                  </a:rPr>
                  <a:t>Зейдер</a:t>
                </a:r>
                <a:r>
                  <a:rPr lang="ru-RU" sz="1100" dirty="0" smtClean="0">
                    <a:cs typeface="Times New Roman" pitchFamily="18" charset="0"/>
                  </a:rPr>
                  <a:t> А.В.</a:t>
                </a:r>
              </a:p>
              <a:p>
                <a:pPr algn="ctr" defTabSz="89683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8(38368) 97-888 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6830">
                  <a:spcBef>
                    <a:spcPct val="20000"/>
                  </a:spcBef>
                </a:pP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cxnSp>
        <p:nvCxnSpPr>
          <p:cNvPr id="14408" name="Прямая со стрелкой 133"/>
          <p:cNvCxnSpPr>
            <a:cxnSpLocks noChangeShapeType="1"/>
          </p:cNvCxnSpPr>
          <p:nvPr/>
        </p:nvCxnSpPr>
        <p:spPr bwMode="auto">
          <a:xfrm rot="10800000">
            <a:off x="5439456" y="3531054"/>
            <a:ext cx="408214" cy="1134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0" name="TextBox 169"/>
          <p:cNvSpPr txBox="1"/>
          <p:nvPr/>
        </p:nvSpPr>
        <p:spPr>
          <a:xfrm>
            <a:off x="3714744" y="371475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 smtClean="0"/>
          </a:p>
          <a:p>
            <a:endParaRPr lang="ru-RU" sz="1000" dirty="0"/>
          </a:p>
        </p:txBody>
      </p:sp>
      <p:sp>
        <p:nvSpPr>
          <p:cNvPr id="172" name="TextBox 171"/>
          <p:cNvSpPr txBox="1"/>
          <p:nvPr/>
        </p:nvSpPr>
        <p:spPr>
          <a:xfrm>
            <a:off x="3571868" y="3714752"/>
            <a:ext cx="183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Главный специалист </a:t>
            </a:r>
          </a:p>
          <a:p>
            <a:r>
              <a:rPr lang="ru-RU" sz="1000" dirty="0" smtClean="0"/>
              <a:t>                  Пышный В.А.</a:t>
            </a:r>
          </a:p>
          <a:p>
            <a:r>
              <a:rPr lang="ru-RU" sz="1000" dirty="0" smtClean="0"/>
              <a:t>                 8(38368)93-538</a:t>
            </a:r>
          </a:p>
          <a:p>
            <a:r>
              <a:rPr lang="ru-RU" sz="1000" dirty="0" smtClean="0"/>
              <a:t>ЕДДС  тел. 8 (38368)91-199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dirty="0" smtClean="0"/>
              <a:t>ПАСПОРТ ТЕРРИТОРИИ СЕЛЬСКОГО ПОСЕЛЕНИЯ </a:t>
            </a:r>
            <a:br>
              <a:rPr lang="ru-RU" sz="1400" dirty="0" smtClean="0"/>
            </a:br>
            <a:r>
              <a:rPr lang="ru-RU" sz="1400" dirty="0" smtClean="0"/>
              <a:t>обзорная карта наиболее значимых объектов прилегающих к сельскому поселению в границах района</a:t>
            </a:r>
            <a:endParaRPr lang="ru-RU" sz="14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1537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00562" y="3714752"/>
            <a:ext cx="107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с.Барабо-Юдино</a:t>
            </a:r>
            <a:endParaRPr lang="ru-RU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3429000"/>
            <a:ext cx="655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Журавка</a:t>
            </a:r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4143380"/>
            <a:ext cx="966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Шипицыно</a:t>
            </a:r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4143380"/>
            <a:ext cx="8173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Олтарь</a:t>
            </a:r>
            <a:endParaRPr lang="ru-RU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2643182"/>
            <a:ext cx="1146677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р.п. Чистоозерное </a:t>
            </a:r>
            <a:endParaRPr lang="ru-RU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3214686"/>
            <a:ext cx="1173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Чебаклы</a:t>
            </a:r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3214686"/>
            <a:ext cx="1696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Новопокровка</a:t>
            </a:r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4143372" y="4572008"/>
            <a:ext cx="8100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Орловка</a:t>
            </a:r>
            <a:endParaRPr lang="ru-RU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4414" y="4286256"/>
            <a:ext cx="1337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Павловка</a:t>
            </a:r>
            <a:endParaRPr lang="ru-RU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28794" y="5000636"/>
            <a:ext cx="935081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Варваровка</a:t>
            </a:r>
            <a:endParaRPr lang="ru-RU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5572140"/>
            <a:ext cx="1426225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с. </a:t>
            </a:r>
            <a:r>
              <a:rPr lang="ru-RU" sz="800" dirty="0" err="1" smtClean="0"/>
              <a:t>Новокрасное</a:t>
            </a:r>
            <a:endParaRPr lang="ru-RU" sz="8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4572000" y="4071942"/>
            <a:ext cx="214314" cy="142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V="1">
            <a:off x="4482985" y="4089519"/>
            <a:ext cx="187554" cy="9524"/>
          </a:xfrm>
          <a:prstGeom prst="curvedConnector4">
            <a:avLst>
              <a:gd name="adj1" fmla="val 21282"/>
              <a:gd name="adj2" fmla="val 2500252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20"/>
          <p:cNvCxnSpPr/>
          <p:nvPr/>
        </p:nvCxnSpPr>
        <p:spPr>
          <a:xfrm rot="10800000">
            <a:off x="4572000" y="4000504"/>
            <a:ext cx="142876" cy="71438"/>
          </a:xfrm>
          <a:prstGeom prst="curvedConnector3">
            <a:avLst>
              <a:gd name="adj1" fmla="val -19019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1" name="Group 53"/>
          <p:cNvGrpSpPr>
            <a:grpSpLocks/>
          </p:cNvGrpSpPr>
          <p:nvPr/>
        </p:nvGrpSpPr>
        <p:grpSpPr bwMode="auto">
          <a:xfrm>
            <a:off x="3929058" y="2357430"/>
            <a:ext cx="582839" cy="281214"/>
            <a:chOff x="2290" y="4020"/>
            <a:chExt cx="768" cy="218"/>
          </a:xfrm>
        </p:grpSpPr>
        <p:sp>
          <p:nvSpPr>
            <p:cNvPr id="42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276650"/>
              <a:endParaRPr lang="ru-RU" sz="800" u="sng" dirty="0">
                <a:cs typeface="Times New Roman" pitchFamily="18" charset="0"/>
              </a:endParaRPr>
            </a:p>
            <a:p>
              <a:pPr algn="ctr" defTabSz="1276650"/>
              <a:r>
                <a:rPr lang="ru-RU" sz="800" dirty="0">
                  <a:cs typeface="Times New Roman" pitchFamily="18" charset="0"/>
                </a:rPr>
                <a:t> </a:t>
              </a:r>
              <a:endParaRPr lang="ru-RU" sz="2500" dirty="0">
                <a:cs typeface="Times New Roman" pitchFamily="18" charset="0"/>
              </a:endParaRPr>
            </a:p>
          </p:txBody>
        </p:sp>
        <p:grpSp>
          <p:nvGrpSpPr>
            <p:cNvPr id="43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44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/>
                <a:endParaRPr lang="ru-RU" sz="2500" dirty="0">
                  <a:latin typeface="Calibri" pitchFamily="34" charset="0"/>
                </a:endParaRPr>
              </a:p>
            </p:txBody>
          </p:sp>
          <p:sp>
            <p:nvSpPr>
              <p:cNvPr id="45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7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</p:grpSpPr>
            <p:sp>
              <p:nvSpPr>
                <p:cNvPr id="48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50" name="Group 162"/>
          <p:cNvGrpSpPr>
            <a:grpSpLocks/>
          </p:cNvGrpSpPr>
          <p:nvPr/>
        </p:nvGrpSpPr>
        <p:grpSpPr bwMode="auto">
          <a:xfrm>
            <a:off x="5357818" y="4000504"/>
            <a:ext cx="401411" cy="199571"/>
            <a:chOff x="4150" y="3838"/>
            <a:chExt cx="272" cy="91"/>
          </a:xfrm>
        </p:grpSpPr>
        <p:sp>
          <p:nvSpPr>
            <p:cNvPr id="51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  <p:sp>
          <p:nvSpPr>
            <p:cNvPr id="52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</p:grpSp>
      <p:grpSp>
        <p:nvGrpSpPr>
          <p:cNvPr id="53" name="Group 162"/>
          <p:cNvGrpSpPr>
            <a:grpSpLocks/>
          </p:cNvGrpSpPr>
          <p:nvPr/>
        </p:nvGrpSpPr>
        <p:grpSpPr bwMode="auto">
          <a:xfrm>
            <a:off x="3500430" y="2357430"/>
            <a:ext cx="401411" cy="199571"/>
            <a:chOff x="4150" y="3838"/>
            <a:chExt cx="272" cy="91"/>
          </a:xfrm>
        </p:grpSpPr>
        <p:sp>
          <p:nvSpPr>
            <p:cNvPr id="54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  <p:sp>
          <p:nvSpPr>
            <p:cNvPr id="55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pPr defTabSz="911569"/>
              <a:endParaRPr lang="ru-RU" dirty="0">
                <a:latin typeface="Calibri" pitchFamily="34" charset="0"/>
              </a:endParaRPr>
            </a:p>
          </p:txBody>
        </p:sp>
      </p:grpSp>
      <p:pic>
        <p:nvPicPr>
          <p:cNvPr id="57" name="Picture 60" descr="мен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643182"/>
            <a:ext cx="265339" cy="2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Группа 153"/>
          <p:cNvGrpSpPr>
            <a:grpSpLocks/>
          </p:cNvGrpSpPr>
          <p:nvPr/>
        </p:nvGrpSpPr>
        <p:grpSpPr bwMode="auto">
          <a:xfrm rot="12215286">
            <a:off x="2378634" y="5616749"/>
            <a:ext cx="256268" cy="159523"/>
            <a:chOff x="6757196" y="7872434"/>
            <a:chExt cx="1073158" cy="153323"/>
          </a:xfrm>
        </p:grpSpPr>
        <p:cxnSp>
          <p:nvCxnSpPr>
            <p:cNvPr id="59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0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1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2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3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4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5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6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67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68" name="TextBox 67"/>
          <p:cNvSpPr txBox="1"/>
          <p:nvPr/>
        </p:nvSpPr>
        <p:spPr>
          <a:xfrm>
            <a:off x="3571868" y="5072074"/>
            <a:ext cx="1365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д. </a:t>
            </a:r>
            <a:r>
              <a:rPr lang="ru-RU" sz="800" dirty="0" err="1" smtClean="0"/>
              <a:t>Бугриновка</a:t>
            </a:r>
            <a:endParaRPr lang="ru-RU" sz="800" dirty="0"/>
          </a:p>
        </p:txBody>
      </p:sp>
      <p:grpSp>
        <p:nvGrpSpPr>
          <p:cNvPr id="69" name="Группа 153"/>
          <p:cNvGrpSpPr>
            <a:grpSpLocks/>
          </p:cNvGrpSpPr>
          <p:nvPr/>
        </p:nvGrpSpPr>
        <p:grpSpPr bwMode="auto">
          <a:xfrm rot="7893903">
            <a:off x="4143372" y="5357826"/>
            <a:ext cx="256268" cy="108857"/>
            <a:chOff x="6757196" y="7872434"/>
            <a:chExt cx="1073158" cy="153323"/>
          </a:xfrm>
        </p:grpSpPr>
        <p:cxnSp>
          <p:nvCxnSpPr>
            <p:cNvPr id="7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7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79" name="Группа 153"/>
          <p:cNvGrpSpPr>
            <a:grpSpLocks/>
          </p:cNvGrpSpPr>
          <p:nvPr/>
        </p:nvGrpSpPr>
        <p:grpSpPr bwMode="auto">
          <a:xfrm rot="10800000">
            <a:off x="3857620" y="5643577"/>
            <a:ext cx="256268" cy="142875"/>
            <a:chOff x="6757196" y="7872434"/>
            <a:chExt cx="1073158" cy="153323"/>
          </a:xfrm>
        </p:grpSpPr>
        <p:cxnSp>
          <p:nvCxnSpPr>
            <p:cNvPr id="8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8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89" name="Группа 153"/>
          <p:cNvGrpSpPr>
            <a:grpSpLocks/>
          </p:cNvGrpSpPr>
          <p:nvPr/>
        </p:nvGrpSpPr>
        <p:grpSpPr bwMode="auto">
          <a:xfrm rot="9819978">
            <a:off x="3525466" y="5643444"/>
            <a:ext cx="256268" cy="137108"/>
            <a:chOff x="6757196" y="7872434"/>
            <a:chExt cx="1073158" cy="153323"/>
          </a:xfrm>
        </p:grpSpPr>
        <p:cxnSp>
          <p:nvCxnSpPr>
            <p:cNvPr id="9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99" name="Группа 153"/>
          <p:cNvGrpSpPr>
            <a:grpSpLocks/>
          </p:cNvGrpSpPr>
          <p:nvPr/>
        </p:nvGrpSpPr>
        <p:grpSpPr bwMode="auto">
          <a:xfrm rot="10800000">
            <a:off x="3214678" y="5715016"/>
            <a:ext cx="256268" cy="142875"/>
            <a:chOff x="6757196" y="7872434"/>
            <a:chExt cx="1073158" cy="153323"/>
          </a:xfrm>
        </p:grpSpPr>
        <p:cxnSp>
          <p:nvCxnSpPr>
            <p:cNvPr id="10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09" name="Группа 153"/>
          <p:cNvGrpSpPr>
            <a:grpSpLocks/>
          </p:cNvGrpSpPr>
          <p:nvPr/>
        </p:nvGrpSpPr>
        <p:grpSpPr bwMode="auto">
          <a:xfrm rot="11728058">
            <a:off x="2687846" y="5654447"/>
            <a:ext cx="256268" cy="137701"/>
            <a:chOff x="6757196" y="7872434"/>
            <a:chExt cx="1073158" cy="153323"/>
          </a:xfrm>
        </p:grpSpPr>
        <p:cxnSp>
          <p:nvCxnSpPr>
            <p:cNvPr id="11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1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19" name="Группа 153"/>
          <p:cNvGrpSpPr>
            <a:grpSpLocks/>
          </p:cNvGrpSpPr>
          <p:nvPr/>
        </p:nvGrpSpPr>
        <p:grpSpPr bwMode="auto">
          <a:xfrm rot="9421585">
            <a:off x="5011709" y="4903454"/>
            <a:ext cx="256268" cy="108857"/>
            <a:chOff x="6757196" y="7872434"/>
            <a:chExt cx="1073158" cy="153323"/>
          </a:xfrm>
        </p:grpSpPr>
        <p:cxnSp>
          <p:nvCxnSpPr>
            <p:cNvPr id="12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2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29" name="Группа 153"/>
          <p:cNvGrpSpPr>
            <a:grpSpLocks/>
          </p:cNvGrpSpPr>
          <p:nvPr/>
        </p:nvGrpSpPr>
        <p:grpSpPr bwMode="auto">
          <a:xfrm rot="10800000">
            <a:off x="4714876" y="5000635"/>
            <a:ext cx="256268" cy="142875"/>
            <a:chOff x="6757196" y="7872434"/>
            <a:chExt cx="1073158" cy="153323"/>
          </a:xfrm>
        </p:grpSpPr>
        <p:cxnSp>
          <p:nvCxnSpPr>
            <p:cNvPr id="13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3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39" name="Группа 153"/>
          <p:cNvGrpSpPr>
            <a:grpSpLocks/>
          </p:cNvGrpSpPr>
          <p:nvPr/>
        </p:nvGrpSpPr>
        <p:grpSpPr bwMode="auto">
          <a:xfrm rot="8195988">
            <a:off x="4357686" y="5143512"/>
            <a:ext cx="256268" cy="108857"/>
            <a:chOff x="6757196" y="7872434"/>
            <a:chExt cx="1073158" cy="153323"/>
          </a:xfrm>
        </p:grpSpPr>
        <p:cxnSp>
          <p:nvCxnSpPr>
            <p:cNvPr id="14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4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49" name="Группа 153"/>
          <p:cNvGrpSpPr>
            <a:grpSpLocks/>
          </p:cNvGrpSpPr>
          <p:nvPr/>
        </p:nvGrpSpPr>
        <p:grpSpPr bwMode="auto">
          <a:xfrm rot="13929146">
            <a:off x="1493629" y="5938039"/>
            <a:ext cx="256268" cy="108857"/>
            <a:chOff x="6757196" y="7872434"/>
            <a:chExt cx="1073158" cy="153323"/>
          </a:xfrm>
        </p:grpSpPr>
        <p:cxnSp>
          <p:nvCxnSpPr>
            <p:cNvPr id="15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5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59" name="Группа 153"/>
          <p:cNvGrpSpPr>
            <a:grpSpLocks/>
          </p:cNvGrpSpPr>
          <p:nvPr/>
        </p:nvGrpSpPr>
        <p:grpSpPr bwMode="auto">
          <a:xfrm rot="8037138">
            <a:off x="1643024" y="5576296"/>
            <a:ext cx="256268" cy="108857"/>
            <a:chOff x="6757196" y="7872434"/>
            <a:chExt cx="1073158" cy="153323"/>
          </a:xfrm>
        </p:grpSpPr>
        <p:cxnSp>
          <p:nvCxnSpPr>
            <p:cNvPr id="16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6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69" name="Группа 153"/>
          <p:cNvGrpSpPr>
            <a:grpSpLocks/>
          </p:cNvGrpSpPr>
          <p:nvPr/>
        </p:nvGrpSpPr>
        <p:grpSpPr bwMode="auto">
          <a:xfrm rot="8997071">
            <a:off x="1867389" y="5414672"/>
            <a:ext cx="256268" cy="108857"/>
            <a:chOff x="6757196" y="7872434"/>
            <a:chExt cx="1073158" cy="153323"/>
          </a:xfrm>
        </p:grpSpPr>
        <p:cxnSp>
          <p:nvCxnSpPr>
            <p:cNvPr id="17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7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79" name="Группа 153"/>
          <p:cNvGrpSpPr>
            <a:grpSpLocks/>
          </p:cNvGrpSpPr>
          <p:nvPr/>
        </p:nvGrpSpPr>
        <p:grpSpPr bwMode="auto">
          <a:xfrm rot="12420409">
            <a:off x="2153851" y="5481514"/>
            <a:ext cx="256268" cy="108857"/>
            <a:chOff x="6757196" y="7872434"/>
            <a:chExt cx="1073158" cy="153323"/>
          </a:xfrm>
        </p:grpSpPr>
        <p:cxnSp>
          <p:nvCxnSpPr>
            <p:cNvPr id="18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8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89" name="Группа 153"/>
          <p:cNvGrpSpPr>
            <a:grpSpLocks/>
          </p:cNvGrpSpPr>
          <p:nvPr/>
        </p:nvGrpSpPr>
        <p:grpSpPr bwMode="auto">
          <a:xfrm rot="10800000">
            <a:off x="5357818" y="4786322"/>
            <a:ext cx="256268" cy="108857"/>
            <a:chOff x="6757196" y="7872434"/>
            <a:chExt cx="1073158" cy="153323"/>
          </a:xfrm>
        </p:grpSpPr>
        <p:cxnSp>
          <p:nvCxnSpPr>
            <p:cNvPr id="19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9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99" name="Группа 153"/>
          <p:cNvGrpSpPr>
            <a:grpSpLocks/>
          </p:cNvGrpSpPr>
          <p:nvPr/>
        </p:nvGrpSpPr>
        <p:grpSpPr bwMode="auto">
          <a:xfrm rot="8048299">
            <a:off x="4037103" y="5511033"/>
            <a:ext cx="256268" cy="150764"/>
            <a:chOff x="6757196" y="7872434"/>
            <a:chExt cx="1073158" cy="153323"/>
          </a:xfrm>
        </p:grpSpPr>
        <p:cxnSp>
          <p:nvCxnSpPr>
            <p:cNvPr id="20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0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209" name="Группа 153"/>
          <p:cNvGrpSpPr>
            <a:grpSpLocks/>
          </p:cNvGrpSpPr>
          <p:nvPr/>
        </p:nvGrpSpPr>
        <p:grpSpPr bwMode="auto">
          <a:xfrm rot="10800000">
            <a:off x="2928926" y="5715016"/>
            <a:ext cx="256268" cy="108857"/>
            <a:chOff x="6757196" y="7872434"/>
            <a:chExt cx="1073158" cy="153323"/>
          </a:xfrm>
        </p:grpSpPr>
        <p:cxnSp>
          <p:nvCxnSpPr>
            <p:cNvPr id="21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1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219" name="Freeform 67"/>
          <p:cNvSpPr>
            <a:spLocks/>
          </p:cNvSpPr>
          <p:nvPr/>
        </p:nvSpPr>
        <p:spPr bwMode="auto">
          <a:xfrm>
            <a:off x="3929058" y="2143116"/>
            <a:ext cx="404680" cy="178541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159 h 159"/>
              <a:gd name="T4" fmla="*/ 3 w 291"/>
              <a:gd name="T5" fmla="*/ 114 h 159"/>
              <a:gd name="T6" fmla="*/ 3 w 291"/>
              <a:gd name="T7" fmla="*/ 39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91350" tIns="45675" rIns="91350" bIns="45675"/>
          <a:lstStyle/>
          <a:p>
            <a:pPr defTabSz="1276350"/>
            <a:r>
              <a:rPr lang="ru-RU" sz="800" dirty="0" smtClean="0"/>
              <a:t>ПЧ-75</a:t>
            </a:r>
            <a:endParaRPr lang="ru-RU" sz="800" dirty="0"/>
          </a:p>
        </p:txBody>
      </p:sp>
      <p:sp>
        <p:nvSpPr>
          <p:cNvPr id="223" name="Прямоугольник 222"/>
          <p:cNvSpPr/>
          <p:nvPr/>
        </p:nvSpPr>
        <p:spPr>
          <a:xfrm>
            <a:off x="2286000" y="2571744"/>
            <a:ext cx="121443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896830"/>
            <a:r>
              <a:rPr lang="ru-RU" sz="800" i="1" dirty="0" smtClean="0">
                <a:cs typeface="Times New Roman" pitchFamily="18" charset="0"/>
              </a:rPr>
              <a:t>Лесничество</a:t>
            </a:r>
          </a:p>
          <a:p>
            <a:pPr algn="ctr" defTabSz="896830"/>
            <a:r>
              <a:rPr lang="ru-RU" sz="800" i="1" dirty="0" smtClean="0">
                <a:cs typeface="Times New Roman" pitchFamily="18" charset="0"/>
              </a:rPr>
              <a:t>ООО «</a:t>
            </a:r>
            <a:r>
              <a:rPr lang="ru-RU" sz="800" i="1" dirty="0" err="1" smtClean="0">
                <a:cs typeface="Times New Roman" pitchFamily="18" charset="0"/>
              </a:rPr>
              <a:t>Комфрт</a:t>
            </a:r>
            <a:r>
              <a:rPr lang="ru-RU" sz="800" i="1" dirty="0" smtClean="0">
                <a:cs typeface="Times New Roman" pitchFamily="18" charset="0"/>
              </a:rPr>
              <a:t>»</a:t>
            </a:r>
            <a:endParaRPr lang="ru-RU" sz="800" i="1" dirty="0">
              <a:cs typeface="Times New Roman" pitchFamily="18" charset="0"/>
            </a:endParaRPr>
          </a:p>
        </p:txBody>
      </p:sp>
      <p:sp>
        <p:nvSpPr>
          <p:cNvPr id="222" name="Oval 115" descr="Темный диагональный 2"/>
          <p:cNvSpPr>
            <a:spLocks noChangeArrowheads="1"/>
          </p:cNvSpPr>
          <p:nvPr/>
        </p:nvSpPr>
        <p:spPr bwMode="auto">
          <a:xfrm>
            <a:off x="4786314" y="3929066"/>
            <a:ext cx="303212" cy="274638"/>
          </a:xfrm>
          <a:prstGeom prst="ellipse">
            <a:avLst/>
          </a:prstGeom>
          <a:pattFill prst="dk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5-конечная звезда 55"/>
          <p:cNvSpPr/>
          <p:nvPr/>
        </p:nvSpPr>
        <p:spPr bwMode="auto">
          <a:xfrm>
            <a:off x="3286116" y="2571744"/>
            <a:ext cx="428628" cy="285752"/>
          </a:xfrm>
          <a:prstGeom prst="star5">
            <a:avLst>
              <a:gd name="adj" fmla="val 20488"/>
              <a:gd name="hf" fmla="val 105146"/>
              <a:gd name="vf" fmla="val 110557"/>
            </a:avLst>
          </a:prstGeom>
          <a:solidFill>
            <a:srgbClr val="006600"/>
          </a:solidFill>
          <a:ln w="15875" algn="ctr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911569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929058" y="2357429"/>
            <a:ext cx="785818" cy="21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6830"/>
            <a:r>
              <a:rPr lang="ru-RU" sz="800" i="1" dirty="0" smtClean="0">
                <a:cs typeface="Times New Roman" pitchFamily="18" charset="0"/>
              </a:rPr>
              <a:t>ЦРБ</a:t>
            </a:r>
            <a:endParaRPr lang="ru-RU" sz="800" i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3115</Words>
  <PresentationFormat>Экран (4:3)</PresentationFormat>
  <Paragraphs>1247</Paragraphs>
  <Slides>29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Тема Office</vt:lpstr>
      <vt:lpstr>CorelDRAW</vt:lpstr>
      <vt:lpstr>Clip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ПАСПОРТ ТЕРРИТОРИИ СЕЛЬСКОГО ПОСЕЛЕНИЯ  обзорная карта наиболее значимых объектов прилегающих к сельскому поселению в границах района</vt:lpstr>
      <vt:lpstr>ПАСПОРТ ТЕРРИТОРИИ СЕЛЬСКОГО ПОСЕЛЕНИЯ обзорная карта наиболее значимых объектов прилегающих к сельскому поселению в границах пятикилометровой зоны</vt:lpstr>
      <vt:lpstr>Сведения о наличии средств массовой информации на территории с.Барабо-Юдино Чистоозрного района Новосибирской области</vt:lpstr>
      <vt:lpstr>РИСКИ ВОЗНИКНОВЕНИЯ ЧС  НА ТРАНСПОРТЕ</vt:lpstr>
      <vt:lpstr>ПАСПОРТ ТЕРРИТОРИИ СЕЛЬСКОГО ПОСЕЛЕНИЯ Риски возникновения ЧС на объектах автомобильного транспорта  на территории села Барабо-Юдино Чистоозерного района района </vt:lpstr>
      <vt:lpstr>ПАСПОРТ ТЕРРИТОРИИ СЕЛЬСКОГО ПОСЕЛЕНИЯ Риски возникновения ЧС на объектах железнодорожного транспорта на территории села Барабо-Юдино Чистоозерного  района </vt:lpstr>
      <vt:lpstr>РИСКИ ВОЗНИКНОВЕНИЯ ТЕХНОГЕННЫХ ЧС  </vt:lpstr>
      <vt:lpstr>  ПАСПОРТ ТЕРРИТОРИИ СЕЛЬСКОГО ПОСЕЛЕНИЯ Риски возникновения ЧС на объектах ЖКХ (системы водоснабжения) на территории села Барабо-Юдино Чистоозерного района  </vt:lpstr>
      <vt:lpstr>Слайд 17</vt:lpstr>
      <vt:lpstr>Слайд 18</vt:lpstr>
      <vt:lpstr>РИСКИ ВОЗНИКНОВЕНИЯ ЧС  НА ГАЗО-, НЕФТЕПРОВОДАХ</vt:lpstr>
      <vt:lpstr>Слайд 20</vt:lpstr>
      <vt:lpstr>Слайд 21</vt:lpstr>
      <vt:lpstr>РИСКИ ВОЗНИКНОВЕНИЯ ПОЖАРОВ</vt:lpstr>
      <vt:lpstr>Слайд 23</vt:lpstr>
      <vt:lpstr>РИСКИ ВОЗНИКНОВЕНИЯ ЧС ПРИРОДНОГО ХАРАКТЕРА</vt:lpstr>
      <vt:lpstr>Слайд 25</vt:lpstr>
      <vt:lpstr>Слайд 26</vt:lpstr>
      <vt:lpstr>ИНФОРМАЦИОННО -СПРАВОЧНЫЕ МАТЕРИАЛЫ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173</cp:revision>
  <dcterms:modified xsi:type="dcterms:W3CDTF">2013-05-06T09:29:33Z</dcterms:modified>
</cp:coreProperties>
</file>