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8" r:id="rId3"/>
    <p:sldId id="262" r:id="rId4"/>
    <p:sldId id="264" r:id="rId5"/>
    <p:sldId id="266" r:id="rId6"/>
    <p:sldId id="268" r:id="rId7"/>
    <p:sldId id="274" r:id="rId8"/>
    <p:sldId id="273" r:id="rId9"/>
    <p:sldId id="275" r:id="rId10"/>
    <p:sldId id="276" r:id="rId11"/>
    <p:sldId id="277" r:id="rId12"/>
    <p:sldId id="278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>
        <p:scale>
          <a:sx n="91" d="100"/>
          <a:sy n="91" d="100"/>
        </p:scale>
        <p:origin x="-56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8F3C-C158-4E0C-A967-30603302AA4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7B133-1AEB-4015-B2EF-5658D834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3E5D-CC0E-40ED-B67A-C6960F0D72D1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966C-35A0-441A-978B-CA7C62755EF2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8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endParaRPr lang="ru-RU" sz="39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616" y="112259"/>
            <a:ext cx="1668009" cy="1454827"/>
            <a:chOff x="373" y="1752"/>
            <a:chExt cx="1786" cy="1400"/>
          </a:xfrm>
        </p:grpSpPr>
        <p:sp>
          <p:nvSpPr>
            <p:cNvPr id="10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9" y="1759"/>
              <a:ext cx="764" cy="25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5" y="2382"/>
              <a:ext cx="980" cy="25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1705" y="2340"/>
              <a:ext cx="138" cy="25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1083" y="1827"/>
              <a:ext cx="166" cy="25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1792" y="2104"/>
              <a:ext cx="248" cy="25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1826" y="2472"/>
              <a:ext cx="282" cy="25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1117" y="2709"/>
              <a:ext cx="354" cy="25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1784" y="2898"/>
              <a:ext cx="73" cy="25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131" y="2611"/>
              <a:ext cx="721" cy="25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1794" y="2706"/>
              <a:ext cx="365" cy="25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1632" y="2107"/>
              <a:ext cx="199" cy="25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1212" y="1881"/>
              <a:ext cx="508" cy="25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1242" y="2333"/>
              <a:ext cx="599" cy="25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 rot="11000101" flipV="1">
              <a:off x="373" y="1829"/>
              <a:ext cx="225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502" y="1752"/>
              <a:ext cx="735" cy="25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570" y="2142"/>
              <a:ext cx="822" cy="25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rot="21384435" flipH="1">
              <a:off x="396" y="1817"/>
              <a:ext cx="226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26" name="CorelDRAW" r:id="rId3" imgW="810360" imgH="951480" progId="">
              <p:embed/>
            </p:oleObj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27" name="CorelDRAW" r:id="rId4" imgW="810360" imgH="951480" progId="">
              <p:embed/>
            </p:oleObj>
          </a:graphicData>
        </a:graphic>
      </p:graphicFrame>
      <p:pic>
        <p:nvPicPr>
          <p:cNvPr id="1031" name="Picture 2" descr="заставка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354920" y="2554742"/>
            <a:ext cx="8532812" cy="19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82" tIns="32641" rIns="65282" bIns="32641">
            <a:spAutoFit/>
          </a:bodyPr>
          <a:lstStyle/>
          <a:p>
            <a:pPr algn="ctr" defTabSz="913617">
              <a:defRPr/>
            </a:pP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ПАСПОРТ </a:t>
            </a: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 СЕЛЬСКОГО 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ПОСЕЛЕНИЯ</a:t>
            </a: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ДЕРЕВНЯ ОРЛОВКА ЧИСТООЗЕРНОГО РАЙОНА</a:t>
            </a: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НОВОСИБИРСКОЙ ОБЛАСТИ</a:t>
            </a: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1276350">
              <a:lnSpc>
                <a:spcPct val="90000"/>
              </a:lnSpc>
            </a:pPr>
            <a:r>
              <a:rPr lang="ru-RU" sz="2000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обзорная карта наиболее значимых объектов прилегающих к сельскому поселению в границах пятикилометровой зоны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8312" cy="514353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4106110"/>
            <a:ext cx="12858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357694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 Шипицыно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 rot="164787">
            <a:off x="3969654" y="4297066"/>
            <a:ext cx="6030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Олтарь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71876"/>
            <a:ext cx="824803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 Журавка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43462" y="4752442"/>
            <a:ext cx="9142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д. Орловка</a:t>
            </a:r>
            <a:endParaRPr lang="ru-RU" sz="800" dirty="0"/>
          </a:p>
        </p:txBody>
      </p:sp>
      <p:sp>
        <p:nvSpPr>
          <p:cNvPr id="13" name="Дуга 12"/>
          <p:cNvSpPr/>
          <p:nvPr/>
        </p:nvSpPr>
        <p:spPr>
          <a:xfrm>
            <a:off x="4071934" y="4714884"/>
            <a:ext cx="428628" cy="285752"/>
          </a:xfrm>
          <a:prstGeom prst="arc">
            <a:avLst>
              <a:gd name="adj1" fmla="val 306049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Сведения о наличии средств массовой информации на территории д.Орловка </a:t>
            </a:r>
            <a:r>
              <a:rPr lang="ru-RU" sz="2000" dirty="0" err="1" smtClean="0"/>
              <a:t>Чистоозрного</a:t>
            </a:r>
            <a:r>
              <a:rPr lang="ru-RU" sz="2000" dirty="0" smtClean="0"/>
              <a:t> района Новосибирской области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106110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417535"/>
          <a:ext cx="2286016" cy="1676746"/>
        </p:xfrm>
        <a:graphic>
          <a:graphicData uri="http://schemas.openxmlformats.org/drawingml/2006/table">
            <a:tbl>
              <a:tblPr/>
              <a:tblGrid>
                <a:gridCol w="1200449"/>
                <a:gridCol w="1085567"/>
              </a:tblGrid>
              <a:tr h="587796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СОТОВЫЕ ОПЕРАТОРЫ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9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оператора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BEELINE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MEGAFON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MTC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86379" y="1397000"/>
          <a:ext cx="3357586" cy="1500198"/>
        </p:xfrm>
        <a:graphic>
          <a:graphicData uri="http://schemas.openxmlformats.org/drawingml/2006/table">
            <a:tbl>
              <a:tblPr/>
              <a:tblGrid>
                <a:gridCol w="961529"/>
                <a:gridCol w="869510"/>
                <a:gridCol w="907991"/>
                <a:gridCol w="618556"/>
              </a:tblGrid>
              <a:tr h="4019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ТЕЛЕВИДЕНИЕ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57818" y="3000371"/>
          <a:ext cx="3286148" cy="1500199"/>
        </p:xfrm>
        <a:graphic>
          <a:graphicData uri="http://schemas.openxmlformats.org/drawingml/2006/table">
            <a:tbl>
              <a:tblPr/>
              <a:tblGrid>
                <a:gridCol w="941070"/>
                <a:gridCol w="851011"/>
                <a:gridCol w="888672"/>
                <a:gridCol w="605395"/>
              </a:tblGrid>
              <a:tr h="378137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РАДИОВЕЩАНИЕ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63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радиостанции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Ретро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FM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Звезда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286380" y="5143511"/>
          <a:ext cx="3357586" cy="1582926"/>
        </p:xfrm>
        <a:graphic>
          <a:graphicData uri="http://schemas.openxmlformats.org/drawingml/2006/table">
            <a:tbl>
              <a:tblPr/>
              <a:tblGrid>
                <a:gridCol w="1763160"/>
                <a:gridCol w="1594426"/>
              </a:tblGrid>
              <a:tr h="389139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13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74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74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386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4786321"/>
          <a:ext cx="3071834" cy="1928827"/>
        </p:xfrm>
        <a:graphic>
          <a:graphicData uri="http://schemas.openxmlformats.org/drawingml/2006/table">
            <a:tbl>
              <a:tblPr/>
              <a:tblGrid>
                <a:gridCol w="879696"/>
                <a:gridCol w="795510"/>
                <a:gridCol w="830716"/>
                <a:gridCol w="565912"/>
              </a:tblGrid>
              <a:tr h="4147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ПЕЧАТНЫЕ СМИ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7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газета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Московский комсомолец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Кулундинская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Новь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4810" y="4786322"/>
            <a:ext cx="857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Д.Орловка</a:t>
            </a:r>
            <a:endParaRPr lang="ru-RU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07" y="-13607"/>
            <a:ext cx="9166679" cy="6880679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ТРАНСПОРТЕ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Риски возникновения ЧС на объектах автомобильного транспорта </a:t>
            </a:r>
            <a:br>
              <a:rPr lang="ru-RU" dirty="0" smtClean="0"/>
            </a:br>
            <a:r>
              <a:rPr lang="ru-RU" dirty="0" smtClean="0"/>
              <a:t>на территории д.Орловка Чистоозерного района </a:t>
            </a:r>
            <a:r>
              <a:rPr lang="ru-RU" dirty="0" err="1" smtClean="0"/>
              <a:t>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</a:endParaRPr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graphicFrame>
        <p:nvGraphicFramePr>
          <p:cNvPr id="215" name="Таблица 214"/>
          <p:cNvGraphicFramePr>
            <a:graphicFrameLocks noGrp="1"/>
          </p:cNvGraphicFramePr>
          <p:nvPr/>
        </p:nvGraphicFramePr>
        <p:xfrm>
          <a:off x="-1" y="785795"/>
          <a:ext cx="9144002" cy="822600"/>
        </p:xfrm>
        <a:graphic>
          <a:graphicData uri="http://schemas.openxmlformats.org/drawingml/2006/table">
            <a:tbl>
              <a:tblPr/>
              <a:tblGrid>
                <a:gridCol w="733978"/>
                <a:gridCol w="732086"/>
                <a:gridCol w="733978"/>
                <a:gridCol w="732086"/>
                <a:gridCol w="763259"/>
                <a:gridCol w="763259"/>
                <a:gridCol w="763259"/>
                <a:gridCol w="3922097"/>
              </a:tblGrid>
              <a:tr h="156508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57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73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нет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следствии низкой интенсивности движения транспортных средств по территории села прогнозируется низкая вероятность возникновения ДТП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" name="Таблица 215"/>
          <p:cNvGraphicFramePr>
            <a:graphicFrameLocks noGrp="1"/>
          </p:cNvGraphicFramePr>
          <p:nvPr/>
        </p:nvGraphicFramePr>
        <p:xfrm>
          <a:off x="1" y="1643051"/>
          <a:ext cx="3643306" cy="1632524"/>
        </p:xfrm>
        <a:graphic>
          <a:graphicData uri="http://schemas.openxmlformats.org/drawingml/2006/table">
            <a:tbl>
              <a:tblPr/>
              <a:tblGrid>
                <a:gridCol w="2028722"/>
                <a:gridCol w="894037"/>
                <a:gridCol w="720547"/>
              </a:tblGrid>
              <a:tr h="361702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7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6420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5083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5083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 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7" name="Таблица 216"/>
          <p:cNvGraphicFramePr>
            <a:graphicFrameLocks noGrp="1"/>
          </p:cNvGraphicFramePr>
          <p:nvPr/>
        </p:nvGraphicFramePr>
        <p:xfrm>
          <a:off x="-1" y="3286124"/>
          <a:ext cx="3643307" cy="1571636"/>
        </p:xfrm>
        <a:graphic>
          <a:graphicData uri="http://schemas.openxmlformats.org/drawingml/2006/table">
            <a:tbl>
              <a:tblPr/>
              <a:tblGrid>
                <a:gridCol w="1126460"/>
                <a:gridCol w="1463062"/>
                <a:gridCol w="1053785"/>
              </a:tblGrid>
              <a:tr h="392909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91-155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8" name="TextBox 217"/>
          <p:cNvSpPr txBox="1"/>
          <p:nvPr/>
        </p:nvSpPr>
        <p:spPr>
          <a:xfrm>
            <a:off x="4786314" y="1643050"/>
            <a:ext cx="43576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787525"/>
            <a:r>
              <a:rPr lang="ru-RU" sz="1000" i="1" dirty="0" smtClean="0">
                <a:latin typeface="Calibri" pitchFamily="34" charset="0"/>
              </a:rPr>
              <a:t>Автотранспортная сеть территории развита удовлетворительно и состоит из дорог с твердым и грунтовым покрытием круглогодичного использования для всех видов транспорта. Протяженность дорог – 4 км., в т.ч. с твердым покрытием – 1км.</a:t>
            </a:r>
            <a:endParaRPr lang="ru-RU" sz="1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Риски возникновения ЧС на объектах железнодорожного транспорта</a:t>
            </a:r>
            <a:br>
              <a:rPr lang="ru-RU" dirty="0" smtClean="0"/>
            </a:br>
            <a:r>
              <a:rPr lang="ru-RU" dirty="0" smtClean="0"/>
              <a:t>на территории д.Орловка Чистоозерного  района</a:t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428860" y="2500306"/>
            <a:ext cx="450059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 Риска возникновения ЧС на объектах железнодорожного транспорта нет в связи с отсутствием на  территории сельского поселения</a:t>
            </a:r>
          </a:p>
          <a:p>
            <a:r>
              <a:rPr lang="ru-RU" sz="1400" b="1" dirty="0" smtClean="0">
                <a:cs typeface="Arial" pitchFamily="34" charset="0"/>
              </a:rPr>
              <a:t> объектов  железнодорожного транспорта.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ТЕХНОГЕННЫХ ЧС 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Риски возникновения ЧС на объектах ЖКХ (системы водоснабжения)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на территории д.Орловка Чистоозерного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cxnSp>
        <p:nvCxnSpPr>
          <p:cNvPr id="219" name="Прямая соединительная линия 218"/>
          <p:cNvCxnSpPr/>
          <p:nvPr/>
        </p:nvCxnSpPr>
        <p:spPr>
          <a:xfrm rot="5400000">
            <a:off x="5965041" y="2178835"/>
            <a:ext cx="107157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>
            <a:off x="6572264" y="2714620"/>
            <a:ext cx="200026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>
            <a:stCxn id="2062" idx="2"/>
            <a:endCxn id="2063" idx="2"/>
          </p:cNvCxnSpPr>
          <p:nvPr/>
        </p:nvCxnSpPr>
        <p:spPr>
          <a:xfrm rot="16200000" flipH="1">
            <a:off x="2122714" y="-69169"/>
            <a:ext cx="1588" cy="35378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rot="5400000" flipH="1" flipV="1">
            <a:off x="4572000" y="407194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rot="16200000" flipH="1">
            <a:off x="8572528" y="4000504"/>
            <a:ext cx="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 rot="5400000">
            <a:off x="8287570" y="2999578"/>
            <a:ext cx="57150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>
            <a:endCxn id="2192" idx="3"/>
          </p:cNvCxnSpPr>
          <p:nvPr/>
        </p:nvCxnSpPr>
        <p:spPr>
          <a:xfrm rot="10800000" flipV="1">
            <a:off x="5006774" y="3286123"/>
            <a:ext cx="3565755" cy="569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rot="16200000" flipH="1">
            <a:off x="5286380" y="4143380"/>
            <a:ext cx="1857388" cy="285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rot="5400000" flipH="1" flipV="1">
            <a:off x="8572528" y="292893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>
            <a:stCxn id="2053" idx="1"/>
          </p:cNvCxnSpPr>
          <p:nvPr/>
        </p:nvCxnSpPr>
        <p:spPr>
          <a:xfrm rot="10800000" flipV="1">
            <a:off x="357158" y="2972594"/>
            <a:ext cx="8188128" cy="277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>
            <a:stCxn id="2062" idx="2"/>
          </p:cNvCxnSpPr>
          <p:nvPr/>
        </p:nvCxnSpPr>
        <p:spPr>
          <a:xfrm rot="16200000" flipH="1">
            <a:off x="-259115" y="2312661"/>
            <a:ext cx="1229174" cy="33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rot="5400000">
            <a:off x="1750199" y="4107661"/>
            <a:ext cx="221457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rot="5400000" flipH="1" flipV="1">
            <a:off x="3321835" y="2536025"/>
            <a:ext cx="78581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6" name="Таблица 215"/>
          <p:cNvGraphicFramePr>
            <a:graphicFrameLocks noGrp="1"/>
          </p:cNvGraphicFramePr>
          <p:nvPr/>
        </p:nvGraphicFramePr>
        <p:xfrm>
          <a:off x="0" y="2000239"/>
          <a:ext cx="3714745" cy="1594488"/>
        </p:xfrm>
        <a:graphic>
          <a:graphicData uri="http://schemas.openxmlformats.org/drawingml/2006/table">
            <a:tbl>
              <a:tblPr/>
              <a:tblGrid>
                <a:gridCol w="2068501"/>
                <a:gridCol w="911569"/>
                <a:gridCol w="734675"/>
              </a:tblGrid>
              <a:tr h="318579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65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210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934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265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934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" name="Таблица 214"/>
          <p:cNvGraphicFramePr>
            <a:graphicFrameLocks noGrp="1"/>
          </p:cNvGraphicFramePr>
          <p:nvPr/>
        </p:nvGraphicFramePr>
        <p:xfrm>
          <a:off x="1" y="785795"/>
          <a:ext cx="9143998" cy="1188360"/>
        </p:xfrm>
        <a:graphic>
          <a:graphicData uri="http://schemas.openxmlformats.org/drawingml/2006/table">
            <a:tbl>
              <a:tblPr/>
              <a:tblGrid>
                <a:gridCol w="733976"/>
                <a:gridCol w="732086"/>
                <a:gridCol w="733976"/>
                <a:gridCol w="732086"/>
                <a:gridCol w="763259"/>
                <a:gridCol w="763259"/>
                <a:gridCol w="763259"/>
                <a:gridCol w="3922097"/>
              </a:tblGrid>
              <a:tr h="175814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581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627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нет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водоснабжения </a:t>
                      </a:r>
                      <a:r>
                        <a:rPr lang="ru-RU" altLang="zh-CN" sz="1000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" name="Таблица 216"/>
          <p:cNvGraphicFramePr>
            <a:graphicFrameLocks noGrp="1"/>
          </p:cNvGraphicFramePr>
          <p:nvPr/>
        </p:nvGraphicFramePr>
        <p:xfrm>
          <a:off x="-1" y="3643313"/>
          <a:ext cx="3714745" cy="1349060"/>
        </p:xfrm>
        <a:graphic>
          <a:graphicData uri="http://schemas.openxmlformats.org/drawingml/2006/table">
            <a:tbl>
              <a:tblPr/>
              <a:tblGrid>
                <a:gridCol w="1148548"/>
                <a:gridCol w="1491749"/>
                <a:gridCol w="1074448"/>
              </a:tblGrid>
              <a:tr h="164827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82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11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11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Татарские электросети электросети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Егорушкин А.Ф.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91- 134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11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Тыртышный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С.П.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91-791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возникновения ЧС на объектах ЖКХ (сети газоснабжения)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/>
              <a:t>на территории д.Орловка Чистоозерного  района</a:t>
            </a:r>
            <a:endParaRPr lang="ru-RU" dirty="0"/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786050" y="250030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6" name="TextBox 215"/>
          <p:cNvSpPr txBox="1"/>
          <p:nvPr/>
        </p:nvSpPr>
        <p:spPr>
          <a:xfrm>
            <a:off x="2500298" y="2285992"/>
            <a:ext cx="485778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Риска возникновения ЧС на объектах ЖКХ сети газоснабжения  нет в связи с отсутствием на  территории сельского поселения сети газоснабжения.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0" y="714356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Риски возникновения ЧС на объектах ЖКХ (системы теплоснабжения)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на территории д.Орловка Чистоозерного района </a:t>
            </a:r>
            <a:r>
              <a:rPr lang="ru-RU" dirty="0" err="1" smtClean="0"/>
              <a:t>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</a:endParaRPr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571736" y="2786058"/>
            <a:ext cx="485778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 Риска возникновения ЧС на объектах ЖКХ  системы теплоснабжения нет в связи с отсутствием на  территории сельского поселения объектов  системы теплоснабжения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 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ГАЗО-, НЕФТЕПРОВОДАХ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500" dirty="0">
                <a:cs typeface="Times New Roman" pitchFamily="18" charset="0"/>
              </a:rPr>
              <a:t>СОДЕРЖАНИЕ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14423"/>
          <a:ext cx="8358247" cy="4846559"/>
        </p:xfrm>
        <a:graphic>
          <a:graphicData uri="http://schemas.openxmlformats.org/drawingml/2006/table">
            <a:tbl>
              <a:tblPr/>
              <a:tblGrid>
                <a:gridCol w="7593820"/>
                <a:gridCol w="764427"/>
              </a:tblGrid>
              <a:tr h="27186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86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(характеристика)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Риски возникновения ЧС на транспорте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Риски возникновения ЧС на объектах автомобильного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Риски возникновения ЧС на объектах железнодорожного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Риски возникновения  техногенных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Риски возникновения аварии на системах ЖКХ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нефтепроводах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691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газопроводах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пожаров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Риски возникновения техногенных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5. Риски  возникновения   ЧС природного характера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862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Риски возникновения природных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691">
                <a:tc>
                  <a:txBody>
                    <a:bodyPr/>
                    <a:lstStyle/>
                    <a:p>
                      <a:pPr marL="35560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Риски  подтоплений (затоплений)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Информационно-справочные материалы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  Информационно-справочные материалы по силам и средствам РСЧС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877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 Информационно-справочные материалы по резервам финансовых и материальных средств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0" y="714356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Риски возникновения ЧС на газопроводах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на территории д.Орловка  Чистоозерного района</a:t>
            </a:r>
            <a:endParaRPr lang="ru-RU" dirty="0"/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714480" y="2214554"/>
            <a:ext cx="66437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 газопроводах нет  в связи с отсутствием газопровода.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0" y="500042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Риски возникновения ЧС на нефтепроводах на территории д.Орловка Чистоозерного  района</a:t>
            </a:r>
            <a:endParaRPr lang="ru-RU" dirty="0"/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571736" y="1928802"/>
            <a:ext cx="507209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На территории сельского поселения рисков возникновения ЧС на  нефтепроводах нет  в связи с отсутствием на территории нефтепровода.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ПОЖАРОВ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8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3207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3208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09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10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11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12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13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14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3215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3217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7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8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239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40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3241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42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43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1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2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3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4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6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7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8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9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0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1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2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3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4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5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6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7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3268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956480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3269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3270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3271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2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4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5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6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2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3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4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5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7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8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0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1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2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3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294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5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6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7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98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99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3300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1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2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4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5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6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8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9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0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2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3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4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6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7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8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9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0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1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2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3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4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5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6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7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8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3329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3330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3331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2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3333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3334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5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3336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7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8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9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0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1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2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3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4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5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6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7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8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9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0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351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52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53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54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55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56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3357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8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9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0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1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2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3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4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5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6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7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8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9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0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1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2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3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4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5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6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7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8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2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3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8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6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3387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1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3389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0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3391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5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3393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4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3395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6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0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98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2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613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3401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3402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3403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617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3405" name="Группа 18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TextBox 59"/>
          <p:cNvSpPr txBox="1">
            <a:spLocks noChangeArrowheads="1"/>
          </p:cNvSpPr>
          <p:nvPr/>
        </p:nvSpPr>
        <p:spPr bwMode="auto">
          <a:xfrm rot="4494814">
            <a:off x="220550" y="2326255"/>
            <a:ext cx="1071562" cy="128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2" tIns="45680" rIns="91352" bIns="45680">
            <a:spAutoFit/>
          </a:bodyPr>
          <a:lstStyle/>
          <a:p>
            <a:pPr defTabSz="651931"/>
            <a:r>
              <a:rPr lang="ru-RU" sz="3900" b="1" dirty="0">
                <a:latin typeface="Calibri" pitchFamily="34" charset="0"/>
              </a:rPr>
              <a:t>р.Оса</a:t>
            </a:r>
          </a:p>
        </p:txBody>
      </p:sp>
      <p:graphicFrame>
        <p:nvGraphicFramePr>
          <p:cNvPr id="8381" name="Group 189"/>
          <p:cNvGraphicFramePr>
            <a:graphicFrameLocks noGrp="1"/>
          </p:cNvGraphicFramePr>
          <p:nvPr/>
        </p:nvGraphicFramePr>
        <p:xfrm>
          <a:off x="0" y="540884"/>
          <a:ext cx="9088437" cy="1255804"/>
        </p:xfrm>
        <a:graphic>
          <a:graphicData uri="http://schemas.openxmlformats.org/drawingml/2006/table">
            <a:tbl>
              <a:tblPr/>
              <a:tblGrid>
                <a:gridCol w="953634"/>
                <a:gridCol w="831169"/>
                <a:gridCol w="962706"/>
                <a:gridCol w="1154339"/>
                <a:gridCol w="1129393"/>
                <a:gridCol w="4057196"/>
              </a:tblGrid>
              <a:tr h="200706">
                <a:tc gridSpan="5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1839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259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пожар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территории поселения сохраняется вероятность возникновения техногенных пожаров в жилой зоне.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2" name="Group 190"/>
          <p:cNvGraphicFramePr>
            <a:graphicFrameLocks noGrp="1"/>
          </p:cNvGraphicFramePr>
          <p:nvPr/>
        </p:nvGraphicFramePr>
        <p:xfrm>
          <a:off x="6018893" y="2122714"/>
          <a:ext cx="3125107" cy="1508368"/>
        </p:xfrm>
        <a:graphic>
          <a:graphicData uri="http://schemas.openxmlformats.org/drawingml/2006/table">
            <a:tbl>
              <a:tblPr/>
              <a:tblGrid>
                <a:gridCol w="967241"/>
                <a:gridCol w="1255259"/>
                <a:gridCol w="902607"/>
              </a:tblGrid>
              <a:tr h="618904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Таблица вызовов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52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Ф.И.О. Должность руководителя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26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8-383-68-91-353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ДПК-3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Барабаюдинский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с,с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Шупик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В.Н.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8-383-68-93-238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ДПК-3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Шипицинский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с,с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 И.Г.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8-913—463-22-42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26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3" name="Group 191"/>
          <p:cNvGraphicFramePr>
            <a:graphicFrameLocks noGrp="1"/>
          </p:cNvGraphicFramePr>
          <p:nvPr/>
        </p:nvGraphicFramePr>
        <p:xfrm>
          <a:off x="5715000" y="3633107"/>
          <a:ext cx="3428999" cy="1608951"/>
        </p:xfrm>
        <a:graphic>
          <a:graphicData uri="http://schemas.openxmlformats.org/drawingml/2006/table">
            <a:tbl>
              <a:tblPr/>
              <a:tblGrid>
                <a:gridCol w="653143"/>
                <a:gridCol w="1088571"/>
                <a:gridCol w="372936"/>
                <a:gridCol w="410086"/>
                <a:gridCol w="412390"/>
                <a:gridCol w="491873"/>
              </a:tblGrid>
              <a:tr h="29694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34074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632721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район, р.п.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Восточная 10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Барабаюдинский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632710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с.Бараба-Юдино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Центральная,15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074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632711 НСО 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 , с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Шипицино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Школьная,14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0" name="Group 188"/>
          <p:cNvGraphicFramePr>
            <a:graphicFrameLocks noGrp="1"/>
          </p:cNvGraphicFramePr>
          <p:nvPr/>
        </p:nvGraphicFramePr>
        <p:xfrm>
          <a:off x="0" y="2000250"/>
          <a:ext cx="2134054" cy="2119424"/>
        </p:xfrm>
        <a:graphic>
          <a:graphicData uri="http://schemas.openxmlformats.org/drawingml/2006/table">
            <a:tbl>
              <a:tblPr/>
              <a:tblGrid>
                <a:gridCol w="1499054"/>
                <a:gridCol w="635000"/>
              </a:tblGrid>
              <a:tr h="181429"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зданий и сооружений</a:t>
                      </a:r>
                    </a:p>
                  </a:txBody>
                  <a:tcPr marL="17963" marR="17963" marT="35926" marB="359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производственных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50184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складских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общественных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89566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 т.ч. с массовым прибыванием людей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жилых домов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11831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 них </a:t>
                      </a:r>
                    </a:p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частных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- 1-3 этажных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- 4-9этажных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степени огнестойкости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205" name="Text Box 207"/>
          <p:cNvSpPr txBox="1">
            <a:spLocks noChangeArrowheads="1"/>
          </p:cNvSpPr>
          <p:nvPr/>
        </p:nvSpPr>
        <p:spPr bwMode="auto">
          <a:xfrm>
            <a:off x="4265839" y="5908903"/>
            <a:ext cx="4827134" cy="95394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273" tIns="45640" rIns="91273" bIns="45640">
            <a:spAutoFit/>
          </a:bodyPr>
          <a:lstStyle/>
          <a:p>
            <a:pPr algn="ctr" defTabSz="1277785">
              <a:spcBef>
                <a:spcPct val="50000"/>
              </a:spcBef>
            </a:pPr>
            <a:r>
              <a:rPr lang="ru-RU" sz="800" b="1" u="sng" dirty="0">
                <a:latin typeface="Times New Roman" pitchFamily="18" charset="0"/>
              </a:rPr>
              <a:t>Превентивные мероприятия проводимые ОМСУ</a:t>
            </a:r>
          </a:p>
          <a:p>
            <a:pPr defTabSz="1277785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defTabSz="1277785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sp>
        <p:nvSpPr>
          <p:cNvPr id="3206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Риски возникновения техногенных пожаров  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</a:t>
            </a:r>
            <a:r>
              <a:rPr lang="ru-RU" dirty="0" smtClean="0">
                <a:latin typeface="Times New Roman" pitchFamily="18" charset="0"/>
              </a:rPr>
              <a:t>д. </a:t>
            </a:r>
            <a:r>
              <a:rPr lang="ru-RU" dirty="0">
                <a:latin typeface="Times New Roman" pitchFamily="18" charset="0"/>
              </a:rPr>
              <a:t>Орловка Чистоозерного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 ПРИРОДНОГО ХАРАКТЕРА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8434" name="CorelDRAW" r:id="rId4" imgW="810360" imgH="951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возникновения природных пожаров </a:t>
            </a:r>
            <a:r>
              <a:rPr lang="ru-RU" dirty="0" smtClean="0"/>
              <a:t>на территории д.Орловка  Чистоозерного  района</a:t>
            </a:r>
            <a:r>
              <a:rPr lang="ru-RU" dirty="0" smtClean="0">
                <a:cs typeface="Times New Roman" pitchFamily="18" charset="0"/>
              </a:rPr>
              <a:t> 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15" name="Полилиния 214"/>
          <p:cNvSpPr/>
          <p:nvPr/>
        </p:nvSpPr>
        <p:spPr>
          <a:xfrm>
            <a:off x="315310" y="4529959"/>
            <a:ext cx="695357" cy="546538"/>
          </a:xfrm>
          <a:custGeom>
            <a:avLst/>
            <a:gdLst>
              <a:gd name="connsiteX0" fmla="*/ 0 w 695357"/>
              <a:gd name="connsiteY0" fmla="*/ 0 h 546538"/>
              <a:gd name="connsiteX1" fmla="*/ 105104 w 695357"/>
              <a:gd name="connsiteY1" fmla="*/ 31531 h 546538"/>
              <a:gd name="connsiteX2" fmla="*/ 557049 w 695357"/>
              <a:gd name="connsiteY2" fmla="*/ 52551 h 546538"/>
              <a:gd name="connsiteX3" fmla="*/ 588580 w 695357"/>
              <a:gd name="connsiteY3" fmla="*/ 63062 h 546538"/>
              <a:gd name="connsiteX4" fmla="*/ 599090 w 695357"/>
              <a:gd name="connsiteY4" fmla="*/ 94593 h 546538"/>
              <a:gd name="connsiteX5" fmla="*/ 651642 w 695357"/>
              <a:gd name="connsiteY5" fmla="*/ 136634 h 546538"/>
              <a:gd name="connsiteX6" fmla="*/ 662152 w 695357"/>
              <a:gd name="connsiteY6" fmla="*/ 210207 h 546538"/>
              <a:gd name="connsiteX7" fmla="*/ 693683 w 695357"/>
              <a:gd name="connsiteY7" fmla="*/ 357351 h 546538"/>
              <a:gd name="connsiteX8" fmla="*/ 683173 w 695357"/>
              <a:gd name="connsiteY8" fmla="*/ 525517 h 546538"/>
              <a:gd name="connsiteX9" fmla="*/ 651642 w 695357"/>
              <a:gd name="connsiteY9" fmla="*/ 546538 h 546538"/>
              <a:gd name="connsiteX10" fmla="*/ 315311 w 695357"/>
              <a:gd name="connsiteY10" fmla="*/ 536027 h 546538"/>
              <a:gd name="connsiteX11" fmla="*/ 304800 w 695357"/>
              <a:gd name="connsiteY11" fmla="*/ 472965 h 546538"/>
              <a:gd name="connsiteX12" fmla="*/ 220718 w 695357"/>
              <a:gd name="connsiteY12" fmla="*/ 399393 h 546538"/>
              <a:gd name="connsiteX13" fmla="*/ 157656 w 695357"/>
              <a:gd name="connsiteY13" fmla="*/ 357351 h 546538"/>
              <a:gd name="connsiteX14" fmla="*/ 126124 w 695357"/>
              <a:gd name="connsiteY14" fmla="*/ 336331 h 546538"/>
              <a:gd name="connsiteX15" fmla="*/ 105104 w 695357"/>
              <a:gd name="connsiteY15" fmla="*/ 304800 h 546538"/>
              <a:gd name="connsiteX16" fmla="*/ 84083 w 695357"/>
              <a:gd name="connsiteY16" fmla="*/ 241738 h 546538"/>
              <a:gd name="connsiteX17" fmla="*/ 73573 w 695357"/>
              <a:gd name="connsiteY17" fmla="*/ 210207 h 546538"/>
              <a:gd name="connsiteX18" fmla="*/ 63062 w 695357"/>
              <a:gd name="connsiteY18" fmla="*/ 168165 h 546538"/>
              <a:gd name="connsiteX19" fmla="*/ 42042 w 695357"/>
              <a:gd name="connsiteY19" fmla="*/ 105103 h 546538"/>
              <a:gd name="connsiteX20" fmla="*/ 31531 w 695357"/>
              <a:gd name="connsiteY20" fmla="*/ 73572 h 546538"/>
              <a:gd name="connsiteX21" fmla="*/ 42042 w 695357"/>
              <a:gd name="connsiteY21" fmla="*/ 31531 h 54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5357" h="546538">
                <a:moveTo>
                  <a:pt x="0" y="0"/>
                </a:moveTo>
                <a:cubicBezTo>
                  <a:pt x="16953" y="5651"/>
                  <a:pt x="80560" y="28643"/>
                  <a:pt x="105104" y="31531"/>
                </a:cubicBezTo>
                <a:cubicBezTo>
                  <a:pt x="229944" y="46218"/>
                  <a:pt x="464626" y="49470"/>
                  <a:pt x="557049" y="52551"/>
                </a:cubicBezTo>
                <a:cubicBezTo>
                  <a:pt x="567559" y="56055"/>
                  <a:pt x="580746" y="55228"/>
                  <a:pt x="588580" y="63062"/>
                </a:cubicBezTo>
                <a:cubicBezTo>
                  <a:pt x="596414" y="70896"/>
                  <a:pt x="594135" y="84684"/>
                  <a:pt x="599090" y="94593"/>
                </a:cubicBezTo>
                <a:cubicBezTo>
                  <a:pt x="618106" y="132625"/>
                  <a:pt x="615275" y="124512"/>
                  <a:pt x="651642" y="136634"/>
                </a:cubicBezTo>
                <a:cubicBezTo>
                  <a:pt x="655145" y="161158"/>
                  <a:pt x="659416" y="185585"/>
                  <a:pt x="662152" y="210207"/>
                </a:cubicBezTo>
                <a:cubicBezTo>
                  <a:pt x="676913" y="343061"/>
                  <a:pt x="650182" y="292101"/>
                  <a:pt x="693683" y="357351"/>
                </a:cubicBezTo>
                <a:cubicBezTo>
                  <a:pt x="690180" y="413406"/>
                  <a:pt x="695357" y="470690"/>
                  <a:pt x="683173" y="525517"/>
                </a:cubicBezTo>
                <a:cubicBezTo>
                  <a:pt x="680433" y="537848"/>
                  <a:pt x="664269" y="546177"/>
                  <a:pt x="651642" y="546538"/>
                </a:cubicBezTo>
                <a:lnTo>
                  <a:pt x="315311" y="536027"/>
                </a:lnTo>
                <a:cubicBezTo>
                  <a:pt x="311807" y="515006"/>
                  <a:pt x="311539" y="493182"/>
                  <a:pt x="304800" y="472965"/>
                </a:cubicBezTo>
                <a:cubicBezTo>
                  <a:pt x="292287" y="435427"/>
                  <a:pt x="249249" y="418413"/>
                  <a:pt x="220718" y="399393"/>
                </a:cubicBezTo>
                <a:lnTo>
                  <a:pt x="157656" y="357351"/>
                </a:lnTo>
                <a:lnTo>
                  <a:pt x="126124" y="336331"/>
                </a:lnTo>
                <a:cubicBezTo>
                  <a:pt x="119117" y="325821"/>
                  <a:pt x="110234" y="316343"/>
                  <a:pt x="105104" y="304800"/>
                </a:cubicBezTo>
                <a:cubicBezTo>
                  <a:pt x="96105" y="284552"/>
                  <a:pt x="91090" y="262759"/>
                  <a:pt x="84083" y="241738"/>
                </a:cubicBezTo>
                <a:cubicBezTo>
                  <a:pt x="80580" y="231228"/>
                  <a:pt x="76260" y="220955"/>
                  <a:pt x="73573" y="210207"/>
                </a:cubicBezTo>
                <a:cubicBezTo>
                  <a:pt x="70069" y="196193"/>
                  <a:pt x="67213" y="182001"/>
                  <a:pt x="63062" y="168165"/>
                </a:cubicBezTo>
                <a:cubicBezTo>
                  <a:pt x="56695" y="146942"/>
                  <a:pt x="49049" y="126124"/>
                  <a:pt x="42042" y="105103"/>
                </a:cubicBezTo>
                <a:lnTo>
                  <a:pt x="31531" y="73572"/>
                </a:lnTo>
                <a:cubicBezTo>
                  <a:pt x="43150" y="38717"/>
                  <a:pt x="42042" y="53120"/>
                  <a:pt x="42042" y="31531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олилиния 215"/>
          <p:cNvSpPr/>
          <p:nvPr/>
        </p:nvSpPr>
        <p:spPr>
          <a:xfrm>
            <a:off x="1366345" y="4841765"/>
            <a:ext cx="581075" cy="456266"/>
          </a:xfrm>
          <a:custGeom>
            <a:avLst/>
            <a:gdLst>
              <a:gd name="connsiteX0" fmla="*/ 21021 w 581075"/>
              <a:gd name="connsiteY0" fmla="*/ 3504 h 456266"/>
              <a:gd name="connsiteX1" fmla="*/ 147145 w 581075"/>
              <a:gd name="connsiteY1" fmla="*/ 14014 h 456266"/>
              <a:gd name="connsiteX2" fmla="*/ 346841 w 581075"/>
              <a:gd name="connsiteY2" fmla="*/ 35035 h 456266"/>
              <a:gd name="connsiteX3" fmla="*/ 378372 w 581075"/>
              <a:gd name="connsiteY3" fmla="*/ 56056 h 456266"/>
              <a:gd name="connsiteX4" fmla="*/ 567558 w 581075"/>
              <a:gd name="connsiteY4" fmla="*/ 87587 h 456266"/>
              <a:gd name="connsiteX5" fmla="*/ 557048 w 581075"/>
              <a:gd name="connsiteY5" fmla="*/ 339835 h 456266"/>
              <a:gd name="connsiteX6" fmla="*/ 515007 w 581075"/>
              <a:gd name="connsiteY6" fmla="*/ 350345 h 456266"/>
              <a:gd name="connsiteX7" fmla="*/ 472965 w 581075"/>
              <a:gd name="connsiteY7" fmla="*/ 392387 h 456266"/>
              <a:gd name="connsiteX8" fmla="*/ 430924 w 581075"/>
              <a:gd name="connsiteY8" fmla="*/ 434428 h 456266"/>
              <a:gd name="connsiteX9" fmla="*/ 325821 w 581075"/>
              <a:gd name="connsiteY9" fmla="*/ 434428 h 456266"/>
              <a:gd name="connsiteX10" fmla="*/ 262758 w 581075"/>
              <a:gd name="connsiteY10" fmla="*/ 402897 h 456266"/>
              <a:gd name="connsiteX11" fmla="*/ 210207 w 581075"/>
              <a:gd name="connsiteY11" fmla="*/ 339835 h 456266"/>
              <a:gd name="connsiteX12" fmla="*/ 157655 w 581075"/>
              <a:gd name="connsiteY12" fmla="*/ 276773 h 456266"/>
              <a:gd name="connsiteX13" fmla="*/ 126124 w 581075"/>
              <a:gd name="connsiteY13" fmla="*/ 266263 h 456266"/>
              <a:gd name="connsiteX14" fmla="*/ 73572 w 581075"/>
              <a:gd name="connsiteY14" fmla="*/ 171669 h 456266"/>
              <a:gd name="connsiteX15" fmla="*/ 52552 w 581075"/>
              <a:gd name="connsiteY15" fmla="*/ 140138 h 456266"/>
              <a:gd name="connsiteX16" fmla="*/ 42041 w 581075"/>
              <a:gd name="connsiteY16" fmla="*/ 108607 h 456266"/>
              <a:gd name="connsiteX17" fmla="*/ 21021 w 581075"/>
              <a:gd name="connsiteY17" fmla="*/ 35035 h 456266"/>
              <a:gd name="connsiteX18" fmla="*/ 21021 w 581075"/>
              <a:gd name="connsiteY18" fmla="*/ 3504 h 45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1075" h="456266">
                <a:moveTo>
                  <a:pt x="21021" y="3504"/>
                </a:moveTo>
                <a:cubicBezTo>
                  <a:pt x="42042" y="0"/>
                  <a:pt x="105065" y="11008"/>
                  <a:pt x="147145" y="14014"/>
                </a:cubicBezTo>
                <a:cubicBezTo>
                  <a:pt x="332475" y="27252"/>
                  <a:pt x="260823" y="6363"/>
                  <a:pt x="346841" y="35035"/>
                </a:cubicBezTo>
                <a:cubicBezTo>
                  <a:pt x="357351" y="42042"/>
                  <a:pt x="367074" y="50407"/>
                  <a:pt x="378372" y="56056"/>
                </a:cubicBezTo>
                <a:cubicBezTo>
                  <a:pt x="450888" y="92313"/>
                  <a:pt x="466465" y="79810"/>
                  <a:pt x="567558" y="87587"/>
                </a:cubicBezTo>
                <a:cubicBezTo>
                  <a:pt x="564055" y="171670"/>
                  <a:pt x="573552" y="257314"/>
                  <a:pt x="557048" y="339835"/>
                </a:cubicBezTo>
                <a:cubicBezTo>
                  <a:pt x="554215" y="353999"/>
                  <a:pt x="526287" y="341321"/>
                  <a:pt x="515007" y="350345"/>
                </a:cubicBezTo>
                <a:cubicBezTo>
                  <a:pt x="434924" y="414411"/>
                  <a:pt x="581075" y="356348"/>
                  <a:pt x="472965" y="392387"/>
                </a:cubicBezTo>
                <a:cubicBezTo>
                  <a:pt x="458951" y="406401"/>
                  <a:pt x="447051" y="422909"/>
                  <a:pt x="430924" y="434428"/>
                </a:cubicBezTo>
                <a:cubicBezTo>
                  <a:pt x="400351" y="456266"/>
                  <a:pt x="355667" y="438692"/>
                  <a:pt x="325821" y="434428"/>
                </a:cubicBezTo>
                <a:cubicBezTo>
                  <a:pt x="304299" y="427254"/>
                  <a:pt x="278432" y="421706"/>
                  <a:pt x="262758" y="402897"/>
                </a:cubicBezTo>
                <a:cubicBezTo>
                  <a:pt x="196084" y="322887"/>
                  <a:pt x="287028" y="391050"/>
                  <a:pt x="210207" y="339835"/>
                </a:cubicBezTo>
                <a:cubicBezTo>
                  <a:pt x="194696" y="316569"/>
                  <a:pt x="181932" y="292958"/>
                  <a:pt x="157655" y="276773"/>
                </a:cubicBezTo>
                <a:cubicBezTo>
                  <a:pt x="148437" y="270628"/>
                  <a:pt x="136634" y="269766"/>
                  <a:pt x="126124" y="266263"/>
                </a:cubicBezTo>
                <a:cubicBezTo>
                  <a:pt x="107625" y="210764"/>
                  <a:pt x="121760" y="243952"/>
                  <a:pt x="73572" y="171669"/>
                </a:cubicBezTo>
                <a:cubicBezTo>
                  <a:pt x="66565" y="161159"/>
                  <a:pt x="56547" y="152121"/>
                  <a:pt x="52552" y="140138"/>
                </a:cubicBezTo>
                <a:cubicBezTo>
                  <a:pt x="49048" y="129628"/>
                  <a:pt x="45085" y="119260"/>
                  <a:pt x="42041" y="108607"/>
                </a:cubicBezTo>
                <a:cubicBezTo>
                  <a:pt x="32075" y="73728"/>
                  <a:pt x="33620" y="66533"/>
                  <a:pt x="21021" y="35035"/>
                </a:cubicBezTo>
                <a:cubicBezTo>
                  <a:pt x="18111" y="27761"/>
                  <a:pt x="0" y="7008"/>
                  <a:pt x="21021" y="3504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олилиния 216"/>
          <p:cNvSpPr/>
          <p:nvPr/>
        </p:nvSpPr>
        <p:spPr>
          <a:xfrm>
            <a:off x="61023" y="3401022"/>
            <a:ext cx="225682" cy="740526"/>
          </a:xfrm>
          <a:custGeom>
            <a:avLst/>
            <a:gdLst>
              <a:gd name="connsiteX0" fmla="*/ 96632 w 225682"/>
              <a:gd name="connsiteY0" fmla="*/ 25350 h 740526"/>
              <a:gd name="connsiteX1" fmla="*/ 138674 w 225682"/>
              <a:gd name="connsiteY1" fmla="*/ 151475 h 740526"/>
              <a:gd name="connsiteX2" fmla="*/ 180715 w 225682"/>
              <a:gd name="connsiteY2" fmla="*/ 235557 h 740526"/>
              <a:gd name="connsiteX3" fmla="*/ 201736 w 225682"/>
              <a:gd name="connsiteY3" fmla="*/ 330150 h 740526"/>
              <a:gd name="connsiteX4" fmla="*/ 212246 w 225682"/>
              <a:gd name="connsiteY4" fmla="*/ 372192 h 740526"/>
              <a:gd name="connsiteX5" fmla="*/ 222756 w 225682"/>
              <a:gd name="connsiteY5" fmla="*/ 424744 h 740526"/>
              <a:gd name="connsiteX6" fmla="*/ 212246 w 225682"/>
              <a:gd name="connsiteY6" fmla="*/ 729544 h 740526"/>
              <a:gd name="connsiteX7" fmla="*/ 180715 w 225682"/>
              <a:gd name="connsiteY7" fmla="*/ 740054 h 740526"/>
              <a:gd name="connsiteX8" fmla="*/ 128163 w 225682"/>
              <a:gd name="connsiteY8" fmla="*/ 729544 h 740526"/>
              <a:gd name="connsiteX9" fmla="*/ 117653 w 225682"/>
              <a:gd name="connsiteY9" fmla="*/ 698012 h 740526"/>
              <a:gd name="connsiteX10" fmla="*/ 96632 w 225682"/>
              <a:gd name="connsiteY10" fmla="*/ 550868 h 740526"/>
              <a:gd name="connsiteX11" fmla="*/ 86122 w 225682"/>
              <a:gd name="connsiteY11" fmla="*/ 519337 h 740526"/>
              <a:gd name="connsiteX12" fmla="*/ 65101 w 225682"/>
              <a:gd name="connsiteY12" fmla="*/ 487806 h 740526"/>
              <a:gd name="connsiteX13" fmla="*/ 33570 w 225682"/>
              <a:gd name="connsiteY13" fmla="*/ 309130 h 740526"/>
              <a:gd name="connsiteX14" fmla="*/ 12549 w 225682"/>
              <a:gd name="connsiteY14" fmla="*/ 246068 h 740526"/>
              <a:gd name="connsiteX15" fmla="*/ 2039 w 225682"/>
              <a:gd name="connsiteY15" fmla="*/ 214537 h 740526"/>
              <a:gd name="connsiteX16" fmla="*/ 12549 w 225682"/>
              <a:gd name="connsiteY16" fmla="*/ 77902 h 740526"/>
              <a:gd name="connsiteX17" fmla="*/ 44080 w 225682"/>
              <a:gd name="connsiteY17" fmla="*/ 67392 h 740526"/>
              <a:gd name="connsiteX18" fmla="*/ 96632 w 225682"/>
              <a:gd name="connsiteY18" fmla="*/ 25350 h 7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682" h="740526">
                <a:moveTo>
                  <a:pt x="96632" y="25350"/>
                </a:moveTo>
                <a:cubicBezTo>
                  <a:pt x="112398" y="39364"/>
                  <a:pt x="85212" y="0"/>
                  <a:pt x="138674" y="151475"/>
                </a:cubicBezTo>
                <a:cubicBezTo>
                  <a:pt x="149103" y="181024"/>
                  <a:pt x="167748" y="207030"/>
                  <a:pt x="180715" y="235557"/>
                </a:cubicBezTo>
                <a:cubicBezTo>
                  <a:pt x="195324" y="267697"/>
                  <a:pt x="194481" y="293877"/>
                  <a:pt x="201736" y="330150"/>
                </a:cubicBezTo>
                <a:cubicBezTo>
                  <a:pt x="204569" y="344315"/>
                  <a:pt x="209113" y="358091"/>
                  <a:pt x="212246" y="372192"/>
                </a:cubicBezTo>
                <a:cubicBezTo>
                  <a:pt x="216121" y="389631"/>
                  <a:pt x="219253" y="407227"/>
                  <a:pt x="222756" y="424744"/>
                </a:cubicBezTo>
                <a:cubicBezTo>
                  <a:pt x="219253" y="526344"/>
                  <a:pt x="225682" y="628775"/>
                  <a:pt x="212246" y="729544"/>
                </a:cubicBezTo>
                <a:cubicBezTo>
                  <a:pt x="210782" y="740526"/>
                  <a:pt x="191794" y="740054"/>
                  <a:pt x="180715" y="740054"/>
                </a:cubicBezTo>
                <a:cubicBezTo>
                  <a:pt x="162851" y="740054"/>
                  <a:pt x="145680" y="733047"/>
                  <a:pt x="128163" y="729544"/>
                </a:cubicBezTo>
                <a:cubicBezTo>
                  <a:pt x="124660" y="719033"/>
                  <a:pt x="119578" y="708923"/>
                  <a:pt x="117653" y="698012"/>
                </a:cubicBezTo>
                <a:cubicBezTo>
                  <a:pt x="109043" y="649220"/>
                  <a:pt x="112299" y="597872"/>
                  <a:pt x="96632" y="550868"/>
                </a:cubicBezTo>
                <a:cubicBezTo>
                  <a:pt x="93129" y="540358"/>
                  <a:pt x="91077" y="529246"/>
                  <a:pt x="86122" y="519337"/>
                </a:cubicBezTo>
                <a:cubicBezTo>
                  <a:pt x="80473" y="508039"/>
                  <a:pt x="72108" y="498316"/>
                  <a:pt x="65101" y="487806"/>
                </a:cubicBezTo>
                <a:cubicBezTo>
                  <a:pt x="17509" y="345032"/>
                  <a:pt x="71119" y="521909"/>
                  <a:pt x="33570" y="309130"/>
                </a:cubicBezTo>
                <a:cubicBezTo>
                  <a:pt x="29719" y="287309"/>
                  <a:pt x="19556" y="267089"/>
                  <a:pt x="12549" y="246068"/>
                </a:cubicBezTo>
                <a:lnTo>
                  <a:pt x="2039" y="214537"/>
                </a:lnTo>
                <a:cubicBezTo>
                  <a:pt x="5542" y="168992"/>
                  <a:pt x="0" y="121824"/>
                  <a:pt x="12549" y="77902"/>
                </a:cubicBezTo>
                <a:cubicBezTo>
                  <a:pt x="15593" y="67249"/>
                  <a:pt x="34171" y="72347"/>
                  <a:pt x="44080" y="67392"/>
                </a:cubicBezTo>
                <a:cubicBezTo>
                  <a:pt x="55378" y="61743"/>
                  <a:pt x="80866" y="11336"/>
                  <a:pt x="96632" y="2535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Oval 63"/>
          <p:cNvSpPr>
            <a:spLocks noChangeArrowheads="1"/>
          </p:cNvSpPr>
          <p:nvPr/>
        </p:nvSpPr>
        <p:spPr bwMode="auto">
          <a:xfrm rot="18711261">
            <a:off x="437508" y="2919061"/>
            <a:ext cx="1287650" cy="2696018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85720" y="1643050"/>
            <a:ext cx="228601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1789113"/>
            <a:r>
              <a:rPr lang="ru-RU" sz="800" dirty="0" smtClean="0">
                <a:cs typeface="Times New Roman" pitchFamily="18" charset="0"/>
              </a:rPr>
              <a:t>Зона возможного риска </a:t>
            </a:r>
            <a:r>
              <a:rPr lang="en-US" sz="800" dirty="0" smtClean="0">
                <a:cs typeface="Times New Roman" pitchFamily="18" charset="0"/>
              </a:rPr>
              <a:t> </a:t>
            </a:r>
            <a:r>
              <a:rPr lang="ru-RU" sz="800" dirty="0" smtClean="0">
                <a:cs typeface="Times New Roman" pitchFamily="18" charset="0"/>
              </a:rPr>
              <a:t>воздействия природного пожара</a:t>
            </a:r>
          </a:p>
          <a:p>
            <a:pPr algn="ctr" defTabSz="1789113"/>
            <a:r>
              <a:rPr lang="ru-RU" sz="800" u="sng" dirty="0" smtClean="0">
                <a:cs typeface="Times New Roman" pitchFamily="18" charset="0"/>
              </a:rPr>
              <a:t>В зоне риска находятся: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домов 12;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населения –  35 чел.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соц. значимых объектов –  нет</a:t>
            </a:r>
          </a:p>
          <a:p>
            <a:endParaRPr lang="ru-RU" sz="800" dirty="0"/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 rot="5400000">
            <a:off x="714348" y="3071810"/>
            <a:ext cx="1143008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2285984" y="4000504"/>
            <a:ext cx="214314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790700"/>
            <a:r>
              <a:rPr lang="ru-RU" sz="800" dirty="0" smtClean="0">
                <a:cs typeface="Times New Roman" pitchFamily="18" charset="0"/>
              </a:rPr>
              <a:t>Характеристика лесного участка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Площадь леса – 1 га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Состав леса – березняк, кустарник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Высота деревьев  4 м</a:t>
            </a:r>
            <a:endParaRPr lang="ru-RU" sz="800" dirty="0"/>
          </a:p>
        </p:txBody>
      </p:sp>
      <p:cxnSp>
        <p:nvCxnSpPr>
          <p:cNvPr id="225" name="Прямая соединительная линия 224"/>
          <p:cNvCxnSpPr>
            <a:stCxn id="223" idx="1"/>
          </p:cNvCxnSpPr>
          <p:nvPr/>
        </p:nvCxnSpPr>
        <p:spPr>
          <a:xfrm rot="10800000" flipV="1">
            <a:off x="928662" y="4292892"/>
            <a:ext cx="1357322" cy="42199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>
            <a:off x="214282" y="3929066"/>
            <a:ext cx="2143140" cy="21431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rot="5400000" flipH="1" flipV="1">
            <a:off x="1857356" y="4500570"/>
            <a:ext cx="714380" cy="714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4763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4763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подтоплений (затоплений)</a:t>
            </a:r>
            <a:r>
              <a:rPr lang="ru-RU" dirty="0" smtClean="0"/>
              <a:t>на территории д.Орловка Чистоозерного  района</a:t>
            </a:r>
            <a:endParaRPr lang="ru-RU" dirty="0"/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285852" y="2571744"/>
            <a:ext cx="65722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Вероятности  риска подтоплений (затоплений) нет, из за отсутствия на территории сельского поселения рек </a:t>
            </a:r>
            <a:r>
              <a:rPr lang="ru-RU" sz="1400" dirty="0" err="1" smtClean="0"/>
              <a:t>идр</a:t>
            </a:r>
            <a:r>
              <a:rPr lang="ru-RU" sz="1400" dirty="0" smtClean="0"/>
              <a:t>. природных водоемов.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 -СПРАВОЧНЫЕ МАТЕРИАЛЫ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5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4147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4148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49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50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51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52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53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54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4155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6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4157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8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9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0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1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2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3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4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5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6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7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8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9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0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1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2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3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4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5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6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7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78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179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80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181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82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83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4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5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6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7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8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9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0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1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2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3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4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5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6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7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4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5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6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7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4208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956480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4209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4210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4211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2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4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6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7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8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9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0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1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2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3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5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6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7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8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9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0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1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3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234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35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36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37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38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39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4240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1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2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3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4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5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6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7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8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9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0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1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2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3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4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5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6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7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8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9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1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2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3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4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5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6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7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8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4269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4270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4271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2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4273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4274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5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4276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7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8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9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0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1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2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3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4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5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6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7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8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9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0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291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92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93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94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95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96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4297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8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9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0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6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7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0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1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2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3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4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5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6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7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8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9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0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1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2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3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4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5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26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4327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8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4329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0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4331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2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4333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4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4335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6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7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8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9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610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4341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4342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4343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614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4345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Text Box 553"/>
          <p:cNvSpPr txBox="1">
            <a:spLocks noChangeArrowheads="1"/>
          </p:cNvSpPr>
          <p:nvPr/>
        </p:nvSpPr>
        <p:spPr bwMode="auto">
          <a:xfrm>
            <a:off x="0" y="3402"/>
            <a:ext cx="9144000" cy="105001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43" tIns="16574" rIns="33143" bIns="16574" anchor="ctr" anchorCtr="1">
            <a:spAutoFit/>
          </a:bodyPr>
          <a:lstStyle/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силам и средствам</a:t>
            </a: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</a:t>
            </a:r>
            <a:r>
              <a:rPr lang="ru-RU" dirty="0" smtClean="0">
                <a:latin typeface="Times New Roman" pitchFamily="18" charset="0"/>
              </a:rPr>
              <a:t>д. </a:t>
            </a:r>
            <a:r>
              <a:rPr lang="ru-RU" sz="2000" dirty="0">
                <a:latin typeface="Times New Roman" pitchFamily="18" charset="0"/>
              </a:rPr>
              <a:t>Орловка Чистоозерного </a:t>
            </a:r>
            <a:endParaRPr lang="ru-RU" sz="2000" dirty="0">
              <a:cs typeface="Times New Roman" pitchFamily="18" charset="0"/>
            </a:endParaRP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муниципального района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00" name="Text Box 64"/>
          <p:cNvSpPr txBox="1">
            <a:spLocks noChangeArrowheads="1"/>
          </p:cNvSpPr>
          <p:nvPr/>
        </p:nvSpPr>
        <p:spPr bwMode="auto">
          <a:xfrm>
            <a:off x="6540500" y="5610679"/>
            <a:ext cx="2320018" cy="73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3737" tIns="91869" rIns="183737" bIns="91869">
            <a:spAutoFit/>
          </a:bodyPr>
          <a:lstStyle/>
          <a:p>
            <a:pPr algn="ctr" defTabSz="2091848"/>
            <a:r>
              <a:rPr lang="ru-RU" sz="900" b="1" u="sng" dirty="0">
                <a:latin typeface="Times New Roman" pitchFamily="18" charset="0"/>
                <a:cs typeface="Times New Roman" pitchFamily="18" charset="0"/>
              </a:rPr>
              <a:t>Фермерское хозяйство </a:t>
            </a:r>
          </a:p>
          <a:p>
            <a:pPr algn="ctr" defTabSz="2091848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Личного состава - 4 чел.</a:t>
            </a:r>
          </a:p>
          <a:p>
            <a:pPr defTabSz="2091848"/>
            <a:r>
              <a:rPr lang="ru-RU" sz="900" b="1" i="1" dirty="0">
                <a:latin typeface="Times New Roman" pitchFamily="18" charset="0"/>
              </a:rPr>
              <a:t>Трактора (Т-130) – 1 ед.</a:t>
            </a:r>
          </a:p>
          <a:p>
            <a:pPr defTabSz="2091848"/>
            <a:r>
              <a:rPr lang="ru-RU" sz="900" b="1" i="1" dirty="0">
                <a:latin typeface="Times New Roman" pitchFamily="18" charset="0"/>
              </a:rPr>
              <a:t>Грузовой транспорт – 1 ед. 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54429" y="1306286"/>
          <a:ext cx="3265714" cy="1471749"/>
        </p:xfrm>
        <a:graphic>
          <a:graphicData uri="http://schemas.openxmlformats.org/drawingml/2006/table">
            <a:tbl>
              <a:tblPr/>
              <a:tblGrid>
                <a:gridCol w="544286"/>
                <a:gridCol w="1034143"/>
                <a:gridCol w="372936"/>
                <a:gridCol w="410086"/>
                <a:gridCol w="412390"/>
                <a:gridCol w="491873"/>
              </a:tblGrid>
              <a:tr h="29694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632721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район, р.п.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Восточная 10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Барабаюдинский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632710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с.Бараба-Юдино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Центральная,15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632711 НСО 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 , с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Шипицино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Школьная,14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143" name="TextBox 94"/>
          <p:cNvSpPr txBox="1">
            <a:spLocks noChangeArrowheads="1"/>
          </p:cNvSpPr>
          <p:nvPr/>
        </p:nvSpPr>
        <p:spPr bwMode="auto">
          <a:xfrm>
            <a:off x="4354286" y="1088572"/>
            <a:ext cx="1543277" cy="619901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lIns="65266" tIns="32633" rIns="65266" bIns="32633">
            <a:spAutoFit/>
          </a:bodyPr>
          <a:lstStyle/>
          <a:p>
            <a:pPr algn="ctr" defTabSz="651931"/>
            <a:r>
              <a:rPr lang="ru-RU" sz="900" b="1" i="1" dirty="0">
                <a:latin typeface="Times New Roman" pitchFamily="18" charset="0"/>
              </a:rPr>
              <a:t>Расстояние </a:t>
            </a:r>
          </a:p>
          <a:p>
            <a:pPr algn="ctr" defTabSz="651931"/>
            <a:r>
              <a:rPr lang="ru-RU" sz="900" b="1" dirty="0">
                <a:latin typeface="Times New Roman" pitchFamily="18" charset="0"/>
              </a:rPr>
              <a:t>ПЧ-75  </a:t>
            </a:r>
            <a:r>
              <a:rPr lang="ru-RU" sz="900" b="1" i="1" dirty="0">
                <a:latin typeface="Times New Roman" pitchFamily="18" charset="0"/>
              </a:rPr>
              <a:t>- 32 км,</a:t>
            </a:r>
          </a:p>
          <a:p>
            <a:pPr algn="ctr" defTabSz="651931"/>
            <a:r>
              <a:rPr lang="ru-RU" sz="900" dirty="0">
                <a:cs typeface="Times New Roman" pitchFamily="18" charset="0"/>
              </a:rPr>
              <a:t>ДПК-3  МО </a:t>
            </a:r>
          </a:p>
          <a:p>
            <a:pPr algn="ctr" defTabSz="651931"/>
            <a:r>
              <a:rPr lang="ru-RU" sz="900" dirty="0" err="1">
                <a:cs typeface="Times New Roman" pitchFamily="18" charset="0"/>
              </a:rPr>
              <a:t>Барабаюдинский</a:t>
            </a:r>
            <a:r>
              <a:rPr lang="ru-RU" sz="900" dirty="0">
                <a:cs typeface="Times New Roman" pitchFamily="18" charset="0"/>
              </a:rPr>
              <a:t> с/</a:t>
            </a:r>
            <a:r>
              <a:rPr lang="ru-RU" sz="900" dirty="0" err="1">
                <a:cs typeface="Times New Roman" pitchFamily="18" charset="0"/>
              </a:rPr>
              <a:t>с</a:t>
            </a:r>
            <a:r>
              <a:rPr lang="ru-RU" sz="900" dirty="0">
                <a:cs typeface="Times New Roman" pitchFamily="18" charset="0"/>
              </a:rPr>
              <a:t> -15км.</a:t>
            </a:r>
            <a:r>
              <a:rPr lang="ru-RU" sz="900" b="1" i="1" dirty="0">
                <a:latin typeface="Times New Roman" pitchFamily="18" charset="0"/>
              </a:rPr>
              <a:t> </a:t>
            </a:r>
          </a:p>
        </p:txBody>
      </p:sp>
      <p:grpSp>
        <p:nvGrpSpPr>
          <p:cNvPr id="3" name="AutoShape 820"/>
          <p:cNvGrpSpPr>
            <a:grpSpLocks/>
          </p:cNvGrpSpPr>
          <p:nvPr/>
        </p:nvGrpSpPr>
        <p:grpSpPr bwMode="auto">
          <a:xfrm>
            <a:off x="5660572" y="5170714"/>
            <a:ext cx="2338161" cy="1366384"/>
            <a:chOff x="5914" y="4700"/>
            <a:chExt cx="2062" cy="1014"/>
          </a:xfrm>
        </p:grpSpPr>
        <p:pic>
          <p:nvPicPr>
            <p:cNvPr id="4145" name="AutoShape 82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14" y="4700"/>
              <a:ext cx="206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6" name="Text Box 64"/>
            <p:cNvSpPr txBox="1">
              <a:spLocks noChangeArrowheads="1"/>
            </p:cNvSpPr>
            <p:nvPr/>
          </p:nvSpPr>
          <p:spPr bwMode="auto">
            <a:xfrm>
              <a:off x="5922" y="5040"/>
              <a:ext cx="2046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57263" tIns="128632" rIns="257263" bIns="128632">
              <a:spAutoFit/>
            </a:bodyPr>
            <a:lstStyle/>
            <a:p>
              <a:pPr algn="ctr" defTabSz="2091848"/>
              <a:r>
                <a:rPr lang="ru-RU" sz="900" b="1" u="sng" dirty="0" smtClean="0">
                  <a:latin typeface="Times New Roman" pitchFamily="18" charset="0"/>
                  <a:cs typeface="Times New Roman" pitchFamily="18" charset="0"/>
                </a:rPr>
                <a:t>ОАО</a:t>
              </a:r>
              <a:r>
                <a:rPr lang="ru-RU" sz="900" b="1" u="sng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900" b="1" u="sng" dirty="0" smtClean="0">
                  <a:latin typeface="Times New Roman" pitchFamily="18" charset="0"/>
                  <a:cs typeface="Times New Roman" pitchFamily="18" charset="0"/>
                </a:rPr>
                <a:t>Орловское</a:t>
              </a:r>
              <a:r>
                <a:rPr lang="ru-RU" sz="900" b="1" u="sng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900" b="1" u="sng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2091848"/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Личного состава - 24 чел.</a:t>
              </a:r>
            </a:p>
            <a:p>
              <a:pPr defTabSz="2091848"/>
              <a:r>
                <a:rPr lang="ru-RU" sz="900" b="1" i="1" dirty="0">
                  <a:latin typeface="Times New Roman" pitchFamily="18" charset="0"/>
                </a:rPr>
                <a:t>Трактора </a:t>
              </a:r>
              <a:r>
                <a:rPr lang="ru-RU" sz="900" b="1" i="1" dirty="0" smtClean="0">
                  <a:latin typeface="Times New Roman" pitchFamily="18" charset="0"/>
                </a:rPr>
                <a:t>(</a:t>
              </a:r>
              <a:r>
                <a:rPr lang="ru-RU" sz="900" b="1" i="1" dirty="0" smtClean="0">
                  <a:latin typeface="Times New Roman" pitchFamily="18" charset="0"/>
                </a:rPr>
                <a:t>МТЗ-80)</a:t>
              </a:r>
              <a:r>
                <a:rPr lang="ru-RU" sz="900" b="1" i="1" dirty="0" smtClean="0">
                  <a:latin typeface="Times New Roman" pitchFamily="18" charset="0"/>
                </a:rPr>
                <a:t> </a:t>
              </a:r>
              <a:r>
                <a:rPr lang="ru-RU" sz="900" b="1" i="1" dirty="0">
                  <a:latin typeface="Times New Roman" pitchFamily="18" charset="0"/>
                </a:rPr>
                <a:t>– 3 ед.</a:t>
              </a:r>
            </a:p>
            <a:p>
              <a:pPr defTabSz="2091848"/>
              <a:r>
                <a:rPr lang="ru-RU" sz="900" b="1" i="1" dirty="0">
                  <a:latin typeface="Times New Roman" pitchFamily="18" charset="0"/>
                </a:rPr>
                <a:t>Грузовой транспорт – </a:t>
              </a:r>
              <a:r>
                <a:rPr lang="ru-RU" sz="900" b="1" i="1" dirty="0" smtClean="0">
                  <a:latin typeface="Times New Roman" pitchFamily="18" charset="0"/>
                </a:rPr>
                <a:t>1 </a:t>
              </a:r>
              <a:r>
                <a:rPr lang="ru-RU" sz="900" b="1" i="1" dirty="0">
                  <a:latin typeface="Times New Roman" pitchFamily="18" charset="0"/>
                </a:rPr>
                <a:t>ед.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Информационно-справочные материалы по резервам финансовых и материальных средств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/>
              <a:t>на </a:t>
            </a:r>
            <a:r>
              <a:rPr lang="ru-RU" smtClean="0"/>
              <a:t>территории д.Орловка </a:t>
            </a:r>
            <a:r>
              <a:rPr lang="ru-RU" dirty="0" smtClean="0"/>
              <a:t>Чистоозерного  района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graphicFrame>
        <p:nvGraphicFramePr>
          <p:cNvPr id="19458" name="Object 83"/>
          <p:cNvGraphicFramePr>
            <a:graphicFrameLocks noChangeAspect="1"/>
          </p:cNvGraphicFramePr>
          <p:nvPr/>
        </p:nvGraphicFramePr>
        <p:xfrm>
          <a:off x="0" y="928671"/>
          <a:ext cx="3929063" cy="1857388"/>
        </p:xfrm>
        <a:graphic>
          <a:graphicData uri="http://schemas.openxmlformats.org/presentationml/2006/ole">
            <p:oleObj spid="_x0000_s19458" name="Worksheet" r:id="rId5" imgW="7010400" imgH="2286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91482" y="227920"/>
            <a:ext cx="7561036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>
            <a:spAutoFit/>
          </a:bodyPr>
          <a:lstStyle/>
          <a:p>
            <a:pPr algn="ctr" defTabSz="911569"/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1267" name="Прямоугольник 51"/>
          <p:cNvSpPr>
            <a:spLocks noChangeArrowheads="1"/>
          </p:cNvSpPr>
          <p:nvPr/>
        </p:nvSpPr>
        <p:spPr bwMode="auto">
          <a:xfrm>
            <a:off x="847019" y="826616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68" name="TextBox 52"/>
          <p:cNvSpPr txBox="1">
            <a:spLocks noChangeArrowheads="1"/>
          </p:cNvSpPr>
          <p:nvPr/>
        </p:nvSpPr>
        <p:spPr bwMode="auto">
          <a:xfrm>
            <a:off x="1174750" y="737054"/>
            <a:ext cx="1928813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жилые дома;</a:t>
            </a:r>
          </a:p>
        </p:txBody>
      </p:sp>
      <p:sp>
        <p:nvSpPr>
          <p:cNvPr id="11269" name="Прямоугольник 53"/>
          <p:cNvSpPr>
            <a:spLocks noChangeArrowheads="1"/>
          </p:cNvSpPr>
          <p:nvPr/>
        </p:nvSpPr>
        <p:spPr bwMode="auto">
          <a:xfrm>
            <a:off x="826634" y="1029608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0" name="TextBox 54"/>
          <p:cNvSpPr txBox="1">
            <a:spLocks noChangeArrowheads="1"/>
          </p:cNvSpPr>
          <p:nvPr/>
        </p:nvSpPr>
        <p:spPr bwMode="auto">
          <a:xfrm>
            <a:off x="1174750" y="967242"/>
            <a:ext cx="308315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11271" name="Прямоугольник 55"/>
          <p:cNvSpPr>
            <a:spLocks noChangeArrowheads="1"/>
          </p:cNvSpPr>
          <p:nvPr/>
        </p:nvSpPr>
        <p:spPr bwMode="auto">
          <a:xfrm>
            <a:off x="826634" y="1242786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2" name="TextBox 56"/>
          <p:cNvSpPr txBox="1">
            <a:spLocks noChangeArrowheads="1"/>
          </p:cNvSpPr>
          <p:nvPr/>
        </p:nvSpPr>
        <p:spPr bwMode="auto">
          <a:xfrm>
            <a:off x="1174750" y="1180421"/>
            <a:ext cx="2466295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11273" name="Прямоугольник 51"/>
          <p:cNvSpPr>
            <a:spLocks noChangeArrowheads="1"/>
          </p:cNvSpPr>
          <p:nvPr/>
        </p:nvSpPr>
        <p:spPr bwMode="auto">
          <a:xfrm>
            <a:off x="823232" y="1448028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4" name="Прямоугольник 51"/>
          <p:cNvSpPr>
            <a:spLocks noChangeArrowheads="1"/>
          </p:cNvSpPr>
          <p:nvPr/>
        </p:nvSpPr>
        <p:spPr bwMode="auto">
          <a:xfrm>
            <a:off x="823232" y="1673679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5" name="Прямоугольник 51"/>
          <p:cNvSpPr>
            <a:spLocks noChangeArrowheads="1"/>
          </p:cNvSpPr>
          <p:nvPr/>
        </p:nvSpPr>
        <p:spPr bwMode="auto">
          <a:xfrm>
            <a:off x="823232" y="1900465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6" name="TextBox 52"/>
          <p:cNvSpPr txBox="1">
            <a:spLocks noChangeArrowheads="1"/>
          </p:cNvSpPr>
          <p:nvPr/>
        </p:nvSpPr>
        <p:spPr bwMode="auto">
          <a:xfrm>
            <a:off x="1171349" y="1362983"/>
            <a:ext cx="2796268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11277" name="TextBox 54"/>
          <p:cNvSpPr txBox="1">
            <a:spLocks noChangeArrowheads="1"/>
          </p:cNvSpPr>
          <p:nvPr/>
        </p:nvSpPr>
        <p:spPr bwMode="auto">
          <a:xfrm>
            <a:off x="1171349" y="1597706"/>
            <a:ext cx="3083151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11278" name="TextBox 56"/>
          <p:cNvSpPr txBox="1">
            <a:spLocks noChangeArrowheads="1"/>
          </p:cNvSpPr>
          <p:nvPr/>
        </p:nvSpPr>
        <p:spPr bwMode="auto">
          <a:xfrm>
            <a:off x="1171349" y="1819956"/>
            <a:ext cx="282348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11279" name="Прямоугольник 51"/>
          <p:cNvSpPr>
            <a:spLocks noChangeArrowheads="1"/>
          </p:cNvSpPr>
          <p:nvPr/>
        </p:nvSpPr>
        <p:spPr bwMode="auto">
          <a:xfrm>
            <a:off x="823232" y="2118179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0" name="Прямоугольник 51"/>
          <p:cNvSpPr>
            <a:spLocks noChangeArrowheads="1"/>
          </p:cNvSpPr>
          <p:nvPr/>
        </p:nvSpPr>
        <p:spPr bwMode="auto">
          <a:xfrm>
            <a:off x="823232" y="2326822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1" name="TextBox 54"/>
          <p:cNvSpPr txBox="1">
            <a:spLocks noChangeArrowheads="1"/>
          </p:cNvSpPr>
          <p:nvPr/>
        </p:nvSpPr>
        <p:spPr bwMode="auto">
          <a:xfrm>
            <a:off x="1171349" y="2033135"/>
            <a:ext cx="3083151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11282" name="TextBox 56"/>
          <p:cNvSpPr txBox="1">
            <a:spLocks noChangeArrowheads="1"/>
          </p:cNvSpPr>
          <p:nvPr/>
        </p:nvSpPr>
        <p:spPr bwMode="auto">
          <a:xfrm>
            <a:off x="1171349" y="2255385"/>
            <a:ext cx="282348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11283" name="Picture 60" descr="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161" y="2557009"/>
            <a:ext cx="265339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28" tIns="89220" rIns="178428" bIns="89220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11285" name="Text Box 55"/>
          <p:cNvSpPr txBox="1">
            <a:spLocks noChangeArrowheads="1"/>
          </p:cNvSpPr>
          <p:nvPr/>
        </p:nvSpPr>
        <p:spPr bwMode="auto">
          <a:xfrm>
            <a:off x="1137331" y="2786063"/>
            <a:ext cx="240392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сельская больница (</a:t>
            </a:r>
            <a:r>
              <a:rPr lang="ru-RU" sz="1100" dirty="0" err="1">
                <a:cs typeface="Times New Roman" pitchFamily="18" charset="0"/>
              </a:rPr>
              <a:t>мед.пункт</a:t>
            </a:r>
            <a:r>
              <a:rPr lang="ru-RU" sz="1100" dirty="0">
                <a:cs typeface="Times New Roman" pitchFamily="18" charset="0"/>
              </a:rPr>
              <a:t>)  с    указанием номера и кол. коек;</a:t>
            </a:r>
          </a:p>
        </p:txBody>
      </p:sp>
      <p:sp>
        <p:nvSpPr>
          <p:cNvPr id="11286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87" name="Line 59"/>
          <p:cNvSpPr>
            <a:spLocks noChangeShapeType="1"/>
          </p:cNvSpPr>
          <p:nvPr/>
        </p:nvSpPr>
        <p:spPr bwMode="auto">
          <a:xfrm>
            <a:off x="698500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1288" name="Text Box 47"/>
          <p:cNvSpPr txBox="1">
            <a:spLocks noChangeArrowheads="1"/>
          </p:cNvSpPr>
          <p:nvPr/>
        </p:nvSpPr>
        <p:spPr bwMode="auto">
          <a:xfrm>
            <a:off x="1181554" y="3541259"/>
            <a:ext cx="2528661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11461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  <p:sp>
          <p:nvSpPr>
            <p:cNvPr id="11462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</p:grpSp>
      <p:sp>
        <p:nvSpPr>
          <p:cNvPr id="11290" name="Text Box 64"/>
          <p:cNvSpPr txBox="1">
            <a:spLocks noChangeArrowheads="1"/>
          </p:cNvSpPr>
          <p:nvPr/>
        </p:nvSpPr>
        <p:spPr bwMode="auto">
          <a:xfrm>
            <a:off x="1175885" y="3964215"/>
            <a:ext cx="1186089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73" tIns="43132" rIns="86273" bIns="43132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мост;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81706" y="2830286"/>
            <a:ext cx="582839" cy="281214"/>
            <a:chOff x="2290" y="4020"/>
            <a:chExt cx="768" cy="218"/>
          </a:xfrm>
        </p:grpSpPr>
        <p:sp>
          <p:nvSpPr>
            <p:cNvPr id="11453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/>
              <a:r>
                <a:rPr lang="ru-RU" sz="800" u="sng" dirty="0">
                  <a:cs typeface="Times New Roman" pitchFamily="18" charset="0"/>
                </a:rPr>
                <a:t>№12</a:t>
              </a:r>
            </a:p>
            <a:p>
              <a:pPr algn="ctr" defTabSz="1276650"/>
              <a:r>
                <a:rPr lang="ru-RU" sz="800" dirty="0">
                  <a:cs typeface="Times New Roman" pitchFamily="18" charset="0"/>
                </a:rPr>
                <a:t> 150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1455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11456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57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1459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0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292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11293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94" name="Text Box 47"/>
          <p:cNvSpPr txBox="1">
            <a:spLocks noChangeArrowheads="1"/>
          </p:cNvSpPr>
          <p:nvPr/>
        </p:nvSpPr>
        <p:spPr bwMode="auto">
          <a:xfrm>
            <a:off x="1178152" y="3342822"/>
            <a:ext cx="2335893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11295" name="Text Box 64"/>
          <p:cNvSpPr txBox="1">
            <a:spLocks noChangeArrowheads="1"/>
          </p:cNvSpPr>
          <p:nvPr/>
        </p:nvSpPr>
        <p:spPr bwMode="auto">
          <a:xfrm>
            <a:off x="1177018" y="3167063"/>
            <a:ext cx="2494643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73" tIns="43132" rIns="86273" bIns="43132">
            <a:spAutoFit/>
          </a:bodyPr>
          <a:lstStyle/>
          <a:p>
            <a:pPr defTabSz="127665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11296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sp>
        <p:nvSpPr>
          <p:cNvPr id="11297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1298" name="Text Box 160"/>
          <p:cNvSpPr txBox="1">
            <a:spLocks noChangeArrowheads="1"/>
          </p:cNvSpPr>
          <p:nvPr/>
        </p:nvSpPr>
        <p:spPr bwMode="auto">
          <a:xfrm>
            <a:off x="1132795" y="4208010"/>
            <a:ext cx="1242786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05" tIns="63907" rIns="127805" bIns="63907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ж\д</a:t>
            </a:r>
            <a:r>
              <a:rPr lang="ru-RU" sz="1100" dirty="0">
                <a:cs typeface="Times New Roman" pitchFamily="18" charset="0"/>
              </a:rPr>
              <a:t> станция;</a:t>
            </a:r>
          </a:p>
        </p:txBody>
      </p:sp>
      <p:sp>
        <p:nvSpPr>
          <p:cNvPr id="11299" name="Text Box 161"/>
          <p:cNvSpPr txBox="1">
            <a:spLocks noChangeArrowheads="1"/>
          </p:cNvSpPr>
          <p:nvPr/>
        </p:nvSpPr>
        <p:spPr bwMode="auto">
          <a:xfrm>
            <a:off x="1127125" y="4437063"/>
            <a:ext cx="140380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05" tIns="63907" rIns="127805" bIns="6390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708706" y="4266974"/>
            <a:ext cx="401411" cy="199571"/>
            <a:chOff x="4150" y="3838"/>
            <a:chExt cx="272" cy="91"/>
          </a:xfrm>
        </p:grpSpPr>
        <p:sp>
          <p:nvSpPr>
            <p:cNvPr id="11451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11452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1301" name="Text Box 457"/>
          <p:cNvSpPr txBox="1">
            <a:spLocks noChangeArrowheads="1"/>
          </p:cNvSpPr>
          <p:nvPr/>
        </p:nvSpPr>
        <p:spPr bwMode="auto">
          <a:xfrm>
            <a:off x="5424715" y="2462893"/>
            <a:ext cx="1730375" cy="175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1613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7" name="Group 120"/>
          <p:cNvGrpSpPr>
            <a:grpSpLocks/>
          </p:cNvGrpSpPr>
          <p:nvPr/>
        </p:nvGrpSpPr>
        <p:grpSpPr bwMode="auto">
          <a:xfrm>
            <a:off x="4941661" y="2485572"/>
            <a:ext cx="205241" cy="194497"/>
            <a:chOff x="-50" y="4479"/>
            <a:chExt cx="136" cy="122"/>
          </a:xfrm>
        </p:grpSpPr>
        <p:sp>
          <p:nvSpPr>
            <p:cNvPr id="11448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413"/>
              <a:endParaRPr lang="ru-RU" sz="2100" dirty="0">
                <a:cs typeface="Times New Roman" pitchFamily="18" charset="0"/>
              </a:endParaRPr>
            </a:p>
          </p:txBody>
        </p:sp>
        <p:sp>
          <p:nvSpPr>
            <p:cNvPr id="11449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101856" tIns="50922" rIns="101856" bIns="50922">
              <a:spAutoFit/>
            </a:bodyPr>
            <a:lstStyle/>
            <a:p>
              <a:pPr algn="ctr" defTabSz="547622">
                <a:spcBef>
                  <a:spcPct val="50000"/>
                </a:spcBef>
              </a:pPr>
              <a:endParaRPr lang="ru-RU" sz="6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1450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3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ru-RU" sz="800" dirty="0"/>
              <a:t>ПВР</a:t>
            </a:r>
          </a:p>
        </p:txBody>
      </p:sp>
      <p:sp>
        <p:nvSpPr>
          <p:cNvPr id="11304" name="Text Box 457"/>
          <p:cNvSpPr txBox="1">
            <a:spLocks noChangeArrowheads="1"/>
          </p:cNvSpPr>
          <p:nvPr/>
        </p:nvSpPr>
        <p:spPr bwMode="auto">
          <a:xfrm>
            <a:off x="5431518" y="2682876"/>
            <a:ext cx="2905125" cy="175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1613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11305" name="Полилиния 115"/>
          <p:cNvSpPr>
            <a:spLocks noChangeArrowheads="1"/>
          </p:cNvSpPr>
          <p:nvPr/>
        </p:nvSpPr>
        <p:spPr bwMode="auto">
          <a:xfrm>
            <a:off x="4376965" y="2172608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1306" name="Text Box 965"/>
          <p:cNvSpPr txBox="1">
            <a:spLocks noChangeArrowheads="1"/>
          </p:cNvSpPr>
          <p:nvPr/>
        </p:nvSpPr>
        <p:spPr bwMode="auto">
          <a:xfrm>
            <a:off x="5377089" y="2063751"/>
            <a:ext cx="3111500" cy="4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algn="just" defTabSz="897964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" name="Группа 114"/>
          <p:cNvGrpSpPr>
            <a:grpSpLocks/>
          </p:cNvGrpSpPr>
          <p:nvPr/>
        </p:nvGrpSpPr>
        <p:grpSpPr bwMode="auto">
          <a:xfrm>
            <a:off x="4654779" y="1757585"/>
            <a:ext cx="658646" cy="278620"/>
            <a:chOff x="7847002" y="5565782"/>
            <a:chExt cx="921462" cy="389680"/>
          </a:xfrm>
        </p:grpSpPr>
        <p:grpSp>
          <p:nvGrpSpPr>
            <p:cNvPr id="9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11446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 dirty="0"/>
              </a:p>
            </p:txBody>
          </p:sp>
          <p:sp>
            <p:nvSpPr>
              <p:cNvPr id="11447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 dirty="0"/>
                  <a:t>1</a:t>
                </a:r>
                <a:endParaRPr lang="ru-RU" sz="3100" dirty="0"/>
              </a:p>
            </p:txBody>
          </p:sp>
        </p:grpSp>
        <p:sp>
          <p:nvSpPr>
            <p:cNvPr id="11445" name="Rectangle 9"/>
            <p:cNvSpPr>
              <a:spLocks noChangeArrowheads="1"/>
            </p:cNvSpPr>
            <p:nvPr/>
          </p:nvSpPr>
          <p:spPr bwMode="auto">
            <a:xfrm>
              <a:off x="8234079" y="5565782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700" u="sng" dirty="0">
                  <a:cs typeface="Times New Roman" pitchFamily="18" charset="0"/>
                </a:rPr>
                <a:t>№7,9,13</a:t>
              </a:r>
            </a:p>
            <a:p>
              <a:pPr algn="ctr" defTabSz="1277785"/>
              <a:r>
                <a:rPr lang="ru-RU" sz="700" dirty="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11308" name="Text Box 965"/>
          <p:cNvSpPr txBox="1">
            <a:spLocks noChangeArrowheads="1"/>
          </p:cNvSpPr>
          <p:nvPr/>
        </p:nvSpPr>
        <p:spPr bwMode="auto">
          <a:xfrm>
            <a:off x="5368018" y="1760992"/>
            <a:ext cx="2652259" cy="2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сборный эвакуационный пункт (в </a:t>
            </a:r>
            <a:r>
              <a:rPr lang="ru-RU" sz="1100" dirty="0" err="1">
                <a:cs typeface="Times New Roman" pitchFamily="18" charset="0"/>
              </a:rPr>
              <a:t>числ</a:t>
            </a:r>
            <a:r>
              <a:rPr lang="ru-RU" sz="1100" dirty="0">
                <a:cs typeface="Times New Roman" pitchFamily="18" charset="0"/>
              </a:rPr>
              <a:t>.  номера </a:t>
            </a:r>
            <a:r>
              <a:rPr lang="ru-RU" sz="1100" dirty="0" err="1">
                <a:cs typeface="Times New Roman" pitchFamily="18" charset="0"/>
              </a:rPr>
              <a:t>припис</a:t>
            </a:r>
            <a:r>
              <a:rPr lang="ru-RU" sz="1100" dirty="0">
                <a:cs typeface="Times New Roman" pitchFamily="18" charset="0"/>
              </a:rPr>
              <a:t>. домов, человек)</a:t>
            </a:r>
          </a:p>
        </p:txBody>
      </p:sp>
      <p:grpSp>
        <p:nvGrpSpPr>
          <p:cNvPr id="10" name="Группа 118"/>
          <p:cNvGrpSpPr>
            <a:grpSpLocks/>
          </p:cNvGrpSpPr>
          <p:nvPr/>
        </p:nvGrpSpPr>
        <p:grpSpPr bwMode="auto">
          <a:xfrm>
            <a:off x="4590143" y="2107981"/>
            <a:ext cx="701902" cy="272390"/>
            <a:chOff x="3186092" y="7871686"/>
            <a:chExt cx="721494" cy="382013"/>
          </a:xfrm>
        </p:grpSpPr>
        <p:sp>
          <p:nvSpPr>
            <p:cNvPr id="11441" name="Rectangle 9"/>
            <p:cNvSpPr>
              <a:spLocks noChangeArrowheads="1"/>
            </p:cNvSpPr>
            <p:nvPr/>
          </p:nvSpPr>
          <p:spPr bwMode="auto">
            <a:xfrm>
              <a:off x="3186092" y="7871687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785"/>
              <a:r>
                <a:rPr lang="ru-RU" sz="700" dirty="0">
                  <a:cs typeface="Times New Roman" pitchFamily="18" charset="0"/>
                </a:rPr>
                <a:t>       </a:t>
              </a:r>
              <a:r>
                <a:rPr lang="ru-RU" sz="700" u="sng" dirty="0">
                  <a:cs typeface="Times New Roman" pitchFamily="18" charset="0"/>
                </a:rPr>
                <a:t>__13__</a:t>
              </a:r>
            </a:p>
            <a:p>
              <a:pPr defTabSz="1277785"/>
              <a:r>
                <a:rPr lang="ru-RU" sz="700" dirty="0">
                  <a:cs typeface="Times New Roman" pitchFamily="18" charset="0"/>
                </a:rPr>
                <a:t>         </a:t>
              </a:r>
              <a:r>
                <a:rPr lang="en-US" sz="700" dirty="0">
                  <a:cs typeface="Times New Roman" pitchFamily="18" charset="0"/>
                </a:rPr>
                <a:t>1</a:t>
              </a:r>
              <a:r>
                <a:rPr lang="ru-RU" sz="700" dirty="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11442" name="Rectangle 9"/>
            <p:cNvSpPr>
              <a:spLocks noChangeArrowheads="1"/>
            </p:cNvSpPr>
            <p:nvPr/>
          </p:nvSpPr>
          <p:spPr bwMode="auto">
            <a:xfrm>
              <a:off x="3218728" y="7871686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1400" dirty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11443" name="Rectangle 9"/>
            <p:cNvSpPr>
              <a:spLocks noChangeArrowheads="1"/>
            </p:cNvSpPr>
            <p:nvPr/>
          </p:nvSpPr>
          <p:spPr bwMode="auto">
            <a:xfrm>
              <a:off x="3688450" y="7881218"/>
              <a:ext cx="158653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1400" dirty="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1310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ru-RU"/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1163411" y="5654902"/>
            <a:ext cx="79974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3" name="Text Box 47"/>
          <p:cNvSpPr txBox="1">
            <a:spLocks noChangeArrowheads="1"/>
          </p:cNvSpPr>
          <p:nvPr/>
        </p:nvSpPr>
        <p:spPr bwMode="auto">
          <a:xfrm>
            <a:off x="1152072" y="6311447"/>
            <a:ext cx="1657355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11314" name="Text Box 47"/>
          <p:cNvSpPr txBox="1">
            <a:spLocks noChangeArrowheads="1"/>
          </p:cNvSpPr>
          <p:nvPr/>
        </p:nvSpPr>
        <p:spPr bwMode="auto">
          <a:xfrm>
            <a:off x="1163411" y="6140224"/>
            <a:ext cx="1650943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11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Группа 143"/>
          <p:cNvGrpSpPr>
            <a:grpSpLocks/>
          </p:cNvGrpSpPr>
          <p:nvPr/>
        </p:nvGrpSpPr>
        <p:grpSpPr bwMode="auto">
          <a:xfrm>
            <a:off x="803956" y="5957661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44" name="Прямая соединительная линия 1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30" y="6240131"/>
              <a:ext cx="187628" cy="173624"/>
            </a:xfrm>
            <a:prstGeom prst="rect">
              <a:avLst/>
            </a:prstGeom>
            <a:noFill/>
          </p:spPr>
        </p:pic>
      </p:grpSp>
      <p:sp>
        <p:nvSpPr>
          <p:cNvPr id="11317" name="Text Box 47"/>
          <p:cNvSpPr txBox="1">
            <a:spLocks noChangeArrowheads="1"/>
          </p:cNvSpPr>
          <p:nvPr/>
        </p:nvSpPr>
        <p:spPr bwMode="auto">
          <a:xfrm>
            <a:off x="1164545" y="5910036"/>
            <a:ext cx="160605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3" name="Группа 186"/>
          <p:cNvGrpSpPr/>
          <p:nvPr/>
        </p:nvGrpSpPr>
        <p:grpSpPr bwMode="auto">
          <a:xfrm>
            <a:off x="805039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4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320" name="Text Box 47"/>
          <p:cNvSpPr txBox="1">
            <a:spLocks noChangeArrowheads="1"/>
          </p:cNvSpPr>
          <p:nvPr/>
        </p:nvSpPr>
        <p:spPr bwMode="auto">
          <a:xfrm>
            <a:off x="1163411" y="5346474"/>
            <a:ext cx="1575601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11321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31194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15" name="Group 253"/>
          <p:cNvGrpSpPr>
            <a:grpSpLocks/>
          </p:cNvGrpSpPr>
          <p:nvPr/>
        </p:nvGrpSpPr>
        <p:grpSpPr bwMode="auto">
          <a:xfrm>
            <a:off x="733652" y="4973411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323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1652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25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endParaRPr lang="ru-RU"/>
          </a:p>
        </p:txBody>
      </p:sp>
      <p:grpSp>
        <p:nvGrpSpPr>
          <p:cNvPr id="16" name="Group 265"/>
          <p:cNvGrpSpPr>
            <a:grpSpLocks/>
          </p:cNvGrpSpPr>
          <p:nvPr/>
        </p:nvGrpSpPr>
        <p:grpSpPr bwMode="auto">
          <a:xfrm>
            <a:off x="4773839" y="1119188"/>
            <a:ext cx="503464" cy="199571"/>
            <a:chOff x="249" y="2931"/>
            <a:chExt cx="907" cy="363"/>
          </a:xfrm>
        </p:grpSpPr>
        <p:sp>
          <p:nvSpPr>
            <p:cNvPr id="11429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03"/>
              <a:endParaRPr lang="ru-RU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430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1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2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3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27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7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7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0" name="Text Box 47"/>
          <p:cNvSpPr txBox="1">
            <a:spLocks noChangeArrowheads="1"/>
          </p:cNvSpPr>
          <p:nvPr/>
        </p:nvSpPr>
        <p:spPr bwMode="auto">
          <a:xfrm>
            <a:off x="5331732" y="1306286"/>
            <a:ext cx="2110241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линии </a:t>
            </a:r>
            <a:r>
              <a:rPr lang="ru-RU" sz="1100" dirty="0" err="1">
                <a:solidFill>
                  <a:srgbClr val="000000"/>
                </a:solidFill>
                <a:cs typeface="Times New Roman" pitchFamily="18" charset="0"/>
              </a:rPr>
              <a:t>эл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. снабжения  35 кВ;</a:t>
            </a:r>
          </a:p>
        </p:txBody>
      </p:sp>
      <p:sp>
        <p:nvSpPr>
          <p:cNvPr id="11331" name="Text Box 47"/>
          <p:cNvSpPr txBox="1">
            <a:spLocks noChangeArrowheads="1"/>
          </p:cNvSpPr>
          <p:nvPr/>
        </p:nvSpPr>
        <p:spPr bwMode="auto">
          <a:xfrm>
            <a:off x="5331733" y="1529670"/>
            <a:ext cx="2111375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линии </a:t>
            </a:r>
            <a:r>
              <a:rPr lang="ru-RU" sz="1100" dirty="0" err="1">
                <a:solidFill>
                  <a:srgbClr val="000000"/>
                </a:solidFill>
                <a:cs typeface="Times New Roman" pitchFamily="18" charset="0"/>
              </a:rPr>
              <a:t>эл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. снабжения  0,4 кВ;</a:t>
            </a:r>
          </a:p>
        </p:txBody>
      </p:sp>
      <p:pic>
        <p:nvPicPr>
          <p:cNvPr id="17" name="Group 26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108" y="831170"/>
            <a:ext cx="505732" cy="217714"/>
          </a:xfrm>
          <a:prstGeom prst="rect">
            <a:avLst/>
          </a:prstGeom>
          <a:noFill/>
        </p:spPr>
      </p:pic>
      <p:sp>
        <p:nvSpPr>
          <p:cNvPr id="11333" name="Text Box 47"/>
          <p:cNvSpPr txBox="1">
            <a:spLocks noChangeArrowheads="1"/>
          </p:cNvSpPr>
          <p:nvPr/>
        </p:nvSpPr>
        <p:spPr bwMode="auto">
          <a:xfrm>
            <a:off x="5331733" y="819831"/>
            <a:ext cx="656545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ДЭС;</a:t>
            </a:r>
          </a:p>
        </p:txBody>
      </p:sp>
      <p:sp>
        <p:nvSpPr>
          <p:cNvPr id="11334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11335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866217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7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866217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5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0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43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11344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11345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4942795" y="4231822"/>
            <a:ext cx="283482" cy="283482"/>
            <a:chOff x="3061" y="3475"/>
            <a:chExt cx="182" cy="182"/>
          </a:xfrm>
        </p:grpSpPr>
        <p:grpSp>
          <p:nvGrpSpPr>
            <p:cNvPr id="19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20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2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11427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28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11425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26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11421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2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19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890" tIns="63945" rIns="127890" bIns="63945" anchor="ctr"/>
            <a:lstStyle/>
            <a:p>
              <a:pPr defTabSz="910436"/>
              <a:endParaRPr lang="ru-RU" sz="2500" dirty="0">
                <a:latin typeface="Calibri" pitchFamily="34" charset="0"/>
              </a:endParaRP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4620759" y="4469941"/>
            <a:ext cx="878794" cy="579804"/>
            <a:chOff x="2971" y="3847"/>
            <a:chExt cx="347" cy="261"/>
          </a:xfrm>
        </p:grpSpPr>
        <p:grpSp>
          <p:nvGrpSpPr>
            <p:cNvPr id="24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25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11416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pPr defTabSz="910436"/>
                  <a:endParaRPr lang="ru-RU" sz="2900" dirty="0">
                    <a:latin typeface="Calibri" pitchFamily="34" charset="0"/>
                  </a:endParaRPr>
                </a:p>
              </p:txBody>
            </p:sp>
            <p:sp>
              <p:nvSpPr>
                <p:cNvPr id="11417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pPr defTabSz="910436"/>
                  <a:endParaRPr lang="ru-RU" sz="2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414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127890" tIns="63945" rIns="127890" bIns="63945"/>
              <a:lstStyle/>
              <a:p>
                <a:pPr defTabSz="910436"/>
                <a:endParaRPr lang="ru-RU" sz="2900" dirty="0">
                  <a:latin typeface="Calibri" pitchFamily="34" charset="0"/>
                </a:endParaRPr>
              </a:p>
            </p:txBody>
          </p:sp>
          <p:sp>
            <p:nvSpPr>
              <p:cNvPr id="11415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10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1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276650">
                <a:spcBef>
                  <a:spcPct val="50000"/>
                </a:spcBef>
              </a:pPr>
              <a:r>
                <a:rPr lang="ru-RU" sz="1300" dirty="0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11412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276650">
                <a:spcBef>
                  <a:spcPct val="50000"/>
                </a:spcBef>
              </a:pPr>
              <a:r>
                <a:rPr lang="ru-RU" sz="1300" dirty="0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348" name="Text Box 95"/>
          <p:cNvSpPr txBox="1">
            <a:spLocks noChangeArrowheads="1"/>
          </p:cNvSpPr>
          <p:nvPr/>
        </p:nvSpPr>
        <p:spPr bwMode="auto">
          <a:xfrm>
            <a:off x="5316991" y="6546170"/>
            <a:ext cx="221683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газопровод;</a:t>
            </a:r>
          </a:p>
        </p:txBody>
      </p:sp>
      <p:sp>
        <p:nvSpPr>
          <p:cNvPr id="11349" name="Text Box 101"/>
          <p:cNvSpPr txBox="1">
            <a:spLocks noChangeArrowheads="1"/>
          </p:cNvSpPr>
          <p:nvPr/>
        </p:nvSpPr>
        <p:spPr bwMode="auto">
          <a:xfrm>
            <a:off x="5311322" y="4245429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11350" name="Text Box 102"/>
          <p:cNvSpPr txBox="1">
            <a:spLocks noChangeArrowheads="1"/>
          </p:cNvSpPr>
          <p:nvPr/>
        </p:nvSpPr>
        <p:spPr bwMode="auto">
          <a:xfrm>
            <a:off x="5295446" y="4542518"/>
            <a:ext cx="26216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11351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2" name="Text Box 67"/>
          <p:cNvSpPr txBox="1">
            <a:spLocks noChangeArrowheads="1"/>
          </p:cNvSpPr>
          <p:nvPr/>
        </p:nvSpPr>
        <p:spPr bwMode="auto">
          <a:xfrm>
            <a:off x="5434920" y="4975679"/>
            <a:ext cx="3127375" cy="3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6650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места пересечений с преградами (мосты, автодороги, ж/</a:t>
            </a:r>
            <a:r>
              <a:rPr lang="ru-RU" sz="1100" dirty="0" err="1">
                <a:cs typeface="Times New Roman" pitchFamily="18" charset="0"/>
              </a:rPr>
              <a:t>д</a:t>
            </a:r>
            <a:r>
              <a:rPr lang="ru-RU" sz="1100" dirty="0">
                <a:cs typeface="Times New Roman" pitchFamily="18" charset="0"/>
              </a:rPr>
              <a:t>, водные объекты, овраги и </a:t>
            </a:r>
            <a:r>
              <a:rPr lang="ru-RU" sz="1100" dirty="0" err="1">
                <a:cs typeface="Times New Roman" pitchFamily="18" charset="0"/>
              </a:rPr>
              <a:t>т.д</a:t>
            </a:r>
            <a:r>
              <a:rPr lang="ru-RU" sz="1100" dirty="0">
                <a:cs typeface="Times New Roman" pitchFamily="18" charset="0"/>
              </a:rPr>
              <a:t>); </a:t>
            </a:r>
          </a:p>
          <a:p>
            <a:pPr defTabSz="1276650">
              <a:lnSpc>
                <a:spcPct val="70000"/>
              </a:lnSpc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11353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354" name="Text Box 95"/>
          <p:cNvSpPr txBox="1">
            <a:spLocks noChangeArrowheads="1"/>
          </p:cNvSpPr>
          <p:nvPr/>
        </p:nvSpPr>
        <p:spPr bwMode="auto">
          <a:xfrm>
            <a:off x="5305652" y="3963081"/>
            <a:ext cx="3163661" cy="3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зона возможного риска при аварии на </a:t>
            </a:r>
            <a:r>
              <a:rPr lang="ru-RU" sz="1100" dirty="0" err="1">
                <a:cs typeface="Times New Roman" pitchFamily="18" charset="0"/>
              </a:rPr>
              <a:t>газо</a:t>
            </a:r>
            <a:r>
              <a:rPr lang="ru-RU" sz="1100" dirty="0">
                <a:cs typeface="Times New Roman" pitchFamily="18" charset="0"/>
              </a:rPr>
              <a:t>-, нефтепроводе;</a:t>
            </a:r>
          </a:p>
        </p:txBody>
      </p:sp>
      <p:sp>
        <p:nvSpPr>
          <p:cNvPr id="11355" name="Полилиния 254"/>
          <p:cNvSpPr>
            <a:spLocks noChangeArrowheads="1"/>
          </p:cNvSpPr>
          <p:nvPr/>
        </p:nvSpPr>
        <p:spPr bwMode="auto">
          <a:xfrm>
            <a:off x="5007429" y="5326063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6" name="Полилиния 255"/>
          <p:cNvSpPr>
            <a:spLocks noChangeArrowheads="1"/>
          </p:cNvSpPr>
          <p:nvPr/>
        </p:nvSpPr>
        <p:spPr bwMode="auto">
          <a:xfrm>
            <a:off x="5007429" y="5553982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7" name="Полилиния 256"/>
          <p:cNvSpPr>
            <a:spLocks noChangeArrowheads="1"/>
          </p:cNvSpPr>
          <p:nvPr/>
        </p:nvSpPr>
        <p:spPr bwMode="auto">
          <a:xfrm>
            <a:off x="5007429" y="5769429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8" name="Text Box 101"/>
          <p:cNvSpPr txBox="1">
            <a:spLocks noChangeArrowheads="1"/>
          </p:cNvSpPr>
          <p:nvPr/>
        </p:nvSpPr>
        <p:spPr bwMode="auto">
          <a:xfrm>
            <a:off x="5299983" y="5258028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11359" name="Text Box 101"/>
          <p:cNvSpPr txBox="1">
            <a:spLocks noChangeArrowheads="1"/>
          </p:cNvSpPr>
          <p:nvPr/>
        </p:nvSpPr>
        <p:spPr bwMode="auto">
          <a:xfrm>
            <a:off x="5299983" y="5458733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11360" name="Text Box 101"/>
          <p:cNvSpPr txBox="1">
            <a:spLocks noChangeArrowheads="1"/>
          </p:cNvSpPr>
          <p:nvPr/>
        </p:nvSpPr>
        <p:spPr bwMode="auto">
          <a:xfrm>
            <a:off x="5307920" y="5676447"/>
            <a:ext cx="2750911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11361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sp>
        <p:nvSpPr>
          <p:cNvPr id="11362" name="Text Box 89"/>
          <p:cNvSpPr txBox="1">
            <a:spLocks noChangeArrowheads="1"/>
          </p:cNvSpPr>
          <p:nvPr/>
        </p:nvSpPr>
        <p:spPr bwMode="auto">
          <a:xfrm>
            <a:off x="5218340" y="5859009"/>
            <a:ext cx="3004911" cy="5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41" tIns="89229" rIns="178441" bIns="89229">
            <a:spAutoFit/>
          </a:bodyPr>
          <a:lstStyle/>
          <a:p>
            <a:pPr algn="just" defTabSz="1787991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 -  нефтебазы и другие объекты нефтяного комплекса. (нефтеналивные </a:t>
            </a:r>
            <a:r>
              <a:rPr lang="ru-RU" sz="1100" dirty="0" err="1">
                <a:cs typeface="Times New Roman" pitchFamily="18" charset="0"/>
              </a:rPr>
              <a:t>сатнции</a:t>
            </a:r>
            <a:r>
              <a:rPr lang="ru-RU" sz="1100" dirty="0">
                <a:cs typeface="Times New Roman" pitchFamily="18" charset="0"/>
              </a:rPr>
              <a:t>, </a:t>
            </a:r>
            <a:r>
              <a:rPr lang="ru-RU" sz="1100" dirty="0" err="1">
                <a:cs typeface="Times New Roman" pitchFamily="18" charset="0"/>
              </a:rPr>
              <a:t>мазутохранилища</a:t>
            </a:r>
            <a:r>
              <a:rPr lang="ru-RU" sz="1100" dirty="0">
                <a:cs typeface="Times New Roman" pitchFamily="18" charset="0"/>
              </a:rPr>
              <a:t> и др.);</a:t>
            </a:r>
          </a:p>
        </p:txBody>
      </p:sp>
      <p:grpSp>
        <p:nvGrpSpPr>
          <p:cNvPr id="26" name="Группа 168"/>
          <p:cNvGrpSpPr>
            <a:grpSpLocks/>
          </p:cNvGrpSpPr>
          <p:nvPr/>
        </p:nvGrpSpPr>
        <p:grpSpPr bwMode="auto">
          <a:xfrm rot="-4345915">
            <a:off x="773340" y="6427108"/>
            <a:ext cx="142875" cy="428625"/>
            <a:chOff x="5857884" y="3714752"/>
            <a:chExt cx="142876" cy="428628"/>
          </a:xfrm>
        </p:grpSpPr>
        <p:sp>
          <p:nvSpPr>
            <p:cNvPr id="11407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911569"/>
              <a:endParaRPr lang="ru-RU" sz="11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225"/>
          <p:cNvGrpSpPr>
            <a:grpSpLocks/>
          </p:cNvGrpSpPr>
          <p:nvPr/>
        </p:nvGrpSpPr>
        <p:grpSpPr bwMode="auto">
          <a:xfrm>
            <a:off x="5013099" y="5979206"/>
            <a:ext cx="222250" cy="288018"/>
            <a:chOff x="783" y="2063"/>
            <a:chExt cx="479" cy="307"/>
          </a:xfrm>
        </p:grpSpPr>
        <p:sp>
          <p:nvSpPr>
            <p:cNvPr id="11382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29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11405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4 h 21600"/>
                    <a:gd name="T4" fmla="*/ 0 w 21600"/>
                    <a:gd name="T5" fmla="*/ 254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406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4 h 21600"/>
                    <a:gd name="T4" fmla="*/ 0 w 21600"/>
                    <a:gd name="T5" fmla="*/ 254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401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2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3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4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3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11398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2 h 21600"/>
                    <a:gd name="T4" fmla="*/ 0 w 21600"/>
                    <a:gd name="T5" fmla="*/ 254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399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25 h 21600"/>
                    <a:gd name="T4" fmla="*/ 0 w 21600"/>
                    <a:gd name="T5" fmla="*/ 252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94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5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6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7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85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6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7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8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9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0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1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92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8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11375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grpSp>
          <p:nvGrpSpPr>
            <p:cNvPr id="129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130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11380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381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78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9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66" name="Text Box 89"/>
          <p:cNvSpPr txBox="1">
            <a:spLocks noChangeArrowheads="1"/>
          </p:cNvSpPr>
          <p:nvPr/>
        </p:nvSpPr>
        <p:spPr bwMode="auto">
          <a:xfrm>
            <a:off x="1034143" y="6486072"/>
            <a:ext cx="1321027" cy="3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8441" tIns="89229" rIns="178441" bIns="89229">
            <a:spAutoFit/>
          </a:bodyPr>
          <a:lstStyle/>
          <a:p>
            <a:pPr defTabSz="1787991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11367" name="Text Box 89"/>
          <p:cNvSpPr txBox="1">
            <a:spLocks noChangeArrowheads="1"/>
          </p:cNvSpPr>
          <p:nvPr/>
        </p:nvSpPr>
        <p:spPr bwMode="auto">
          <a:xfrm>
            <a:off x="5235349" y="6336393"/>
            <a:ext cx="1884589" cy="3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41" tIns="89229" rIns="178441" bIns="89229">
            <a:spAutoFit/>
          </a:bodyPr>
          <a:lstStyle/>
          <a:p>
            <a:pPr defTabSz="1787991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131" name="Группа 231"/>
          <p:cNvGrpSpPr>
            <a:grpSpLocks/>
          </p:cNvGrpSpPr>
          <p:nvPr/>
        </p:nvGrpSpPr>
        <p:grpSpPr bwMode="auto">
          <a:xfrm>
            <a:off x="4843010" y="6655028"/>
            <a:ext cx="360589" cy="142875"/>
            <a:chOff x="6827094" y="5825222"/>
            <a:chExt cx="504000" cy="200060"/>
          </a:xfrm>
        </p:grpSpPr>
        <p:sp>
          <p:nvSpPr>
            <p:cNvPr id="11373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1374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32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11371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1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372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306" tIns="32653" rIns="65306" bIns="32653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91482" y="227920"/>
            <a:ext cx="7561036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>
            <a:spAutoFit/>
          </a:bodyPr>
          <a:lstStyle/>
          <a:p>
            <a:pPr algn="ctr" defTabSz="911569"/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6171" y="2067153"/>
            <a:ext cx="495526" cy="273276"/>
            <a:chOff x="4852" y="4203"/>
            <a:chExt cx="219" cy="225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4900" y="4218"/>
              <a:ext cx="140" cy="210"/>
              <a:chOff x="1766" y="5636"/>
              <a:chExt cx="240" cy="318"/>
            </a:xfrm>
          </p:grpSpPr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28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9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1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27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3 w 291"/>
                  <a:gd name="T5" fmla="*/ 114 h 159"/>
                  <a:gd name="T6" fmla="*/ 3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pPr defTabSz="911569"/>
                <a:endParaRPr lang="ru-RU" sz="2500" dirty="0"/>
              </a:p>
            </p:txBody>
          </p:sp>
        </p:grpSp>
        <p:sp>
          <p:nvSpPr>
            <p:cNvPr id="2225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853746" eaLnBrk="0" hangingPunct="0"/>
              <a:r>
                <a:rPr lang="ru-RU" sz="800" dirty="0"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2053" name="Text Box 69"/>
          <p:cNvSpPr txBox="1">
            <a:spLocks noChangeArrowheads="1"/>
          </p:cNvSpPr>
          <p:nvPr/>
        </p:nvSpPr>
        <p:spPr bwMode="auto">
          <a:xfrm>
            <a:off x="655411" y="2320018"/>
            <a:ext cx="248217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добровольная  пожарная охрана;</a:t>
            </a:r>
          </a:p>
        </p:txBody>
      </p:sp>
      <p:sp>
        <p:nvSpPr>
          <p:cNvPr id="2054" name="Text Box 965"/>
          <p:cNvSpPr txBox="1">
            <a:spLocks noChangeArrowheads="1"/>
          </p:cNvSpPr>
          <p:nvPr/>
        </p:nvSpPr>
        <p:spPr bwMode="auto">
          <a:xfrm>
            <a:off x="682626" y="2083027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2055" name="Text Box 982"/>
          <p:cNvSpPr txBox="1">
            <a:spLocks noChangeArrowheads="1"/>
          </p:cNvSpPr>
          <p:nvPr/>
        </p:nvSpPr>
        <p:spPr bwMode="auto">
          <a:xfrm>
            <a:off x="699635" y="3059340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водоемы для забора воды;</a:t>
            </a:r>
          </a:p>
        </p:txBody>
      </p:sp>
      <p:sp>
        <p:nvSpPr>
          <p:cNvPr id="2056" name="Rectangle 90"/>
          <p:cNvSpPr>
            <a:spLocks noChangeArrowheads="1"/>
          </p:cNvSpPr>
          <p:nvPr/>
        </p:nvSpPr>
        <p:spPr bwMode="auto">
          <a:xfrm>
            <a:off x="727982" y="3209018"/>
            <a:ext cx="1970768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8" tIns="25678" rIns="25678" bIns="25678" anchor="ctr"/>
          <a:lstStyle/>
          <a:p>
            <a:pPr defTabSz="1277785">
              <a:spcBef>
                <a:spcPct val="20000"/>
              </a:spcBef>
            </a:pPr>
            <a:r>
              <a:rPr lang="ru-RU" sz="1100" dirty="0">
                <a:cs typeface="Times New Roman" pitchFamily="18" charset="0"/>
              </a:rPr>
              <a:t>- пожарный поезд;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706" y="3298599"/>
          <a:ext cx="258536" cy="204107"/>
        </p:xfrm>
        <a:graphic>
          <a:graphicData uri="http://schemas.openxmlformats.org/presentationml/2006/ole">
            <p:oleObj spid="_x0000_s2050" name="Clip" r:id="rId3" imgW="3827880" imgH="3382560" progId="">
              <p:embed/>
            </p:oleObj>
          </a:graphicData>
        </a:graphic>
      </p:graphicFrame>
      <p:sp>
        <p:nvSpPr>
          <p:cNvPr id="2057" name="Oval 115" descr="Темный диагональный 2"/>
          <p:cNvSpPr>
            <a:spLocks noChangeArrowheads="1"/>
          </p:cNvSpPr>
          <p:nvPr/>
        </p:nvSpPr>
        <p:spPr bwMode="auto">
          <a:xfrm>
            <a:off x="345849" y="3034393"/>
            <a:ext cx="216580" cy="196170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8" name="Oval 212"/>
          <p:cNvSpPr>
            <a:spLocks noChangeArrowheads="1"/>
          </p:cNvSpPr>
          <p:nvPr/>
        </p:nvSpPr>
        <p:spPr bwMode="auto">
          <a:xfrm>
            <a:off x="323170" y="2660196"/>
            <a:ext cx="229054" cy="277813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9" name="Text Box 69"/>
          <p:cNvSpPr txBox="1">
            <a:spLocks noChangeArrowheads="1"/>
          </p:cNvSpPr>
          <p:nvPr/>
        </p:nvSpPr>
        <p:spPr bwMode="auto">
          <a:xfrm>
            <a:off x="656545" y="2660197"/>
            <a:ext cx="3178401" cy="3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grpSp>
        <p:nvGrpSpPr>
          <p:cNvPr id="5" name="Group 567"/>
          <p:cNvGrpSpPr>
            <a:grpSpLocks/>
          </p:cNvGrpSpPr>
          <p:nvPr/>
        </p:nvGrpSpPr>
        <p:grpSpPr bwMode="auto">
          <a:xfrm rot="-749454">
            <a:off x="325438" y="1513795"/>
            <a:ext cx="205241" cy="103187"/>
            <a:chOff x="3079" y="3840"/>
            <a:chExt cx="181" cy="91"/>
          </a:xfrm>
        </p:grpSpPr>
        <p:sp>
          <p:nvSpPr>
            <p:cNvPr id="222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1" name="Text Box 965"/>
          <p:cNvSpPr txBox="1">
            <a:spLocks noChangeArrowheads="1"/>
          </p:cNvSpPr>
          <p:nvPr/>
        </p:nvSpPr>
        <p:spPr bwMode="auto">
          <a:xfrm>
            <a:off x="676956" y="1483179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2062" name="Полилиния 115"/>
          <p:cNvSpPr>
            <a:spLocks noChangeArrowheads="1"/>
          </p:cNvSpPr>
          <p:nvPr/>
        </p:nvSpPr>
        <p:spPr bwMode="auto">
          <a:xfrm>
            <a:off x="265340" y="1288143"/>
            <a:ext cx="320902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63" name="Text Box 965"/>
          <p:cNvSpPr txBox="1">
            <a:spLocks noChangeArrowheads="1"/>
          </p:cNvSpPr>
          <p:nvPr/>
        </p:nvSpPr>
        <p:spPr bwMode="auto">
          <a:xfrm>
            <a:off x="675822" y="1234848"/>
            <a:ext cx="2900589" cy="30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14313" y="2349500"/>
            <a:ext cx="495526" cy="277813"/>
            <a:chOff x="4860" y="4199"/>
            <a:chExt cx="219" cy="229"/>
          </a:xfrm>
        </p:grpSpPr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1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8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0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16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3 w 291"/>
                  <a:gd name="T5" fmla="*/ 114 h 159"/>
                  <a:gd name="T6" fmla="*/ 3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pPr defTabSz="911569"/>
                <a:endParaRPr lang="ru-RU" sz="2500" dirty="0"/>
              </a:p>
            </p:txBody>
          </p:sp>
        </p:grpSp>
        <p:sp>
          <p:nvSpPr>
            <p:cNvPr id="2214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853746" eaLnBrk="0" hangingPunct="0"/>
              <a:r>
                <a:rPr lang="ru-RU" sz="800" dirty="0">
                  <a:cs typeface="Times New Roman" pitchFamily="18" charset="0"/>
                </a:rPr>
                <a:t>ДПО</a:t>
              </a:r>
            </a:p>
          </p:txBody>
        </p:sp>
      </p:grpSp>
      <p:grpSp>
        <p:nvGrpSpPr>
          <p:cNvPr id="9" name="Группа 153"/>
          <p:cNvGrpSpPr>
            <a:grpSpLocks/>
          </p:cNvGrpSpPr>
          <p:nvPr/>
        </p:nvGrpSpPr>
        <p:grpSpPr bwMode="auto">
          <a:xfrm rot="10800000">
            <a:off x="343581" y="3570742"/>
            <a:ext cx="256268" cy="108857"/>
            <a:chOff x="6757196" y="7872434"/>
            <a:chExt cx="1073158" cy="153323"/>
          </a:xfrm>
        </p:grpSpPr>
        <p:cxnSp>
          <p:nvCxnSpPr>
            <p:cNvPr id="220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0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1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2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635000" y="3448278"/>
            <a:ext cx="333715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минерализованная полоса (ширина, длина);</a:t>
            </a:r>
          </a:p>
        </p:txBody>
      </p:sp>
      <p:grpSp>
        <p:nvGrpSpPr>
          <p:cNvPr id="10" name="Группа 153"/>
          <p:cNvGrpSpPr>
            <a:grpSpLocks/>
          </p:cNvGrpSpPr>
          <p:nvPr/>
        </p:nvGrpSpPr>
        <p:grpSpPr bwMode="auto">
          <a:xfrm rot="10800000">
            <a:off x="4676322" y="3573009"/>
            <a:ext cx="256268" cy="108857"/>
            <a:chOff x="6757196" y="7872434"/>
            <a:chExt cx="1073158" cy="153323"/>
          </a:xfrm>
        </p:grpSpPr>
        <p:cxnSp>
          <p:nvCxnSpPr>
            <p:cNvPr id="219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1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2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3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68" name="Text Box 55"/>
          <p:cNvSpPr txBox="1">
            <a:spLocks noChangeArrowheads="1"/>
          </p:cNvSpPr>
          <p:nvPr/>
        </p:nvSpPr>
        <p:spPr bwMode="auto">
          <a:xfrm>
            <a:off x="4967742" y="3443742"/>
            <a:ext cx="3337151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заградительная полоса (ширина, длина);</a:t>
            </a:r>
          </a:p>
        </p:txBody>
      </p:sp>
      <p:sp>
        <p:nvSpPr>
          <p:cNvPr id="2069" name="Полилиния 115"/>
          <p:cNvSpPr>
            <a:spLocks noChangeArrowheads="1"/>
          </p:cNvSpPr>
          <p:nvPr/>
        </p:nvSpPr>
        <p:spPr bwMode="auto">
          <a:xfrm>
            <a:off x="302760" y="994456"/>
            <a:ext cx="320901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70" name="Text Box 965"/>
          <p:cNvSpPr txBox="1">
            <a:spLocks noChangeArrowheads="1"/>
          </p:cNvSpPr>
          <p:nvPr/>
        </p:nvSpPr>
        <p:spPr bwMode="auto">
          <a:xfrm>
            <a:off x="667884" y="969510"/>
            <a:ext cx="239825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 маршруты эвакуации населения;</a:t>
            </a:r>
          </a:p>
        </p:txBody>
      </p:sp>
      <p:sp>
        <p:nvSpPr>
          <p:cNvPr id="2071" name="Text Box 47"/>
          <p:cNvSpPr txBox="1">
            <a:spLocks noChangeArrowheads="1"/>
          </p:cNvSpPr>
          <p:nvPr/>
        </p:nvSpPr>
        <p:spPr bwMode="auto">
          <a:xfrm>
            <a:off x="616857" y="1653268"/>
            <a:ext cx="2278063" cy="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90" tIns="63902" rIns="127790" bIns="63902">
            <a:spAutoFit/>
          </a:bodyPr>
          <a:lstStyle/>
          <a:p>
            <a:pPr defTabSz="1454656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303893" y="1755321"/>
            <a:ext cx="316366" cy="254000"/>
            <a:chOff x="1766" y="5636"/>
            <a:chExt cx="240" cy="318"/>
          </a:xfrm>
        </p:grpSpPr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2191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90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3 w 291"/>
                <a:gd name="T5" fmla="*/ 114 h 159"/>
                <a:gd name="T6" fmla="*/ 3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1350" tIns="45675" rIns="91350" bIns="45675"/>
            <a:lstStyle/>
            <a:p>
              <a:pPr defTabSz="911569"/>
              <a:endParaRPr lang="ru-RU" sz="2500" dirty="0"/>
            </a:p>
          </p:txBody>
        </p:sp>
      </p:grpSp>
      <p:sp>
        <p:nvSpPr>
          <p:cNvPr id="2073" name="Text Box 37"/>
          <p:cNvSpPr txBox="1">
            <a:spLocks noChangeArrowheads="1"/>
          </p:cNvSpPr>
          <p:nvPr/>
        </p:nvSpPr>
        <p:spPr bwMode="auto">
          <a:xfrm>
            <a:off x="4945063" y="2233840"/>
            <a:ext cx="3864429" cy="2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вещевые склады, 7 тонн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имущества) ;</a:t>
            </a:r>
            <a:endParaRPr lang="ru-RU" sz="1100" dirty="0">
              <a:cs typeface="Times New Roman" pitchFamily="18" charset="0"/>
            </a:endParaRP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4950733" y="2526393"/>
            <a:ext cx="3858759" cy="5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прод-ые</a:t>
            </a:r>
            <a:r>
              <a:rPr lang="ru-RU" sz="1100" dirty="0">
                <a:cs typeface="Times New Roman" pitchFamily="18" charset="0"/>
              </a:rPr>
              <a:t> склады, 7 тонн</a:t>
            </a:r>
            <a:r>
              <a:rPr lang="en-US" sz="1100" dirty="0">
                <a:cs typeface="Times New Roman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имущества) ;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27551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2075" name="Rectangle 47"/>
          <p:cNvSpPr>
            <a:spLocks noChangeArrowheads="1"/>
          </p:cNvSpPr>
          <p:nvPr/>
        </p:nvSpPr>
        <p:spPr bwMode="auto">
          <a:xfrm>
            <a:off x="4370161" y="2280331"/>
            <a:ext cx="456974" cy="22905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>
                <a:latin typeface="Calibri" pitchFamily="34" charset="0"/>
              </a:rPr>
              <a:t>вещ</a:t>
            </a:r>
          </a:p>
        </p:txBody>
      </p:sp>
      <p:sp>
        <p:nvSpPr>
          <p:cNvPr id="2076" name="Rectangle 48"/>
          <p:cNvSpPr>
            <a:spLocks noChangeArrowheads="1"/>
          </p:cNvSpPr>
          <p:nvPr/>
        </p:nvSpPr>
        <p:spPr bwMode="auto">
          <a:xfrm>
            <a:off x="4324804" y="2574018"/>
            <a:ext cx="515938" cy="22905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 err="1">
                <a:latin typeface="Calibri" pitchFamily="34" charset="0"/>
              </a:rPr>
              <a:t>прод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4964339" y="2818947"/>
            <a:ext cx="3947206" cy="2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склады мед. им-ва7 тонн </a:t>
            </a:r>
            <a:r>
              <a:rPr lang="ru-RU" sz="900" dirty="0">
                <a:cs typeface="Times New Roman" pitchFamily="18" charset="0"/>
              </a:rPr>
              <a:t>(наименование основного имущества);</a:t>
            </a:r>
          </a:p>
        </p:txBody>
      </p:sp>
      <p:sp>
        <p:nvSpPr>
          <p:cNvPr id="2078" name="Text Box 34"/>
          <p:cNvSpPr txBox="1">
            <a:spLocks noChangeArrowheads="1"/>
          </p:cNvSpPr>
          <p:nvPr/>
        </p:nvSpPr>
        <p:spPr bwMode="auto">
          <a:xfrm>
            <a:off x="4968875" y="3086554"/>
            <a:ext cx="3942670" cy="69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склады стройматериалов, 7 тонн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</a:t>
            </a:r>
            <a:r>
              <a:rPr lang="en-US" sz="900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имущества) ;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27551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4374697" y="2866571"/>
            <a:ext cx="458107" cy="2279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>
                <a:latin typeface="Calibri" pitchFamily="34" charset="0"/>
              </a:rPr>
              <a:t>мед</a:t>
            </a:r>
          </a:p>
        </p:txBody>
      </p:sp>
      <p:sp>
        <p:nvSpPr>
          <p:cNvPr id="2080" name="Rectangle 66"/>
          <p:cNvSpPr>
            <a:spLocks noChangeArrowheads="1"/>
          </p:cNvSpPr>
          <p:nvPr/>
        </p:nvSpPr>
        <p:spPr bwMode="auto">
          <a:xfrm>
            <a:off x="4389438" y="3156857"/>
            <a:ext cx="456973" cy="2279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 err="1">
                <a:latin typeface="Calibri" pitchFamily="34" charset="0"/>
              </a:rPr>
              <a:t>стр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81" name="Text Box 37"/>
          <p:cNvSpPr txBox="1">
            <a:spLocks noChangeArrowheads="1"/>
          </p:cNvSpPr>
          <p:nvPr/>
        </p:nvSpPr>
        <p:spPr bwMode="auto">
          <a:xfrm>
            <a:off x="4781778" y="2574018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2" name="Text Box 37"/>
          <p:cNvSpPr txBox="1">
            <a:spLocks noChangeArrowheads="1"/>
          </p:cNvSpPr>
          <p:nvPr/>
        </p:nvSpPr>
        <p:spPr bwMode="auto">
          <a:xfrm>
            <a:off x="4799921" y="2864304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3" name="Text Box 37"/>
          <p:cNvSpPr txBox="1">
            <a:spLocks noChangeArrowheads="1"/>
          </p:cNvSpPr>
          <p:nvPr/>
        </p:nvSpPr>
        <p:spPr bwMode="auto">
          <a:xfrm>
            <a:off x="4799921" y="3135313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4" name="Text Box 37"/>
          <p:cNvSpPr txBox="1">
            <a:spLocks noChangeArrowheads="1"/>
          </p:cNvSpPr>
          <p:nvPr/>
        </p:nvSpPr>
        <p:spPr bwMode="auto">
          <a:xfrm>
            <a:off x="4781778" y="2280331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401911" y="1910670"/>
            <a:ext cx="306161" cy="306161"/>
            <a:chOff x="0" y="417"/>
            <a:chExt cx="4864" cy="17088"/>
          </a:xfrm>
        </p:grpSpPr>
        <p:sp>
          <p:nvSpPr>
            <p:cNvPr id="2187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88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779510" y="1950358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7" name="Text Box 37"/>
          <p:cNvSpPr txBox="1">
            <a:spLocks noChangeArrowheads="1"/>
          </p:cNvSpPr>
          <p:nvPr/>
        </p:nvSpPr>
        <p:spPr bwMode="auto">
          <a:xfrm>
            <a:off x="4948465" y="1887992"/>
            <a:ext cx="35639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ГСМ, 7 тонн;</a:t>
            </a:r>
          </a:p>
        </p:txBody>
      </p:sp>
      <p:sp>
        <p:nvSpPr>
          <p:cNvPr id="2088" name="Равнобедренный треугольник 74"/>
          <p:cNvSpPr>
            <a:spLocks noChangeArrowheads="1"/>
          </p:cNvSpPr>
          <p:nvPr/>
        </p:nvSpPr>
        <p:spPr bwMode="auto">
          <a:xfrm>
            <a:off x="4492625" y="853849"/>
            <a:ext cx="305027" cy="30616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 sz="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89" name="Text Box 982"/>
          <p:cNvSpPr txBox="1">
            <a:spLocks noChangeArrowheads="1"/>
          </p:cNvSpPr>
          <p:nvPr/>
        </p:nvSpPr>
        <p:spPr bwMode="auto">
          <a:xfrm>
            <a:off x="4871358" y="960438"/>
            <a:ext cx="1640795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пожарный пост;</a:t>
            </a:r>
          </a:p>
        </p:txBody>
      </p:sp>
      <p:sp>
        <p:nvSpPr>
          <p:cNvPr id="2090" name="Овал 76"/>
          <p:cNvSpPr>
            <a:spLocks noChangeArrowheads="1"/>
          </p:cNvSpPr>
          <p:nvPr/>
        </p:nvSpPr>
        <p:spPr bwMode="auto">
          <a:xfrm>
            <a:off x="4479018" y="1218974"/>
            <a:ext cx="357188" cy="305026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91" name="Text Box 982"/>
          <p:cNvSpPr txBox="1">
            <a:spLocks noChangeArrowheads="1"/>
          </p:cNvSpPr>
          <p:nvPr/>
        </p:nvSpPr>
        <p:spPr bwMode="auto">
          <a:xfrm>
            <a:off x="4879295" y="1273403"/>
            <a:ext cx="2797401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зона ответственности пожарных постов;</a:t>
            </a:r>
          </a:p>
        </p:txBody>
      </p:sp>
      <p:sp>
        <p:nvSpPr>
          <p:cNvPr id="101" name="Text Box 2072"/>
          <p:cNvSpPr txBox="1">
            <a:spLocks noChangeArrowheads="1"/>
          </p:cNvSpPr>
          <p:nvPr/>
        </p:nvSpPr>
        <p:spPr bwMode="auto">
          <a:xfrm>
            <a:off x="4372429" y="1644196"/>
            <a:ext cx="500063" cy="200045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7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3" name="Text Box 982"/>
          <p:cNvSpPr txBox="1">
            <a:spLocks noChangeArrowheads="1"/>
          </p:cNvSpPr>
          <p:nvPr/>
        </p:nvSpPr>
        <p:spPr bwMode="auto">
          <a:xfrm>
            <a:off x="4891768" y="1628322"/>
            <a:ext cx="2797402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места забора воды БЕ-200ЧС;</a:t>
            </a:r>
          </a:p>
        </p:txBody>
      </p:sp>
      <p:grpSp>
        <p:nvGrpSpPr>
          <p:cNvPr id="14" name="Группа 90"/>
          <p:cNvGrpSpPr>
            <a:grpSpLocks/>
          </p:cNvGrpSpPr>
          <p:nvPr/>
        </p:nvGrpSpPr>
        <p:grpSpPr bwMode="auto">
          <a:xfrm>
            <a:off x="348117" y="3756706"/>
            <a:ext cx="251732" cy="269875"/>
            <a:chOff x="4040346" y="5502280"/>
            <a:chExt cx="352876" cy="378000"/>
          </a:xfrm>
        </p:grpSpPr>
        <p:sp>
          <p:nvSpPr>
            <p:cNvPr id="2183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4162784" y="5502280"/>
              <a:ext cx="108000" cy="37800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911569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Группа 93"/>
          <p:cNvGrpSpPr>
            <a:grpSpLocks/>
          </p:cNvGrpSpPr>
          <p:nvPr/>
        </p:nvGrpSpPr>
        <p:grpSpPr bwMode="auto">
          <a:xfrm>
            <a:off x="351518" y="4066268"/>
            <a:ext cx="251732" cy="269875"/>
            <a:chOff x="4040346" y="5502280"/>
            <a:chExt cx="352876" cy="378000"/>
          </a:xfrm>
        </p:grpSpPr>
        <p:sp>
          <p:nvSpPr>
            <p:cNvPr id="2179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" name="Прямоугольник 95"/>
            <p:cNvGrpSpPr>
              <a:grpSpLocks/>
            </p:cNvGrpSpPr>
            <p:nvPr/>
          </p:nvGrpSpPr>
          <p:grpSpPr bwMode="auto">
            <a:xfrm>
              <a:off x="4170179" y="5497071"/>
              <a:ext cx="122076" cy="390325"/>
              <a:chOff x="621792" y="5687568"/>
              <a:chExt cx="121920" cy="390144"/>
            </a:xfrm>
          </p:grpSpPr>
          <p:pic>
            <p:nvPicPr>
              <p:cNvPr id="2180" name="Прямоугольник 9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1792" y="5687568"/>
                <a:ext cx="121920" cy="390144"/>
              </a:xfrm>
              <a:prstGeom prst="rect">
                <a:avLst/>
              </a:prstGeom>
              <a:noFill/>
            </p:spPr>
          </p:pic>
          <p:sp>
            <p:nvSpPr>
              <p:cNvPr id="2181" name="Text Box 133"/>
              <p:cNvSpPr txBox="1">
                <a:spLocks noChangeArrowheads="1"/>
              </p:cNvSpPr>
              <p:nvPr/>
            </p:nvSpPr>
            <p:spPr bwMode="auto">
              <a:xfrm>
                <a:off x="627107" y="569277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911569"/>
                <a:endParaRPr lang="ru-RU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Группа 96"/>
          <p:cNvGrpSpPr>
            <a:grpSpLocks/>
          </p:cNvGrpSpPr>
          <p:nvPr/>
        </p:nvGrpSpPr>
        <p:grpSpPr bwMode="auto">
          <a:xfrm>
            <a:off x="351518" y="4361090"/>
            <a:ext cx="251732" cy="269875"/>
            <a:chOff x="4040346" y="5502280"/>
            <a:chExt cx="352876" cy="378000"/>
          </a:xfrm>
        </p:grpSpPr>
        <p:sp>
          <p:nvSpPr>
            <p:cNvPr id="2175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" name="Прямоугольник 98"/>
            <p:cNvGrpSpPr>
              <a:grpSpLocks/>
            </p:cNvGrpSpPr>
            <p:nvPr/>
          </p:nvGrpSpPr>
          <p:grpSpPr bwMode="auto">
            <a:xfrm>
              <a:off x="4170179" y="5498849"/>
              <a:ext cx="122076" cy="390325"/>
              <a:chOff x="621792" y="6102096"/>
              <a:chExt cx="121920" cy="390144"/>
            </a:xfrm>
          </p:grpSpPr>
          <p:pic>
            <p:nvPicPr>
              <p:cNvPr id="2176" name="Прямоугольник 98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1792" y="6102096"/>
                <a:ext cx="121920" cy="390144"/>
              </a:xfrm>
              <a:prstGeom prst="rect">
                <a:avLst/>
              </a:prstGeom>
              <a:noFill/>
            </p:spPr>
          </p:pic>
          <p:sp>
            <p:nvSpPr>
              <p:cNvPr id="2177" name="Text Box 129"/>
              <p:cNvSpPr txBox="1">
                <a:spLocks noChangeArrowheads="1"/>
              </p:cNvSpPr>
              <p:nvPr/>
            </p:nvSpPr>
            <p:spPr bwMode="auto">
              <a:xfrm>
                <a:off x="627107" y="610552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911569"/>
                <a:endParaRPr lang="ru-RU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9" name="Группа 99"/>
          <p:cNvGrpSpPr>
            <a:grpSpLocks/>
          </p:cNvGrpSpPr>
          <p:nvPr/>
        </p:nvGrpSpPr>
        <p:grpSpPr bwMode="auto">
          <a:xfrm>
            <a:off x="354920" y="4669518"/>
            <a:ext cx="252866" cy="269875"/>
            <a:chOff x="4040346" y="5502280"/>
            <a:chExt cx="352876" cy="378000"/>
          </a:xfrm>
        </p:grpSpPr>
        <p:sp>
          <p:nvSpPr>
            <p:cNvPr id="2171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4175443" y="5502280"/>
              <a:ext cx="108000" cy="378000"/>
            </a:xfrm>
            <a:prstGeom prst="rect">
              <a:avLst/>
            </a:prstGeom>
            <a:solidFill>
              <a:srgbClr val="00FFFF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911569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098" name="Text Box 982"/>
          <p:cNvSpPr txBox="1">
            <a:spLocks noChangeArrowheads="1"/>
          </p:cNvSpPr>
          <p:nvPr/>
        </p:nvSpPr>
        <p:spPr bwMode="auto">
          <a:xfrm>
            <a:off x="698501" y="4112760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военный аэродром;</a:t>
            </a:r>
          </a:p>
        </p:txBody>
      </p:sp>
      <p:sp>
        <p:nvSpPr>
          <p:cNvPr id="2099" name="Rectangle 90"/>
          <p:cNvSpPr>
            <a:spLocks noChangeArrowheads="1"/>
          </p:cNvSpPr>
          <p:nvPr/>
        </p:nvSpPr>
        <p:spPr bwMode="auto">
          <a:xfrm>
            <a:off x="726849" y="4336143"/>
            <a:ext cx="1970768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8" tIns="25678" rIns="25678" bIns="25678" anchor="ctr"/>
          <a:lstStyle/>
          <a:p>
            <a:pPr defTabSz="1277785">
              <a:spcBef>
                <a:spcPct val="20000"/>
              </a:spcBef>
            </a:pPr>
            <a:r>
              <a:rPr lang="ru-RU" sz="1100" dirty="0">
                <a:cs typeface="Times New Roman" pitchFamily="18" charset="0"/>
              </a:rPr>
              <a:t>- заброшенный аэродром;</a:t>
            </a:r>
          </a:p>
        </p:txBody>
      </p:sp>
      <p:sp>
        <p:nvSpPr>
          <p:cNvPr id="2100" name="Text Box 69"/>
          <p:cNvSpPr txBox="1">
            <a:spLocks noChangeArrowheads="1"/>
          </p:cNvSpPr>
          <p:nvPr/>
        </p:nvSpPr>
        <p:spPr bwMode="auto">
          <a:xfrm>
            <a:off x="655411" y="3787321"/>
            <a:ext cx="3178402" cy="23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гражданский аэродром;</a:t>
            </a:r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633867" y="4638903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законсервированный аэродром;</a:t>
            </a:r>
          </a:p>
        </p:txBody>
      </p:sp>
      <p:grpSp>
        <p:nvGrpSpPr>
          <p:cNvPr id="20" name="Group 144"/>
          <p:cNvGrpSpPr>
            <a:grpSpLocks/>
          </p:cNvGrpSpPr>
          <p:nvPr/>
        </p:nvGrpSpPr>
        <p:grpSpPr bwMode="auto">
          <a:xfrm>
            <a:off x="335643" y="4973411"/>
            <a:ext cx="291420" cy="264206"/>
            <a:chOff x="-1411" y="2480"/>
            <a:chExt cx="862" cy="816"/>
          </a:xfrm>
        </p:grpSpPr>
        <p:sp>
          <p:nvSpPr>
            <p:cNvPr id="2157" name="Oval 145"/>
            <p:cNvSpPr>
              <a:spLocks noChangeArrowheads="1"/>
            </p:cNvSpPr>
            <p:nvPr/>
          </p:nvSpPr>
          <p:spPr bwMode="auto">
            <a:xfrm>
              <a:off x="-1411" y="2480"/>
              <a:ext cx="862" cy="816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146"/>
            <p:cNvGrpSpPr>
              <a:grpSpLocks/>
            </p:cNvGrpSpPr>
            <p:nvPr/>
          </p:nvGrpSpPr>
          <p:grpSpPr bwMode="auto">
            <a:xfrm>
              <a:off x="-1139" y="2752"/>
              <a:ext cx="291" cy="273"/>
              <a:chOff x="266" y="1017"/>
              <a:chExt cx="357" cy="384"/>
            </a:xfrm>
          </p:grpSpPr>
          <p:grpSp>
            <p:nvGrpSpPr>
              <p:cNvPr id="22" name="Group 14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216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15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2167" name="Freeform 15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" name="Freeform 15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15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2165" name="Rectangle 15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63" name="Freeform 15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" name="Freeform 15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9" name="Oval 158"/>
            <p:cNvSpPr>
              <a:spLocks noChangeArrowheads="1"/>
            </p:cNvSpPr>
            <p:nvPr/>
          </p:nvSpPr>
          <p:spPr bwMode="auto">
            <a:xfrm>
              <a:off x="-1275" y="2616"/>
              <a:ext cx="590" cy="5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633867" y="4929188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химическиопасныый</a:t>
            </a:r>
            <a:r>
              <a:rPr lang="ru-RU" sz="1100" dirty="0">
                <a:cs typeface="Times New Roman" pitchFamily="18" charset="0"/>
              </a:rPr>
              <a:t> объект;</a:t>
            </a:r>
          </a:p>
        </p:txBody>
      </p:sp>
      <p:grpSp>
        <p:nvGrpSpPr>
          <p:cNvPr id="25" name="Группа 123"/>
          <p:cNvGrpSpPr>
            <a:grpSpLocks/>
          </p:cNvGrpSpPr>
          <p:nvPr/>
        </p:nvGrpSpPr>
        <p:grpSpPr bwMode="auto">
          <a:xfrm>
            <a:off x="418420" y="5309054"/>
            <a:ext cx="153080" cy="180295"/>
            <a:chOff x="1286633" y="5729294"/>
            <a:chExt cx="214314" cy="385766"/>
          </a:xfrm>
        </p:grpSpPr>
        <p:sp>
          <p:nvSpPr>
            <p:cNvPr id="2155" name="Овал 124"/>
            <p:cNvSpPr>
              <a:spLocks noChangeArrowheads="1"/>
            </p:cNvSpPr>
            <p:nvPr/>
          </p:nvSpPr>
          <p:spPr bwMode="auto">
            <a:xfrm>
              <a:off x="1286633" y="5729294"/>
              <a:ext cx="214314" cy="21431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56" name="Равнобедренный треугольник 125"/>
            <p:cNvSpPr>
              <a:spLocks noChangeArrowheads="1"/>
            </p:cNvSpPr>
            <p:nvPr/>
          </p:nvSpPr>
          <p:spPr bwMode="auto">
            <a:xfrm>
              <a:off x="1286633" y="5829308"/>
              <a:ext cx="214314" cy="2857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05" name="Text Box 55"/>
          <p:cNvSpPr txBox="1">
            <a:spLocks noChangeArrowheads="1"/>
          </p:cNvSpPr>
          <p:nvPr/>
        </p:nvSpPr>
        <p:spPr bwMode="auto">
          <a:xfrm>
            <a:off x="631599" y="5210403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пещеры;</a:t>
            </a:r>
          </a:p>
        </p:txBody>
      </p:sp>
      <p:grpSp>
        <p:nvGrpSpPr>
          <p:cNvPr id="26" name="Группа 136"/>
          <p:cNvGrpSpPr>
            <a:grpSpLocks/>
          </p:cNvGrpSpPr>
          <p:nvPr/>
        </p:nvGrpSpPr>
        <p:grpSpPr bwMode="auto">
          <a:xfrm>
            <a:off x="4657045" y="4465411"/>
            <a:ext cx="357187" cy="200706"/>
            <a:chOff x="957263" y="7653358"/>
            <a:chExt cx="500029" cy="280966"/>
          </a:xfrm>
        </p:grpSpPr>
        <p:sp>
          <p:nvSpPr>
            <p:cNvPr id="2148" name="Полилиния 115"/>
            <p:cNvSpPr>
              <a:spLocks noChangeArrowheads="1"/>
            </p:cNvSpPr>
            <p:nvPr/>
          </p:nvSpPr>
          <p:spPr bwMode="auto">
            <a:xfrm>
              <a:off x="957263" y="7686675"/>
              <a:ext cx="449262" cy="222250"/>
            </a:xfrm>
            <a:custGeom>
              <a:avLst/>
              <a:gdLst>
                <a:gd name="T0" fmla="*/ 0 w 2163288"/>
                <a:gd name="T1" fmla="*/ 0 h 1822863"/>
                <a:gd name="T2" fmla="*/ 0 w 2163288"/>
                <a:gd name="T3" fmla="*/ 0 h 1822863"/>
                <a:gd name="T4" fmla="*/ 0 w 2163288"/>
                <a:gd name="T5" fmla="*/ 0 h 1822863"/>
                <a:gd name="T6" fmla="*/ 0 w 2163288"/>
                <a:gd name="T7" fmla="*/ 0 h 1822863"/>
                <a:gd name="T8" fmla="*/ 0 w 2163288"/>
                <a:gd name="T9" fmla="*/ 0 h 1822863"/>
                <a:gd name="T10" fmla="*/ 0 w 2163288"/>
                <a:gd name="T11" fmla="*/ 0 h 1822863"/>
                <a:gd name="T12" fmla="*/ 0 w 2163288"/>
                <a:gd name="T13" fmla="*/ 0 h 1822863"/>
                <a:gd name="T14" fmla="*/ 0 w 2163288"/>
                <a:gd name="T15" fmla="*/ 0 h 1822863"/>
                <a:gd name="T16" fmla="*/ 0 w 2163288"/>
                <a:gd name="T17" fmla="*/ 0 h 1822863"/>
                <a:gd name="T18" fmla="*/ 0 w 2163288"/>
                <a:gd name="T19" fmla="*/ 0 h 1822863"/>
                <a:gd name="T20" fmla="*/ 0 w 2163288"/>
                <a:gd name="T21" fmla="*/ 0 h 1822863"/>
                <a:gd name="T22" fmla="*/ 0 w 2163288"/>
                <a:gd name="T23" fmla="*/ 0 h 1822863"/>
                <a:gd name="T24" fmla="*/ 0 w 2163288"/>
                <a:gd name="T25" fmla="*/ 0 h 1822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3288"/>
                <a:gd name="T40" fmla="*/ 0 h 1822863"/>
                <a:gd name="T41" fmla="*/ 2163288 w 2163288"/>
                <a:gd name="T42" fmla="*/ 1822863 h 1822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3288" h="1822863">
                  <a:moveTo>
                    <a:pt x="2163288" y="0"/>
                  </a:moveTo>
                  <a:cubicBezTo>
                    <a:pt x="2092036" y="48491"/>
                    <a:pt x="2020784" y="96982"/>
                    <a:pt x="1913906" y="142504"/>
                  </a:cubicBezTo>
                  <a:cubicBezTo>
                    <a:pt x="1807028" y="188026"/>
                    <a:pt x="1688274" y="217715"/>
                    <a:pt x="1522020" y="273133"/>
                  </a:cubicBezTo>
                  <a:cubicBezTo>
                    <a:pt x="1355766" y="328551"/>
                    <a:pt x="1126176" y="423553"/>
                    <a:pt x="916379" y="475013"/>
                  </a:cubicBezTo>
                  <a:cubicBezTo>
                    <a:pt x="706582" y="526473"/>
                    <a:pt x="409698" y="522514"/>
                    <a:pt x="263236" y="581891"/>
                  </a:cubicBezTo>
                  <a:cubicBezTo>
                    <a:pt x="116774" y="641268"/>
                    <a:pt x="75210" y="704603"/>
                    <a:pt x="37605" y="831273"/>
                  </a:cubicBezTo>
                  <a:cubicBezTo>
                    <a:pt x="0" y="957943"/>
                    <a:pt x="0" y="1229096"/>
                    <a:pt x="37605" y="1341912"/>
                  </a:cubicBezTo>
                  <a:cubicBezTo>
                    <a:pt x="75210" y="1454728"/>
                    <a:pt x="81148" y="1474520"/>
                    <a:pt x="263236" y="1508167"/>
                  </a:cubicBezTo>
                  <a:cubicBezTo>
                    <a:pt x="445324" y="1541814"/>
                    <a:pt x="938151" y="1494313"/>
                    <a:pt x="1130135" y="1543793"/>
                  </a:cubicBezTo>
                  <a:cubicBezTo>
                    <a:pt x="1322119" y="1593274"/>
                    <a:pt x="1335973" y="1787237"/>
                    <a:pt x="1415142" y="1805050"/>
                  </a:cubicBezTo>
                  <a:cubicBezTo>
                    <a:pt x="1494311" y="1822863"/>
                    <a:pt x="1605148" y="1650671"/>
                    <a:pt x="1605148" y="1650671"/>
                  </a:cubicBezTo>
                  <a:lnTo>
                    <a:pt x="1617023" y="1650671"/>
                  </a:lnTo>
                </a:path>
              </a:pathLst>
            </a:custGeom>
            <a:noFill/>
            <a:ln w="50800" algn="ctr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Группа 132"/>
            <p:cNvGrpSpPr>
              <a:grpSpLocks/>
            </p:cNvGrpSpPr>
            <p:nvPr/>
          </p:nvGrpSpPr>
          <p:grpSpPr bwMode="auto">
            <a:xfrm>
              <a:off x="1385854" y="7653358"/>
              <a:ext cx="71438" cy="71438"/>
              <a:chOff x="1614454" y="7729558"/>
              <a:chExt cx="71438" cy="71438"/>
            </a:xfrm>
          </p:grpSpPr>
          <p:cxnSp>
            <p:nvCxnSpPr>
              <p:cNvPr id="2153" name="Прямая соединительная линия 1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4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  <p:grpSp>
          <p:nvGrpSpPr>
            <p:cNvPr id="28" name="Группа 133"/>
            <p:cNvGrpSpPr>
              <a:grpSpLocks/>
            </p:cNvGrpSpPr>
            <p:nvPr/>
          </p:nvGrpSpPr>
          <p:grpSpPr bwMode="auto">
            <a:xfrm>
              <a:off x="1262061" y="7862886"/>
              <a:ext cx="71438" cy="71438"/>
              <a:chOff x="1614454" y="7729558"/>
              <a:chExt cx="71438" cy="71438"/>
            </a:xfrm>
          </p:grpSpPr>
          <p:cxnSp>
            <p:nvCxnSpPr>
              <p:cNvPr id="2151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2" name="Прямая соединительная линия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</p:grpSp>
      <p:sp>
        <p:nvSpPr>
          <p:cNvPr id="2107" name="Text Box 55"/>
          <p:cNvSpPr txBox="1">
            <a:spLocks noChangeArrowheads="1"/>
          </p:cNvSpPr>
          <p:nvPr/>
        </p:nvSpPr>
        <p:spPr bwMode="auto">
          <a:xfrm>
            <a:off x="4954135" y="4325938"/>
            <a:ext cx="2764518" cy="6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algn="just" defTabSz="127665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туристические маршруты с указанием типа (пеший), класса сложности (</a:t>
            </a:r>
            <a:r>
              <a:rPr lang="en-US" sz="1100" dirty="0">
                <a:cs typeface="Times New Roman" pitchFamily="18" charset="0"/>
              </a:rPr>
              <a:t>II</a:t>
            </a:r>
            <a:r>
              <a:rPr lang="ru-RU" sz="1100" dirty="0">
                <a:cs typeface="Times New Roman" pitchFamily="18" charset="0"/>
              </a:rPr>
              <a:t>), названия («Дремучий лес») и протяженности</a:t>
            </a:r>
            <a:r>
              <a:rPr lang="en-US" sz="1100" dirty="0">
                <a:cs typeface="Times New Roman" pitchFamily="18" charset="0"/>
              </a:rPr>
              <a:t> (12 </a:t>
            </a:r>
            <a:r>
              <a:rPr lang="ru-RU" sz="1100" dirty="0">
                <a:cs typeface="Times New Roman" pitchFamily="18" charset="0"/>
              </a:rPr>
              <a:t>км</a:t>
            </a:r>
            <a:r>
              <a:rPr lang="en-US" sz="1100" dirty="0">
                <a:cs typeface="Times New Roman" pitchFamily="18" charset="0"/>
              </a:rPr>
              <a:t>)</a:t>
            </a:r>
            <a:r>
              <a:rPr lang="ru-RU" sz="1100" dirty="0">
                <a:cs typeface="Times New Roman" pitchFamily="18" charset="0"/>
              </a:rPr>
              <a:t>;</a:t>
            </a:r>
          </a:p>
        </p:txBody>
      </p:sp>
      <p:sp>
        <p:nvSpPr>
          <p:cNvPr id="2108" name="Rectangle 54"/>
          <p:cNvSpPr>
            <a:spLocks noChangeArrowheads="1"/>
          </p:cNvSpPr>
          <p:nvPr/>
        </p:nvSpPr>
        <p:spPr bwMode="auto">
          <a:xfrm>
            <a:off x="4011840" y="4695599"/>
            <a:ext cx="1010331" cy="2029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2676" tIns="12676" rIns="12676" bIns="12676"/>
          <a:lstStyle/>
          <a:p>
            <a:pPr algn="ctr" defTabSz="1276650"/>
            <a:r>
              <a:rPr lang="ru-RU" sz="700" u="sng" dirty="0">
                <a:cs typeface="Times New Roman" pitchFamily="18" charset="0"/>
              </a:rPr>
              <a:t>П</a:t>
            </a:r>
            <a:r>
              <a:rPr lang="en-US" sz="700" u="sng" dirty="0">
                <a:cs typeface="Times New Roman" pitchFamily="18" charset="0"/>
              </a:rPr>
              <a:t> </a:t>
            </a:r>
            <a:r>
              <a:rPr lang="ru-RU" sz="700" u="sng" dirty="0">
                <a:cs typeface="Times New Roman" pitchFamily="18" charset="0"/>
              </a:rPr>
              <a:t>–</a:t>
            </a:r>
            <a:r>
              <a:rPr lang="en-US" sz="700" u="sng" dirty="0">
                <a:cs typeface="Times New Roman" pitchFamily="18" charset="0"/>
              </a:rPr>
              <a:t> II</a:t>
            </a:r>
            <a:r>
              <a:rPr lang="ru-RU" sz="700" u="sng" dirty="0">
                <a:cs typeface="Times New Roman" pitchFamily="18" charset="0"/>
              </a:rPr>
              <a:t> «Дремучий лес»</a:t>
            </a:r>
          </a:p>
          <a:p>
            <a:pPr algn="ctr" defTabSz="1276650"/>
            <a:r>
              <a:rPr lang="ru-RU" sz="700" dirty="0">
                <a:cs typeface="Times New Roman" pitchFamily="18" charset="0"/>
              </a:rPr>
              <a:t> 12км</a:t>
            </a:r>
            <a:endParaRPr lang="ru-RU" sz="2000" dirty="0">
              <a:cs typeface="Times New Roman" pitchFamily="18" charset="0"/>
            </a:endParaRPr>
          </a:p>
        </p:txBody>
      </p:sp>
      <p:grpSp>
        <p:nvGrpSpPr>
          <p:cNvPr id="29" name="Группа 139"/>
          <p:cNvGrpSpPr>
            <a:grpSpLocks/>
          </p:cNvGrpSpPr>
          <p:nvPr/>
        </p:nvGrpSpPr>
        <p:grpSpPr bwMode="auto">
          <a:xfrm>
            <a:off x="386670" y="5540375"/>
            <a:ext cx="226786" cy="212045"/>
            <a:chOff x="542885" y="6954971"/>
            <a:chExt cx="318332" cy="296242"/>
          </a:xfrm>
        </p:grpSpPr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542885" y="6954971"/>
              <a:ext cx="318332" cy="296241"/>
              <a:chOff x="0" y="1"/>
              <a:chExt cx="20000" cy="19999"/>
            </a:xfrm>
          </p:grpSpPr>
          <p:sp>
            <p:nvSpPr>
              <p:cNvPr id="2142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214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2146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7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41" name="Rectangle 57"/>
            <p:cNvSpPr>
              <a:spLocks noChangeArrowheads="1"/>
            </p:cNvSpPr>
            <p:nvPr/>
          </p:nvSpPr>
          <p:spPr bwMode="auto">
            <a:xfrm>
              <a:off x="614322" y="7067447"/>
              <a:ext cx="175536" cy="18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</p:grpSp>
      <p:sp>
        <p:nvSpPr>
          <p:cNvPr id="2110" name="Text Box 55"/>
          <p:cNvSpPr txBox="1">
            <a:spLocks noChangeArrowheads="1"/>
          </p:cNvSpPr>
          <p:nvPr/>
        </p:nvSpPr>
        <p:spPr bwMode="auto">
          <a:xfrm>
            <a:off x="647474" y="5492750"/>
            <a:ext cx="3337151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музеи;</a:t>
            </a:r>
          </a:p>
        </p:txBody>
      </p:sp>
      <p:sp>
        <p:nvSpPr>
          <p:cNvPr id="2111" name="Прямоугольник 149"/>
          <p:cNvSpPr>
            <a:spLocks noChangeArrowheads="1"/>
          </p:cNvSpPr>
          <p:nvPr/>
        </p:nvSpPr>
        <p:spPr bwMode="auto">
          <a:xfrm>
            <a:off x="4757964" y="5062992"/>
            <a:ext cx="154214" cy="154214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2" name="Text Box 55"/>
          <p:cNvSpPr txBox="1">
            <a:spLocks noChangeArrowheads="1"/>
          </p:cNvSpPr>
          <p:nvPr/>
        </p:nvSpPr>
        <p:spPr bwMode="auto">
          <a:xfrm>
            <a:off x="4962072" y="4959804"/>
            <a:ext cx="3337152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шахты;</a:t>
            </a:r>
          </a:p>
        </p:txBody>
      </p:sp>
      <p:sp>
        <p:nvSpPr>
          <p:cNvPr id="152" name="5-конечная звезда 151"/>
          <p:cNvSpPr/>
          <p:nvPr/>
        </p:nvSpPr>
        <p:spPr bwMode="auto">
          <a:xfrm>
            <a:off x="4696732" y="5294313"/>
            <a:ext cx="256268" cy="242661"/>
          </a:xfrm>
          <a:prstGeom prst="star5">
            <a:avLst/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4" name="Text Box 55"/>
          <p:cNvSpPr txBox="1">
            <a:spLocks noChangeArrowheads="1"/>
          </p:cNvSpPr>
          <p:nvPr/>
        </p:nvSpPr>
        <p:spPr bwMode="auto">
          <a:xfrm>
            <a:off x="4962072" y="5248956"/>
            <a:ext cx="3337152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места добычи лесных ресурсов;</a:t>
            </a:r>
          </a:p>
        </p:txBody>
      </p:sp>
      <p:sp>
        <p:nvSpPr>
          <p:cNvPr id="2115" name="Text Box 55"/>
          <p:cNvSpPr txBox="1">
            <a:spLocks noChangeArrowheads="1"/>
          </p:cNvSpPr>
          <p:nvPr/>
        </p:nvSpPr>
        <p:spPr bwMode="auto">
          <a:xfrm>
            <a:off x="4970010" y="3700010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2116" name="Text Box 55"/>
          <p:cNvSpPr txBox="1">
            <a:spLocks noChangeArrowheads="1"/>
          </p:cNvSpPr>
          <p:nvPr/>
        </p:nvSpPr>
        <p:spPr bwMode="auto">
          <a:xfrm>
            <a:off x="4966608" y="4015242"/>
            <a:ext cx="3337152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дома престарелых;</a:t>
            </a:r>
          </a:p>
        </p:txBody>
      </p:sp>
      <p:sp>
        <p:nvSpPr>
          <p:cNvPr id="15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306" tIns="32653" rIns="65306" bIns="32653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213" name="Группа 166"/>
          <p:cNvGrpSpPr>
            <a:grpSpLocks/>
          </p:cNvGrpSpPr>
          <p:nvPr/>
        </p:nvGrpSpPr>
        <p:grpSpPr bwMode="auto">
          <a:xfrm>
            <a:off x="4723947" y="3744233"/>
            <a:ext cx="236991" cy="212045"/>
            <a:chOff x="6305556" y="8259762"/>
            <a:chExt cx="330990" cy="296862"/>
          </a:xfrm>
        </p:grpSpPr>
        <p:grpSp>
          <p:nvGrpSpPr>
            <p:cNvPr id="2215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22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3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650"/>
                  <a:endParaRPr lang="ru-RU" sz="2500" dirty="0">
                    <a:latin typeface="Calibri" pitchFamily="34" charset="0"/>
                  </a:endParaRPr>
                </a:p>
              </p:txBody>
            </p:sp>
            <p:sp>
              <p:nvSpPr>
                <p:cNvPr id="213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26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3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3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</p:grpSp>
        <p:cxnSp>
          <p:nvCxnSpPr>
            <p:cNvPr id="2131" name="Прямая соединительная линия 168"/>
            <p:cNvCxnSpPr>
              <a:cxnSpLocks noChangeShapeType="1"/>
              <a:stCxn id="2134" idx="1"/>
              <a:endCxn id="213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2232" name="Группа 177"/>
          <p:cNvGrpSpPr>
            <a:grpSpLocks/>
          </p:cNvGrpSpPr>
          <p:nvPr/>
        </p:nvGrpSpPr>
        <p:grpSpPr bwMode="auto">
          <a:xfrm>
            <a:off x="4723947" y="4043590"/>
            <a:ext cx="236991" cy="212045"/>
            <a:chOff x="6305556" y="8259762"/>
            <a:chExt cx="330990" cy="296862"/>
          </a:xfrm>
        </p:grpSpPr>
        <p:grpSp>
          <p:nvGrpSpPr>
            <p:cNvPr id="2233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23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2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650"/>
                  <a:endParaRPr lang="ru-RU" sz="2500" dirty="0">
                    <a:latin typeface="Calibri" pitchFamily="34" charset="0"/>
                  </a:endParaRPr>
                </a:p>
              </p:txBody>
            </p:sp>
            <p:sp>
              <p:nvSpPr>
                <p:cNvPr id="212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35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2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2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</p:grpSp>
        <p:cxnSp>
          <p:nvCxnSpPr>
            <p:cNvPr id="2121" name="Прямая соединительная линия 179"/>
            <p:cNvCxnSpPr>
              <a:cxnSpLocks noChangeShapeType="1"/>
              <a:stCxn id="2124" idx="1"/>
              <a:endCxn id="212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241" name="Group 201"/>
          <p:cNvGraphicFramePr>
            <a:graphicFrameLocks noGrp="1"/>
          </p:cNvGraphicFramePr>
          <p:nvPr/>
        </p:nvGraphicFramePr>
        <p:xfrm>
          <a:off x="2318885" y="806224"/>
          <a:ext cx="6825115" cy="2983367"/>
        </p:xfrm>
        <a:graphic>
          <a:graphicData uri="http://schemas.openxmlformats.org/drawingml/2006/table">
            <a:tbl>
              <a:tblPr/>
              <a:tblGrid>
                <a:gridCol w="819830"/>
                <a:gridCol w="923014"/>
                <a:gridCol w="845914"/>
                <a:gridCol w="1088571"/>
                <a:gridCol w="1573893"/>
                <a:gridCol w="1573893"/>
              </a:tblGrid>
              <a:tr h="97064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108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Барабо-Юдино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699,0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305/34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</a:rPr>
                        <a:t>8 (38368)93 237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51643">
                <a:tc gridSpan="6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поселения  расположена  на расстоянии 550 км от областного центра  г.Новосибирска, в 30 км от районного центра р.п. Чистоозерное и в 30 км от ближайшей железнодорожной станции р.п.Чистоозерное.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6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8232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ПАСПОРТ ТЕРРИТОРИИ </a:t>
            </a:r>
            <a:r>
              <a:rPr lang="ru-RU" dirty="0" smtClean="0">
                <a:cs typeface="Times New Roman" pitchFamily="18" charset="0"/>
              </a:rPr>
              <a:t>ДЕРЕВНИ ОРЛОВКА  ЧИСТООЗЕРНОГО  </a:t>
            </a:r>
            <a:endParaRPr lang="ru-RU" dirty="0">
              <a:cs typeface="Times New Roman" pitchFamily="18" charset="0"/>
            </a:endParaRP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МУНИЦИПАЛЬНОГО РАЙОНА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343202" name="Group 162"/>
          <p:cNvGraphicFramePr>
            <a:graphicFrameLocks noGrp="1"/>
          </p:cNvGraphicFramePr>
          <p:nvPr/>
        </p:nvGraphicFramePr>
        <p:xfrm>
          <a:off x="0" y="3789590"/>
          <a:ext cx="9144000" cy="2666093"/>
        </p:xfrm>
        <a:graphic>
          <a:graphicData uri="http://schemas.openxmlformats.org/drawingml/2006/table">
            <a:tbl>
              <a:tblPr/>
              <a:tblGrid>
                <a:gridCol w="3321277"/>
                <a:gridCol w="3133044"/>
                <a:gridCol w="2689679"/>
              </a:tblGrid>
              <a:tr h="52954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структуры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объекты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Мобильный телефон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244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Участковый пункт милиции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Соломкин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П.Н.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(38368)91-147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Орловская СОШ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Прохоренко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8(38368)92-638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Орловский  ФАП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Плюхина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Т.А.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8(38368)92-668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«Орловское»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Громова  М.А.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(38368)92-631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54"/>
          <p:cNvSpPr>
            <a:spLocks noChangeArrowheads="1"/>
          </p:cNvSpPr>
          <p:nvPr/>
        </p:nvSpPr>
        <p:spPr bwMode="auto">
          <a:xfrm>
            <a:off x="0" y="2966357"/>
            <a:ext cx="2286000" cy="8220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74" tIns="32637" rIns="65274" bIns="32637"/>
          <a:lstStyle/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Председатель КЧС и ПБ. 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Глава </a:t>
            </a:r>
            <a:r>
              <a:rPr lang="ru-RU" sz="900" dirty="0" smtClean="0"/>
              <a:t>администрации Барабо-Юдинского сельсовета </a:t>
            </a:r>
            <a:endParaRPr lang="ru-RU" sz="900" dirty="0"/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700" dirty="0" smtClean="0">
                <a:solidFill>
                  <a:srgbClr val="000000"/>
                </a:solidFill>
              </a:rPr>
              <a:t>Цыкало Н.Т.</a:t>
            </a:r>
            <a:endParaRPr lang="ru-RU" sz="700" dirty="0">
              <a:solidFill>
                <a:srgbClr val="000000"/>
              </a:solidFill>
            </a:endParaRP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600" dirty="0">
                <a:solidFill>
                  <a:srgbClr val="000000"/>
                </a:solidFill>
              </a:rPr>
              <a:t>Раб. </a:t>
            </a:r>
            <a:r>
              <a:rPr lang="ru-RU" sz="600" dirty="0" smtClean="0">
                <a:solidFill>
                  <a:srgbClr val="000000"/>
                </a:solidFill>
              </a:rPr>
              <a:t>Тел. (38368) 93 237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600" dirty="0" err="1" smtClean="0">
                <a:solidFill>
                  <a:srgbClr val="000000"/>
                </a:solidFill>
              </a:rPr>
              <a:t>Моб</a:t>
            </a:r>
            <a:r>
              <a:rPr lang="ru-RU" sz="600" dirty="0" smtClean="0">
                <a:solidFill>
                  <a:srgbClr val="000000"/>
                </a:solidFill>
              </a:rPr>
              <a:t>. Тел. 89130623468</a:t>
            </a: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228598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7" name="Group 67"/>
          <p:cNvGraphicFramePr>
            <a:graphicFrameLocks noGrp="1"/>
          </p:cNvGraphicFramePr>
          <p:nvPr/>
        </p:nvGraphicFramePr>
        <p:xfrm>
          <a:off x="0" y="1030741"/>
          <a:ext cx="9144000" cy="5541530"/>
        </p:xfrm>
        <a:graphic>
          <a:graphicData uri="http://schemas.openxmlformats.org/drawingml/2006/table">
            <a:tbl>
              <a:tblPr/>
              <a:tblGrid>
                <a:gridCol w="611188"/>
                <a:gridCol w="2366509"/>
                <a:gridCol w="1079500"/>
                <a:gridCol w="1389063"/>
                <a:gridCol w="1440089"/>
                <a:gridCol w="2257651"/>
              </a:tblGrid>
              <a:tr h="937481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7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17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Орловская СОШ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Прохоренко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Пкрвомайская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дом 32.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 92-638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4073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 Орловский КДЦ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Сахошко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Л.В.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Первомайская, дом 30.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391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Почта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Громова  И.Н.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Первомайская, дом 34.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 92-624  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0264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«Орловское»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Громова М.А.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Первомайская, дом 31.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 92-631  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3367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103074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ПАСПОРТ ТЕРРИТОРИИ </a:t>
            </a:r>
            <a:r>
              <a:rPr lang="ru-RU" dirty="0" smtClean="0">
                <a:cs typeface="Times New Roman" pitchFamily="18" charset="0"/>
              </a:rPr>
              <a:t> ДЕРЕВНИ ОРЛОВКА  ЧИСТООЗЕРНОГО </a:t>
            </a:r>
            <a:endParaRPr lang="ru-RU" dirty="0">
              <a:cs typeface="Times New Roman" pitchFamily="18" charset="0"/>
            </a:endParaRP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МУНИЦИПАЛЬНОГО РАЙОНА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(Информация по объектам социального и культурного назначения)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endParaRPr lang="ru-RU" sz="13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CC66"/>
              </a:gs>
            </a:gsLst>
            <a:lin ang="540000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56353" tIns="28176" rIns="56353" bIns="28176" anchor="ctr"/>
          <a:lstStyle/>
          <a:p>
            <a:pPr defTabSz="562361"/>
            <a:endParaRPr lang="ru-RU" sz="600" dirty="0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4526643" y="1044349"/>
            <a:ext cx="0" cy="3333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lIns="65298" tIns="32649" rIns="65298" bIns="32649" anchor="ctr"/>
          <a:lstStyle/>
          <a:p>
            <a:pPr algn="ctr" eaLnBrk="0" hangingPunct="0">
              <a:defRPr/>
            </a:pP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40" name="Freeform 61"/>
          <p:cNvSpPr>
            <a:spLocks/>
          </p:cNvSpPr>
          <p:nvPr/>
        </p:nvSpPr>
        <p:spPr bwMode="auto">
          <a:xfrm>
            <a:off x="4628697" y="1135063"/>
            <a:ext cx="278946" cy="44223"/>
          </a:xfrm>
          <a:custGeom>
            <a:avLst/>
            <a:gdLst>
              <a:gd name="T0" fmla="*/ 0 w 136"/>
              <a:gd name="T1" fmla="*/ 2147483647 h 36"/>
              <a:gd name="T2" fmla="*/ 2147483647 w 136"/>
              <a:gd name="T3" fmla="*/ 0 h 36"/>
              <a:gd name="T4" fmla="*/ 2147483647 w 136"/>
              <a:gd name="T5" fmla="*/ 0 h 36"/>
              <a:gd name="T6" fmla="*/ 2147483647 w 136"/>
              <a:gd name="T7" fmla="*/ 0 h 36"/>
              <a:gd name="T8" fmla="*/ 2147483647 w 136"/>
              <a:gd name="T9" fmla="*/ 0 h 36"/>
              <a:gd name="T10" fmla="*/ 2147483647 w 136"/>
              <a:gd name="T11" fmla="*/ 2147483647 h 36"/>
              <a:gd name="T12" fmla="*/ 2147483647 w 136"/>
              <a:gd name="T13" fmla="*/ 2147483647 h 36"/>
              <a:gd name="T14" fmla="*/ 2147483647 w 136"/>
              <a:gd name="T15" fmla="*/ 2147483647 h 36"/>
              <a:gd name="T16" fmla="*/ 2147483647 w 136"/>
              <a:gd name="T17" fmla="*/ 2147483647 h 36"/>
              <a:gd name="T18" fmla="*/ 2147483647 w 136"/>
              <a:gd name="T19" fmla="*/ 2147483647 h 36"/>
              <a:gd name="T20" fmla="*/ 2147483647 w 136"/>
              <a:gd name="T21" fmla="*/ 2147483647 h 36"/>
              <a:gd name="T22" fmla="*/ 2147483647 w 136"/>
              <a:gd name="T23" fmla="*/ 2147483647 h 36"/>
              <a:gd name="T24" fmla="*/ 2147483647 w 136"/>
              <a:gd name="T25" fmla="*/ 2147483647 h 36"/>
              <a:gd name="T26" fmla="*/ 2147483647 w 136"/>
              <a:gd name="T27" fmla="*/ 2147483647 h 36"/>
              <a:gd name="T28" fmla="*/ 2147483647 w 136"/>
              <a:gd name="T29" fmla="*/ 2147483647 h 36"/>
              <a:gd name="T30" fmla="*/ 2147483647 w 136"/>
              <a:gd name="T31" fmla="*/ 2147483647 h 36"/>
              <a:gd name="T32" fmla="*/ 2147483647 w 136"/>
              <a:gd name="T33" fmla="*/ 2147483647 h 36"/>
              <a:gd name="T34" fmla="*/ 2147483647 w 136"/>
              <a:gd name="T35" fmla="*/ 2147483647 h 36"/>
              <a:gd name="T36" fmla="*/ 2147483647 w 136"/>
              <a:gd name="T37" fmla="*/ 2147483647 h 36"/>
              <a:gd name="T38" fmla="*/ 2147483647 w 136"/>
              <a:gd name="T39" fmla="*/ 2147483647 h 36"/>
              <a:gd name="T40" fmla="*/ 2147483647 w 136"/>
              <a:gd name="T41" fmla="*/ 2147483647 h 36"/>
              <a:gd name="T42" fmla="*/ 2147483647 w 136"/>
              <a:gd name="T43" fmla="*/ 2147483647 h 36"/>
              <a:gd name="T44" fmla="*/ 2147483647 w 136"/>
              <a:gd name="T45" fmla="*/ 2147483647 h 36"/>
              <a:gd name="T46" fmla="*/ 0 w 136"/>
              <a:gd name="T47" fmla="*/ 2147483647 h 36"/>
              <a:gd name="T48" fmla="*/ 0 w 136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"/>
              <a:gd name="T76" fmla="*/ 0 h 36"/>
              <a:gd name="T77" fmla="*/ 136 w 136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" h="36">
                <a:moveTo>
                  <a:pt x="0" y="5"/>
                </a:moveTo>
                <a:lnTo>
                  <a:pt x="13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1" y="5"/>
                </a:lnTo>
                <a:lnTo>
                  <a:pt x="99" y="10"/>
                </a:lnTo>
                <a:lnTo>
                  <a:pt x="107" y="12"/>
                </a:lnTo>
                <a:lnTo>
                  <a:pt x="112" y="15"/>
                </a:lnTo>
                <a:lnTo>
                  <a:pt x="122" y="20"/>
                </a:lnTo>
                <a:lnTo>
                  <a:pt x="135" y="35"/>
                </a:lnTo>
                <a:lnTo>
                  <a:pt x="128" y="27"/>
                </a:lnTo>
                <a:lnTo>
                  <a:pt x="112" y="22"/>
                </a:lnTo>
                <a:lnTo>
                  <a:pt x="99" y="17"/>
                </a:lnTo>
                <a:lnTo>
                  <a:pt x="89" y="15"/>
                </a:lnTo>
                <a:lnTo>
                  <a:pt x="81" y="15"/>
                </a:lnTo>
                <a:lnTo>
                  <a:pt x="68" y="12"/>
                </a:lnTo>
                <a:lnTo>
                  <a:pt x="57" y="10"/>
                </a:lnTo>
                <a:lnTo>
                  <a:pt x="49" y="10"/>
                </a:lnTo>
                <a:lnTo>
                  <a:pt x="39" y="10"/>
                </a:lnTo>
                <a:lnTo>
                  <a:pt x="31" y="10"/>
                </a:lnTo>
                <a:lnTo>
                  <a:pt x="18" y="12"/>
                </a:lnTo>
                <a:lnTo>
                  <a:pt x="3" y="12"/>
                </a:lnTo>
                <a:lnTo>
                  <a:pt x="0" y="15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1" name="Freeform 62"/>
          <p:cNvSpPr>
            <a:spLocks/>
          </p:cNvSpPr>
          <p:nvPr/>
        </p:nvSpPr>
        <p:spPr bwMode="auto">
          <a:xfrm>
            <a:off x="4621893" y="1194027"/>
            <a:ext cx="332241" cy="52161"/>
          </a:xfrm>
          <a:custGeom>
            <a:avLst/>
            <a:gdLst>
              <a:gd name="T0" fmla="*/ 0 w 162"/>
              <a:gd name="T1" fmla="*/ 2147483647 h 42"/>
              <a:gd name="T2" fmla="*/ 2147483647 w 162"/>
              <a:gd name="T3" fmla="*/ 0 h 42"/>
              <a:gd name="T4" fmla="*/ 2147483647 w 162"/>
              <a:gd name="T5" fmla="*/ 0 h 42"/>
              <a:gd name="T6" fmla="*/ 2147483647 w 162"/>
              <a:gd name="T7" fmla="*/ 0 h 42"/>
              <a:gd name="T8" fmla="*/ 2147483647 w 162"/>
              <a:gd name="T9" fmla="*/ 0 h 42"/>
              <a:gd name="T10" fmla="*/ 2147483647 w 162"/>
              <a:gd name="T11" fmla="*/ 2147483647 h 42"/>
              <a:gd name="T12" fmla="*/ 2147483647 w 162"/>
              <a:gd name="T13" fmla="*/ 2147483647 h 42"/>
              <a:gd name="T14" fmla="*/ 2147483647 w 162"/>
              <a:gd name="T15" fmla="*/ 2147483647 h 42"/>
              <a:gd name="T16" fmla="*/ 2147483647 w 162"/>
              <a:gd name="T17" fmla="*/ 2147483647 h 42"/>
              <a:gd name="T18" fmla="*/ 2147483647 w 162"/>
              <a:gd name="T19" fmla="*/ 2147483647 h 42"/>
              <a:gd name="T20" fmla="*/ 2147483647 w 162"/>
              <a:gd name="T21" fmla="*/ 2147483647 h 42"/>
              <a:gd name="T22" fmla="*/ 2147483647 w 162"/>
              <a:gd name="T23" fmla="*/ 2147483647 h 42"/>
              <a:gd name="T24" fmla="*/ 2147483647 w 162"/>
              <a:gd name="T25" fmla="*/ 2147483647 h 42"/>
              <a:gd name="T26" fmla="*/ 2147483647 w 162"/>
              <a:gd name="T27" fmla="*/ 2147483647 h 42"/>
              <a:gd name="T28" fmla="*/ 2147483647 w 162"/>
              <a:gd name="T29" fmla="*/ 2147483647 h 42"/>
              <a:gd name="T30" fmla="*/ 2147483647 w 162"/>
              <a:gd name="T31" fmla="*/ 2147483647 h 42"/>
              <a:gd name="T32" fmla="*/ 2147483647 w 162"/>
              <a:gd name="T33" fmla="*/ 2147483647 h 42"/>
              <a:gd name="T34" fmla="*/ 2147483647 w 162"/>
              <a:gd name="T35" fmla="*/ 2147483647 h 42"/>
              <a:gd name="T36" fmla="*/ 2147483647 w 162"/>
              <a:gd name="T37" fmla="*/ 2147483647 h 42"/>
              <a:gd name="T38" fmla="*/ 2147483647 w 162"/>
              <a:gd name="T39" fmla="*/ 2147483647 h 42"/>
              <a:gd name="T40" fmla="*/ 2147483647 w 162"/>
              <a:gd name="T41" fmla="*/ 2147483647 h 42"/>
              <a:gd name="T42" fmla="*/ 0 w 162"/>
              <a:gd name="T43" fmla="*/ 2147483647 h 42"/>
              <a:gd name="T44" fmla="*/ 0 w 162"/>
              <a:gd name="T45" fmla="*/ 2147483647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2"/>
              <a:gd name="T70" fmla="*/ 0 h 42"/>
              <a:gd name="T71" fmla="*/ 162 w 162"/>
              <a:gd name="T72" fmla="*/ 42 h 4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2" h="42">
                <a:moveTo>
                  <a:pt x="0" y="3"/>
                </a:moveTo>
                <a:lnTo>
                  <a:pt x="18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6" y="3"/>
                </a:lnTo>
                <a:lnTo>
                  <a:pt x="107" y="8"/>
                </a:lnTo>
                <a:lnTo>
                  <a:pt x="125" y="13"/>
                </a:lnTo>
                <a:lnTo>
                  <a:pt x="143" y="20"/>
                </a:lnTo>
                <a:lnTo>
                  <a:pt x="154" y="23"/>
                </a:lnTo>
                <a:lnTo>
                  <a:pt x="161" y="41"/>
                </a:lnTo>
                <a:lnTo>
                  <a:pt x="148" y="33"/>
                </a:lnTo>
                <a:lnTo>
                  <a:pt x="138" y="28"/>
                </a:lnTo>
                <a:lnTo>
                  <a:pt x="130" y="28"/>
                </a:lnTo>
                <a:lnTo>
                  <a:pt x="117" y="21"/>
                </a:lnTo>
                <a:lnTo>
                  <a:pt x="104" y="21"/>
                </a:lnTo>
                <a:lnTo>
                  <a:pt x="86" y="17"/>
                </a:lnTo>
                <a:lnTo>
                  <a:pt x="62" y="13"/>
                </a:lnTo>
                <a:lnTo>
                  <a:pt x="47" y="10"/>
                </a:lnTo>
                <a:lnTo>
                  <a:pt x="31" y="13"/>
                </a:lnTo>
                <a:lnTo>
                  <a:pt x="13" y="13"/>
                </a:lnTo>
                <a:lnTo>
                  <a:pt x="0" y="17"/>
                </a:lnTo>
                <a:lnTo>
                  <a:pt x="0" y="3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2" name="Freeform 63"/>
          <p:cNvSpPr>
            <a:spLocks/>
          </p:cNvSpPr>
          <p:nvPr/>
        </p:nvSpPr>
        <p:spPr bwMode="auto">
          <a:xfrm>
            <a:off x="5017634" y="1160009"/>
            <a:ext cx="86179" cy="57830"/>
          </a:xfrm>
          <a:custGeom>
            <a:avLst/>
            <a:gdLst>
              <a:gd name="T0" fmla="*/ 2147483647 w 42"/>
              <a:gd name="T1" fmla="*/ 2147483647 h 46"/>
              <a:gd name="T2" fmla="*/ 2147483647 w 42"/>
              <a:gd name="T3" fmla="*/ 2147483647 h 46"/>
              <a:gd name="T4" fmla="*/ 2147483647 w 42"/>
              <a:gd name="T5" fmla="*/ 2147483647 h 46"/>
              <a:gd name="T6" fmla="*/ 2147483647 w 42"/>
              <a:gd name="T7" fmla="*/ 2147483647 h 46"/>
              <a:gd name="T8" fmla="*/ 2147483647 w 42"/>
              <a:gd name="T9" fmla="*/ 2147483647 h 46"/>
              <a:gd name="T10" fmla="*/ 2147483647 w 42"/>
              <a:gd name="T11" fmla="*/ 2147483647 h 46"/>
              <a:gd name="T12" fmla="*/ 2147483647 w 42"/>
              <a:gd name="T13" fmla="*/ 2147483647 h 46"/>
              <a:gd name="T14" fmla="*/ 0 w 42"/>
              <a:gd name="T15" fmla="*/ 0 h 46"/>
              <a:gd name="T16" fmla="*/ 0 w 42"/>
              <a:gd name="T17" fmla="*/ 2147483647 h 46"/>
              <a:gd name="T18" fmla="*/ 2147483647 w 42"/>
              <a:gd name="T19" fmla="*/ 2147483647 h 46"/>
              <a:gd name="T20" fmla="*/ 2147483647 w 42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46"/>
              <a:gd name="T35" fmla="*/ 42 w 42"/>
              <a:gd name="T36" fmla="*/ 46 h 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46">
                <a:moveTo>
                  <a:pt x="36" y="45"/>
                </a:moveTo>
                <a:lnTo>
                  <a:pt x="41" y="40"/>
                </a:lnTo>
                <a:lnTo>
                  <a:pt x="41" y="30"/>
                </a:lnTo>
                <a:lnTo>
                  <a:pt x="41" y="23"/>
                </a:lnTo>
                <a:lnTo>
                  <a:pt x="36" y="13"/>
                </a:lnTo>
                <a:lnTo>
                  <a:pt x="36" y="7"/>
                </a:lnTo>
                <a:lnTo>
                  <a:pt x="8" y="3"/>
                </a:lnTo>
                <a:lnTo>
                  <a:pt x="0" y="0"/>
                </a:lnTo>
                <a:lnTo>
                  <a:pt x="0" y="8"/>
                </a:lnTo>
                <a:lnTo>
                  <a:pt x="13" y="29"/>
                </a:lnTo>
                <a:lnTo>
                  <a:pt x="36" y="4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3" name="Freeform 64"/>
          <p:cNvSpPr>
            <a:spLocks/>
          </p:cNvSpPr>
          <p:nvPr/>
        </p:nvSpPr>
        <p:spPr bwMode="auto">
          <a:xfrm>
            <a:off x="4984750" y="1094242"/>
            <a:ext cx="86179" cy="77107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0 h 61"/>
              <a:gd name="T10" fmla="*/ 0 w 42"/>
              <a:gd name="T11" fmla="*/ 0 h 61"/>
              <a:gd name="T12" fmla="*/ 0 w 42"/>
              <a:gd name="T13" fmla="*/ 2147483647 h 61"/>
              <a:gd name="T14" fmla="*/ 0 w 42"/>
              <a:gd name="T15" fmla="*/ 2147483647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2147483647 w 42"/>
              <a:gd name="T35" fmla="*/ 2147483647 h 61"/>
              <a:gd name="T36" fmla="*/ 2147483647 w 42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61"/>
              <a:gd name="T59" fmla="*/ 42 w 42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61">
                <a:moveTo>
                  <a:pt x="28" y="8"/>
                </a:moveTo>
                <a:lnTo>
                  <a:pt x="28" y="5"/>
                </a:lnTo>
                <a:lnTo>
                  <a:pt x="21" y="5"/>
                </a:lnTo>
                <a:lnTo>
                  <a:pt x="13" y="5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3" y="22"/>
                </a:lnTo>
                <a:lnTo>
                  <a:pt x="5" y="30"/>
                </a:lnTo>
                <a:lnTo>
                  <a:pt x="8" y="39"/>
                </a:lnTo>
                <a:lnTo>
                  <a:pt x="13" y="44"/>
                </a:lnTo>
                <a:lnTo>
                  <a:pt x="13" y="49"/>
                </a:lnTo>
                <a:lnTo>
                  <a:pt x="26" y="52"/>
                </a:lnTo>
                <a:lnTo>
                  <a:pt x="41" y="60"/>
                </a:lnTo>
                <a:lnTo>
                  <a:pt x="34" y="35"/>
                </a:lnTo>
                <a:lnTo>
                  <a:pt x="34" y="30"/>
                </a:lnTo>
                <a:lnTo>
                  <a:pt x="28" y="17"/>
                </a:lnTo>
                <a:lnTo>
                  <a:pt x="28" y="8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4" name="Freeform 65"/>
          <p:cNvSpPr>
            <a:spLocks/>
          </p:cNvSpPr>
          <p:nvPr/>
        </p:nvSpPr>
        <p:spPr bwMode="auto">
          <a:xfrm>
            <a:off x="4815795" y="1056822"/>
            <a:ext cx="181429" cy="104321"/>
          </a:xfrm>
          <a:custGeom>
            <a:avLst/>
            <a:gdLst>
              <a:gd name="T0" fmla="*/ 2147483647 w 89"/>
              <a:gd name="T1" fmla="*/ 2147483647 h 83"/>
              <a:gd name="T2" fmla="*/ 0 w 89"/>
              <a:gd name="T3" fmla="*/ 2147483647 h 83"/>
              <a:gd name="T4" fmla="*/ 0 w 89"/>
              <a:gd name="T5" fmla="*/ 2147483647 h 83"/>
              <a:gd name="T6" fmla="*/ 0 w 89"/>
              <a:gd name="T7" fmla="*/ 2147483647 h 83"/>
              <a:gd name="T8" fmla="*/ 0 w 89"/>
              <a:gd name="T9" fmla="*/ 2147483647 h 83"/>
              <a:gd name="T10" fmla="*/ 2147483647 w 89"/>
              <a:gd name="T11" fmla="*/ 0 h 83"/>
              <a:gd name="T12" fmla="*/ 2147483647 w 89"/>
              <a:gd name="T13" fmla="*/ 0 h 83"/>
              <a:gd name="T14" fmla="*/ 2147483647 w 89"/>
              <a:gd name="T15" fmla="*/ 0 h 83"/>
              <a:gd name="T16" fmla="*/ 2147483647 w 89"/>
              <a:gd name="T17" fmla="*/ 2147483647 h 83"/>
              <a:gd name="T18" fmla="*/ 2147483647 w 89"/>
              <a:gd name="T19" fmla="*/ 2147483647 h 83"/>
              <a:gd name="T20" fmla="*/ 2147483647 w 89"/>
              <a:gd name="T21" fmla="*/ 2147483647 h 83"/>
              <a:gd name="T22" fmla="*/ 2147483647 w 89"/>
              <a:gd name="T23" fmla="*/ 2147483647 h 83"/>
              <a:gd name="T24" fmla="*/ 2147483647 w 89"/>
              <a:gd name="T25" fmla="*/ 2147483647 h 83"/>
              <a:gd name="T26" fmla="*/ 2147483647 w 89"/>
              <a:gd name="T27" fmla="*/ 2147483647 h 83"/>
              <a:gd name="T28" fmla="*/ 2147483647 w 89"/>
              <a:gd name="T29" fmla="*/ 2147483647 h 83"/>
              <a:gd name="T30" fmla="*/ 2147483647 w 89"/>
              <a:gd name="T31" fmla="*/ 2147483647 h 83"/>
              <a:gd name="T32" fmla="*/ 2147483647 w 89"/>
              <a:gd name="T33" fmla="*/ 2147483647 h 83"/>
              <a:gd name="T34" fmla="*/ 2147483647 w 89"/>
              <a:gd name="T35" fmla="*/ 2147483647 h 83"/>
              <a:gd name="T36" fmla="*/ 2147483647 w 89"/>
              <a:gd name="T37" fmla="*/ 2147483647 h 83"/>
              <a:gd name="T38" fmla="*/ 2147483647 w 89"/>
              <a:gd name="T39" fmla="*/ 2147483647 h 83"/>
              <a:gd name="T40" fmla="*/ 2147483647 w 89"/>
              <a:gd name="T41" fmla="*/ 2147483647 h 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83"/>
              <a:gd name="T65" fmla="*/ 89 w 89"/>
              <a:gd name="T66" fmla="*/ 83 h 8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83">
                <a:moveTo>
                  <a:pt x="8" y="69"/>
                </a:moveTo>
                <a:lnTo>
                  <a:pt x="0" y="54"/>
                </a:lnTo>
                <a:lnTo>
                  <a:pt x="0" y="49"/>
                </a:lnTo>
                <a:lnTo>
                  <a:pt x="0" y="37"/>
                </a:lnTo>
                <a:lnTo>
                  <a:pt x="0" y="8"/>
                </a:lnTo>
                <a:lnTo>
                  <a:pt x="3" y="0"/>
                </a:lnTo>
                <a:lnTo>
                  <a:pt x="13" y="0"/>
                </a:lnTo>
                <a:lnTo>
                  <a:pt x="39" y="0"/>
                </a:lnTo>
                <a:lnTo>
                  <a:pt x="57" y="3"/>
                </a:lnTo>
                <a:lnTo>
                  <a:pt x="75" y="15"/>
                </a:lnTo>
                <a:lnTo>
                  <a:pt x="75" y="17"/>
                </a:lnTo>
                <a:lnTo>
                  <a:pt x="70" y="27"/>
                </a:lnTo>
                <a:lnTo>
                  <a:pt x="75" y="49"/>
                </a:lnTo>
                <a:lnTo>
                  <a:pt x="81" y="64"/>
                </a:lnTo>
                <a:lnTo>
                  <a:pt x="88" y="82"/>
                </a:lnTo>
                <a:lnTo>
                  <a:pt x="75" y="79"/>
                </a:lnTo>
                <a:lnTo>
                  <a:pt x="65" y="74"/>
                </a:lnTo>
                <a:lnTo>
                  <a:pt x="52" y="69"/>
                </a:lnTo>
                <a:lnTo>
                  <a:pt x="42" y="69"/>
                </a:lnTo>
                <a:lnTo>
                  <a:pt x="29" y="69"/>
                </a:lnTo>
                <a:lnTo>
                  <a:pt x="8" y="69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5" name="Freeform 66"/>
          <p:cNvSpPr>
            <a:spLocks/>
          </p:cNvSpPr>
          <p:nvPr/>
        </p:nvSpPr>
        <p:spPr bwMode="auto">
          <a:xfrm>
            <a:off x="4772706" y="1050018"/>
            <a:ext cx="86179" cy="73706"/>
          </a:xfrm>
          <a:custGeom>
            <a:avLst/>
            <a:gdLst>
              <a:gd name="T0" fmla="*/ 0 w 42"/>
              <a:gd name="T1" fmla="*/ 0 h 59"/>
              <a:gd name="T2" fmla="*/ 2147483647 w 42"/>
              <a:gd name="T3" fmla="*/ 0 h 59"/>
              <a:gd name="T4" fmla="*/ 2147483647 w 42"/>
              <a:gd name="T5" fmla="*/ 0 h 59"/>
              <a:gd name="T6" fmla="*/ 2147483647 w 42"/>
              <a:gd name="T7" fmla="*/ 2147483647 h 59"/>
              <a:gd name="T8" fmla="*/ 2147483647 w 42"/>
              <a:gd name="T9" fmla="*/ 2147483647 h 59"/>
              <a:gd name="T10" fmla="*/ 2147483647 w 42"/>
              <a:gd name="T11" fmla="*/ 2147483647 h 59"/>
              <a:gd name="T12" fmla="*/ 2147483647 w 42"/>
              <a:gd name="T13" fmla="*/ 2147483647 h 59"/>
              <a:gd name="T14" fmla="*/ 2147483647 w 42"/>
              <a:gd name="T15" fmla="*/ 2147483647 h 59"/>
              <a:gd name="T16" fmla="*/ 2147483647 w 42"/>
              <a:gd name="T17" fmla="*/ 2147483647 h 59"/>
              <a:gd name="T18" fmla="*/ 2147483647 w 42"/>
              <a:gd name="T19" fmla="*/ 2147483647 h 59"/>
              <a:gd name="T20" fmla="*/ 2147483647 w 42"/>
              <a:gd name="T21" fmla="*/ 2147483647 h 59"/>
              <a:gd name="T22" fmla="*/ 2147483647 w 42"/>
              <a:gd name="T23" fmla="*/ 2147483647 h 59"/>
              <a:gd name="T24" fmla="*/ 2147483647 w 42"/>
              <a:gd name="T25" fmla="*/ 2147483647 h 59"/>
              <a:gd name="T26" fmla="*/ 2147483647 w 42"/>
              <a:gd name="T27" fmla="*/ 2147483647 h 59"/>
              <a:gd name="T28" fmla="*/ 2147483647 w 42"/>
              <a:gd name="T29" fmla="*/ 2147483647 h 59"/>
              <a:gd name="T30" fmla="*/ 2147483647 w 42"/>
              <a:gd name="T31" fmla="*/ 2147483647 h 59"/>
              <a:gd name="T32" fmla="*/ 2147483647 w 42"/>
              <a:gd name="T33" fmla="*/ 2147483647 h 59"/>
              <a:gd name="T34" fmla="*/ 2147483647 w 42"/>
              <a:gd name="T35" fmla="*/ 2147483647 h 59"/>
              <a:gd name="T36" fmla="*/ 2147483647 w 42"/>
              <a:gd name="T37" fmla="*/ 2147483647 h 59"/>
              <a:gd name="T38" fmla="*/ 2147483647 w 42"/>
              <a:gd name="T39" fmla="*/ 2147483647 h 59"/>
              <a:gd name="T40" fmla="*/ 0 w 42"/>
              <a:gd name="T41" fmla="*/ 2147483647 h 59"/>
              <a:gd name="T42" fmla="*/ 0 w 42"/>
              <a:gd name="T43" fmla="*/ 0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59"/>
              <a:gd name="T68" fmla="*/ 42 w 42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59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3" y="2"/>
                </a:lnTo>
                <a:lnTo>
                  <a:pt x="21" y="2"/>
                </a:lnTo>
                <a:lnTo>
                  <a:pt x="26" y="2"/>
                </a:lnTo>
                <a:lnTo>
                  <a:pt x="34" y="5"/>
                </a:lnTo>
                <a:lnTo>
                  <a:pt x="41" y="5"/>
                </a:lnTo>
                <a:lnTo>
                  <a:pt x="36" y="13"/>
                </a:lnTo>
                <a:lnTo>
                  <a:pt x="34" y="28"/>
                </a:lnTo>
                <a:lnTo>
                  <a:pt x="34" y="33"/>
                </a:lnTo>
                <a:lnTo>
                  <a:pt x="34" y="38"/>
                </a:lnTo>
                <a:lnTo>
                  <a:pt x="34" y="42"/>
                </a:lnTo>
                <a:lnTo>
                  <a:pt x="34" y="58"/>
                </a:lnTo>
                <a:lnTo>
                  <a:pt x="26" y="50"/>
                </a:lnTo>
                <a:lnTo>
                  <a:pt x="21" y="38"/>
                </a:lnTo>
                <a:lnTo>
                  <a:pt x="13" y="28"/>
                </a:lnTo>
                <a:lnTo>
                  <a:pt x="8" y="22"/>
                </a:lnTo>
                <a:lnTo>
                  <a:pt x="3" y="18"/>
                </a:lnTo>
                <a:lnTo>
                  <a:pt x="3" y="1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6" name="Freeform 67"/>
          <p:cNvSpPr>
            <a:spLocks/>
          </p:cNvSpPr>
          <p:nvPr/>
        </p:nvSpPr>
        <p:spPr bwMode="auto">
          <a:xfrm>
            <a:off x="4548188" y="1030741"/>
            <a:ext cx="283482" cy="99786"/>
          </a:xfrm>
          <a:custGeom>
            <a:avLst/>
            <a:gdLst>
              <a:gd name="T0" fmla="*/ 0 w 138"/>
              <a:gd name="T1" fmla="*/ 2147483647 h 79"/>
              <a:gd name="T2" fmla="*/ 0 w 138"/>
              <a:gd name="T3" fmla="*/ 2147483647 h 79"/>
              <a:gd name="T4" fmla="*/ 2147483647 w 138"/>
              <a:gd name="T5" fmla="*/ 2147483647 h 79"/>
              <a:gd name="T6" fmla="*/ 2147483647 w 138"/>
              <a:gd name="T7" fmla="*/ 2147483647 h 79"/>
              <a:gd name="T8" fmla="*/ 2147483647 w 138"/>
              <a:gd name="T9" fmla="*/ 0 h 79"/>
              <a:gd name="T10" fmla="*/ 2147483647 w 138"/>
              <a:gd name="T11" fmla="*/ 0 h 79"/>
              <a:gd name="T12" fmla="*/ 2147483647 w 138"/>
              <a:gd name="T13" fmla="*/ 0 h 79"/>
              <a:gd name="T14" fmla="*/ 2147483647 w 138"/>
              <a:gd name="T15" fmla="*/ 0 h 79"/>
              <a:gd name="T16" fmla="*/ 2147483647 w 138"/>
              <a:gd name="T17" fmla="*/ 0 h 79"/>
              <a:gd name="T18" fmla="*/ 2147483647 w 138"/>
              <a:gd name="T19" fmla="*/ 0 h 79"/>
              <a:gd name="T20" fmla="*/ 2147483647 w 138"/>
              <a:gd name="T21" fmla="*/ 0 h 79"/>
              <a:gd name="T22" fmla="*/ 2147483647 w 138"/>
              <a:gd name="T23" fmla="*/ 0 h 79"/>
              <a:gd name="T24" fmla="*/ 2147483647 w 138"/>
              <a:gd name="T25" fmla="*/ 0 h 79"/>
              <a:gd name="T26" fmla="*/ 2147483647 w 138"/>
              <a:gd name="T27" fmla="*/ 2147483647 h 79"/>
              <a:gd name="T28" fmla="*/ 2147483647 w 138"/>
              <a:gd name="T29" fmla="*/ 2147483647 h 79"/>
              <a:gd name="T30" fmla="*/ 2147483647 w 138"/>
              <a:gd name="T31" fmla="*/ 2147483647 h 79"/>
              <a:gd name="T32" fmla="*/ 2147483647 w 138"/>
              <a:gd name="T33" fmla="*/ 2147483647 h 79"/>
              <a:gd name="T34" fmla="*/ 2147483647 w 138"/>
              <a:gd name="T35" fmla="*/ 2147483647 h 79"/>
              <a:gd name="T36" fmla="*/ 2147483647 w 138"/>
              <a:gd name="T37" fmla="*/ 2147483647 h 79"/>
              <a:gd name="T38" fmla="*/ 2147483647 w 138"/>
              <a:gd name="T39" fmla="*/ 2147483647 h 79"/>
              <a:gd name="T40" fmla="*/ 2147483647 w 138"/>
              <a:gd name="T41" fmla="*/ 2147483647 h 79"/>
              <a:gd name="T42" fmla="*/ 2147483647 w 138"/>
              <a:gd name="T43" fmla="*/ 2147483647 h 79"/>
              <a:gd name="T44" fmla="*/ 2147483647 w 138"/>
              <a:gd name="T45" fmla="*/ 2147483647 h 79"/>
              <a:gd name="T46" fmla="*/ 2147483647 w 138"/>
              <a:gd name="T47" fmla="*/ 2147483647 h 79"/>
              <a:gd name="T48" fmla="*/ 2147483647 w 138"/>
              <a:gd name="T49" fmla="*/ 2147483647 h 79"/>
              <a:gd name="T50" fmla="*/ 2147483647 w 138"/>
              <a:gd name="T51" fmla="*/ 2147483647 h 79"/>
              <a:gd name="T52" fmla="*/ 2147483647 w 138"/>
              <a:gd name="T53" fmla="*/ 2147483647 h 79"/>
              <a:gd name="T54" fmla="*/ 2147483647 w 138"/>
              <a:gd name="T55" fmla="*/ 2147483647 h 79"/>
              <a:gd name="T56" fmla="*/ 2147483647 w 138"/>
              <a:gd name="T57" fmla="*/ 2147483647 h 79"/>
              <a:gd name="T58" fmla="*/ 2147483647 w 138"/>
              <a:gd name="T59" fmla="*/ 2147483647 h 79"/>
              <a:gd name="T60" fmla="*/ 2147483647 w 138"/>
              <a:gd name="T61" fmla="*/ 2147483647 h 79"/>
              <a:gd name="T62" fmla="*/ 2147483647 w 138"/>
              <a:gd name="T63" fmla="*/ 2147483647 h 79"/>
              <a:gd name="T64" fmla="*/ 2147483647 w 138"/>
              <a:gd name="T65" fmla="*/ 2147483647 h 79"/>
              <a:gd name="T66" fmla="*/ 2147483647 w 138"/>
              <a:gd name="T67" fmla="*/ 2147483647 h 79"/>
              <a:gd name="T68" fmla="*/ 2147483647 w 138"/>
              <a:gd name="T69" fmla="*/ 2147483647 h 79"/>
              <a:gd name="T70" fmla="*/ 2147483647 w 138"/>
              <a:gd name="T71" fmla="*/ 2147483647 h 79"/>
              <a:gd name="T72" fmla="*/ 2147483647 w 138"/>
              <a:gd name="T73" fmla="*/ 2147483647 h 79"/>
              <a:gd name="T74" fmla="*/ 2147483647 w 138"/>
              <a:gd name="T75" fmla="*/ 2147483647 h 79"/>
              <a:gd name="T76" fmla="*/ 2147483647 w 138"/>
              <a:gd name="T77" fmla="*/ 2147483647 h 79"/>
              <a:gd name="T78" fmla="*/ 2147483647 w 138"/>
              <a:gd name="T79" fmla="*/ 2147483647 h 79"/>
              <a:gd name="T80" fmla="*/ 2147483647 w 138"/>
              <a:gd name="T81" fmla="*/ 2147483647 h 79"/>
              <a:gd name="T82" fmla="*/ 2147483647 w 138"/>
              <a:gd name="T83" fmla="*/ 2147483647 h 79"/>
              <a:gd name="T84" fmla="*/ 0 w 138"/>
              <a:gd name="T85" fmla="*/ 2147483647 h 79"/>
              <a:gd name="T86" fmla="*/ 0 w 138"/>
              <a:gd name="T87" fmla="*/ 2147483647 h 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79"/>
              <a:gd name="T134" fmla="*/ 138 w 138"/>
              <a:gd name="T135" fmla="*/ 79 h 7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79">
                <a:moveTo>
                  <a:pt x="0" y="12"/>
                </a:moveTo>
                <a:lnTo>
                  <a:pt x="0" y="8"/>
                </a:lnTo>
                <a:lnTo>
                  <a:pt x="5" y="5"/>
                </a:lnTo>
                <a:lnTo>
                  <a:pt x="10" y="3"/>
                </a:lnTo>
                <a:lnTo>
                  <a:pt x="18" y="0"/>
                </a:lnTo>
                <a:lnTo>
                  <a:pt x="23" y="0"/>
                </a:lnTo>
                <a:lnTo>
                  <a:pt x="34" y="0"/>
                </a:lnTo>
                <a:lnTo>
                  <a:pt x="41" y="0"/>
                </a:lnTo>
                <a:lnTo>
                  <a:pt x="49" y="0"/>
                </a:lnTo>
                <a:lnTo>
                  <a:pt x="60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3" y="3"/>
                </a:lnTo>
                <a:lnTo>
                  <a:pt x="101" y="3"/>
                </a:lnTo>
                <a:lnTo>
                  <a:pt x="106" y="5"/>
                </a:lnTo>
                <a:lnTo>
                  <a:pt x="109" y="8"/>
                </a:lnTo>
                <a:lnTo>
                  <a:pt x="109" y="15"/>
                </a:lnTo>
                <a:lnTo>
                  <a:pt x="109" y="17"/>
                </a:lnTo>
                <a:lnTo>
                  <a:pt x="114" y="22"/>
                </a:lnTo>
                <a:lnTo>
                  <a:pt x="114" y="32"/>
                </a:lnTo>
                <a:lnTo>
                  <a:pt x="119" y="40"/>
                </a:lnTo>
                <a:lnTo>
                  <a:pt x="124" y="53"/>
                </a:lnTo>
                <a:lnTo>
                  <a:pt x="130" y="63"/>
                </a:lnTo>
                <a:lnTo>
                  <a:pt x="135" y="73"/>
                </a:lnTo>
                <a:lnTo>
                  <a:pt x="137" y="78"/>
                </a:lnTo>
                <a:lnTo>
                  <a:pt x="130" y="73"/>
                </a:lnTo>
                <a:lnTo>
                  <a:pt x="119" y="67"/>
                </a:lnTo>
                <a:lnTo>
                  <a:pt x="109" y="63"/>
                </a:lnTo>
                <a:lnTo>
                  <a:pt x="99" y="58"/>
                </a:lnTo>
                <a:lnTo>
                  <a:pt x="88" y="57"/>
                </a:lnTo>
                <a:lnTo>
                  <a:pt x="78" y="53"/>
                </a:lnTo>
                <a:lnTo>
                  <a:pt x="65" y="53"/>
                </a:lnTo>
                <a:lnTo>
                  <a:pt x="49" y="53"/>
                </a:lnTo>
                <a:lnTo>
                  <a:pt x="36" y="53"/>
                </a:lnTo>
                <a:lnTo>
                  <a:pt x="23" y="53"/>
                </a:lnTo>
                <a:lnTo>
                  <a:pt x="10" y="57"/>
                </a:lnTo>
                <a:lnTo>
                  <a:pt x="10" y="53"/>
                </a:lnTo>
                <a:lnTo>
                  <a:pt x="10" y="47"/>
                </a:lnTo>
                <a:lnTo>
                  <a:pt x="8" y="38"/>
                </a:lnTo>
                <a:lnTo>
                  <a:pt x="5" y="32"/>
                </a:lnTo>
                <a:lnTo>
                  <a:pt x="3" y="22"/>
                </a:lnTo>
                <a:lnTo>
                  <a:pt x="0" y="17"/>
                </a:lnTo>
                <a:lnTo>
                  <a:pt x="0" y="12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7" name="Freeform 68"/>
          <p:cNvSpPr>
            <a:spLocks/>
          </p:cNvSpPr>
          <p:nvPr/>
        </p:nvSpPr>
        <p:spPr bwMode="auto">
          <a:xfrm>
            <a:off x="5043715" y="1094242"/>
            <a:ext cx="80509" cy="77107"/>
          </a:xfrm>
          <a:custGeom>
            <a:avLst/>
            <a:gdLst>
              <a:gd name="T0" fmla="*/ 2147483647 w 39"/>
              <a:gd name="T1" fmla="*/ 2147483647 h 61"/>
              <a:gd name="T2" fmla="*/ 2147483647 w 39"/>
              <a:gd name="T3" fmla="*/ 2147483647 h 61"/>
              <a:gd name="T4" fmla="*/ 2147483647 w 39"/>
              <a:gd name="T5" fmla="*/ 2147483647 h 61"/>
              <a:gd name="T6" fmla="*/ 2147483647 w 39"/>
              <a:gd name="T7" fmla="*/ 2147483647 h 61"/>
              <a:gd name="T8" fmla="*/ 2147483647 w 39"/>
              <a:gd name="T9" fmla="*/ 2147483647 h 61"/>
              <a:gd name="T10" fmla="*/ 2147483647 w 39"/>
              <a:gd name="T11" fmla="*/ 2147483647 h 61"/>
              <a:gd name="T12" fmla="*/ 0 w 39"/>
              <a:gd name="T13" fmla="*/ 2147483647 h 61"/>
              <a:gd name="T14" fmla="*/ 0 w 39"/>
              <a:gd name="T15" fmla="*/ 2147483647 h 61"/>
              <a:gd name="T16" fmla="*/ 0 w 39"/>
              <a:gd name="T17" fmla="*/ 2147483647 h 61"/>
              <a:gd name="T18" fmla="*/ 0 w 39"/>
              <a:gd name="T19" fmla="*/ 2147483647 h 61"/>
              <a:gd name="T20" fmla="*/ 0 w 39"/>
              <a:gd name="T21" fmla="*/ 2147483647 h 61"/>
              <a:gd name="T22" fmla="*/ 0 w 39"/>
              <a:gd name="T23" fmla="*/ 2147483647 h 61"/>
              <a:gd name="T24" fmla="*/ 0 w 39"/>
              <a:gd name="T25" fmla="*/ 2147483647 h 61"/>
              <a:gd name="T26" fmla="*/ 0 w 39"/>
              <a:gd name="T27" fmla="*/ 0 h 61"/>
              <a:gd name="T28" fmla="*/ 2147483647 w 39"/>
              <a:gd name="T29" fmla="*/ 0 h 61"/>
              <a:gd name="T30" fmla="*/ 2147483647 w 39"/>
              <a:gd name="T31" fmla="*/ 0 h 61"/>
              <a:gd name="T32" fmla="*/ 2147483647 w 39"/>
              <a:gd name="T33" fmla="*/ 0 h 61"/>
              <a:gd name="T34" fmla="*/ 2147483647 w 39"/>
              <a:gd name="T35" fmla="*/ 0 h 61"/>
              <a:gd name="T36" fmla="*/ 2147483647 w 39"/>
              <a:gd name="T37" fmla="*/ 2147483647 h 61"/>
              <a:gd name="T38" fmla="*/ 2147483647 w 39"/>
              <a:gd name="T39" fmla="*/ 2147483647 h 61"/>
              <a:gd name="T40" fmla="*/ 2147483647 w 39"/>
              <a:gd name="T41" fmla="*/ 2147483647 h 61"/>
              <a:gd name="T42" fmla="*/ 2147483647 w 39"/>
              <a:gd name="T43" fmla="*/ 2147483647 h 61"/>
              <a:gd name="T44" fmla="*/ 2147483647 w 39"/>
              <a:gd name="T45" fmla="*/ 2147483647 h 61"/>
              <a:gd name="T46" fmla="*/ 2147483647 w 39"/>
              <a:gd name="T47" fmla="*/ 2147483647 h 61"/>
              <a:gd name="T48" fmla="*/ 2147483647 w 39"/>
              <a:gd name="T49" fmla="*/ 2147483647 h 61"/>
              <a:gd name="T50" fmla="*/ 2147483647 w 39"/>
              <a:gd name="T51" fmla="*/ 2147483647 h 61"/>
              <a:gd name="T52" fmla="*/ 2147483647 w 39"/>
              <a:gd name="T53" fmla="*/ 214748364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"/>
              <a:gd name="T82" fmla="*/ 0 h 61"/>
              <a:gd name="T83" fmla="*/ 39 w 39"/>
              <a:gd name="T84" fmla="*/ 61 h 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" h="61">
                <a:moveTo>
                  <a:pt x="38" y="55"/>
                </a:moveTo>
                <a:lnTo>
                  <a:pt x="28" y="52"/>
                </a:lnTo>
                <a:lnTo>
                  <a:pt x="20" y="52"/>
                </a:lnTo>
                <a:lnTo>
                  <a:pt x="13" y="52"/>
                </a:lnTo>
                <a:lnTo>
                  <a:pt x="5" y="55"/>
                </a:lnTo>
                <a:lnTo>
                  <a:pt x="3" y="60"/>
                </a:lnTo>
                <a:lnTo>
                  <a:pt x="0" y="52"/>
                </a:lnTo>
                <a:lnTo>
                  <a:pt x="0" y="45"/>
                </a:lnTo>
                <a:lnTo>
                  <a:pt x="0" y="40"/>
                </a:lnTo>
                <a:lnTo>
                  <a:pt x="0" y="30"/>
                </a:lnTo>
                <a:lnTo>
                  <a:pt x="0" y="22"/>
                </a:lnTo>
                <a:lnTo>
                  <a:pt x="0" y="13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6" y="0"/>
                </a:lnTo>
                <a:lnTo>
                  <a:pt x="33" y="5"/>
                </a:lnTo>
                <a:lnTo>
                  <a:pt x="31" y="12"/>
                </a:lnTo>
                <a:lnTo>
                  <a:pt x="31" y="17"/>
                </a:lnTo>
                <a:lnTo>
                  <a:pt x="31" y="22"/>
                </a:lnTo>
                <a:lnTo>
                  <a:pt x="31" y="27"/>
                </a:lnTo>
                <a:lnTo>
                  <a:pt x="31" y="35"/>
                </a:lnTo>
                <a:lnTo>
                  <a:pt x="33" y="40"/>
                </a:lnTo>
                <a:lnTo>
                  <a:pt x="36" y="45"/>
                </a:lnTo>
                <a:lnTo>
                  <a:pt x="38" y="55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8" name="Freeform 69"/>
          <p:cNvSpPr>
            <a:spLocks/>
          </p:cNvSpPr>
          <p:nvPr/>
        </p:nvSpPr>
        <p:spPr bwMode="auto">
          <a:xfrm>
            <a:off x="5043714" y="1163411"/>
            <a:ext cx="114527" cy="48759"/>
          </a:xfrm>
          <a:custGeom>
            <a:avLst/>
            <a:gdLst>
              <a:gd name="T0" fmla="*/ 2147483647 w 55"/>
              <a:gd name="T1" fmla="*/ 2147483647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0 h 39"/>
              <a:gd name="T8" fmla="*/ 2147483647 w 55"/>
              <a:gd name="T9" fmla="*/ 0 h 39"/>
              <a:gd name="T10" fmla="*/ 2147483647 w 55"/>
              <a:gd name="T11" fmla="*/ 0 h 39"/>
              <a:gd name="T12" fmla="*/ 2147483647 w 55"/>
              <a:gd name="T13" fmla="*/ 0 h 39"/>
              <a:gd name="T14" fmla="*/ 0 w 55"/>
              <a:gd name="T15" fmla="*/ 0 h 39"/>
              <a:gd name="T16" fmla="*/ 0 w 55"/>
              <a:gd name="T17" fmla="*/ 2147483647 h 39"/>
              <a:gd name="T18" fmla="*/ 0 w 55"/>
              <a:gd name="T19" fmla="*/ 2147483647 h 39"/>
              <a:gd name="T20" fmla="*/ 0 w 55"/>
              <a:gd name="T21" fmla="*/ 2147483647 h 39"/>
              <a:gd name="T22" fmla="*/ 0 w 55"/>
              <a:gd name="T23" fmla="*/ 2147483647 h 39"/>
              <a:gd name="T24" fmla="*/ 0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"/>
              <a:gd name="T58" fmla="*/ 0 h 39"/>
              <a:gd name="T59" fmla="*/ 55 w 55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" h="39">
                <a:moveTo>
                  <a:pt x="54" y="35"/>
                </a:moveTo>
                <a:lnTo>
                  <a:pt x="47" y="22"/>
                </a:lnTo>
                <a:lnTo>
                  <a:pt x="44" y="8"/>
                </a:lnTo>
                <a:lnTo>
                  <a:pt x="41" y="0"/>
                </a:lnTo>
                <a:lnTo>
                  <a:pt x="31" y="0"/>
                </a:lnTo>
                <a:lnTo>
                  <a:pt x="18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0" y="30"/>
                </a:lnTo>
                <a:lnTo>
                  <a:pt x="0" y="35"/>
                </a:lnTo>
                <a:lnTo>
                  <a:pt x="3" y="38"/>
                </a:lnTo>
                <a:lnTo>
                  <a:pt x="10" y="30"/>
                </a:lnTo>
                <a:lnTo>
                  <a:pt x="23" y="30"/>
                </a:lnTo>
                <a:lnTo>
                  <a:pt x="36" y="30"/>
                </a:lnTo>
                <a:lnTo>
                  <a:pt x="47" y="30"/>
                </a:lnTo>
                <a:lnTo>
                  <a:pt x="54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9" name="Freeform 70"/>
          <p:cNvSpPr>
            <a:spLocks/>
          </p:cNvSpPr>
          <p:nvPr/>
        </p:nvSpPr>
        <p:spPr bwMode="auto">
          <a:xfrm>
            <a:off x="4841876" y="1140732"/>
            <a:ext cx="201839" cy="60099"/>
          </a:xfrm>
          <a:custGeom>
            <a:avLst/>
            <a:gdLst>
              <a:gd name="T0" fmla="*/ 2147483647 w 99"/>
              <a:gd name="T1" fmla="*/ 2147483647 h 47"/>
              <a:gd name="T2" fmla="*/ 2147483647 w 99"/>
              <a:gd name="T3" fmla="*/ 2147483647 h 47"/>
              <a:gd name="T4" fmla="*/ 2147483647 w 99"/>
              <a:gd name="T5" fmla="*/ 2147483647 h 47"/>
              <a:gd name="T6" fmla="*/ 2147483647 w 99"/>
              <a:gd name="T7" fmla="*/ 2147483647 h 47"/>
              <a:gd name="T8" fmla="*/ 2147483647 w 99"/>
              <a:gd name="T9" fmla="*/ 2147483647 h 47"/>
              <a:gd name="T10" fmla="*/ 2147483647 w 99"/>
              <a:gd name="T11" fmla="*/ 2147483647 h 47"/>
              <a:gd name="T12" fmla="*/ 2147483647 w 99"/>
              <a:gd name="T13" fmla="*/ 2147483647 h 47"/>
              <a:gd name="T14" fmla="*/ 2147483647 w 99"/>
              <a:gd name="T15" fmla="*/ 2147483647 h 47"/>
              <a:gd name="T16" fmla="*/ 2147483647 w 99"/>
              <a:gd name="T17" fmla="*/ 2147483647 h 47"/>
              <a:gd name="T18" fmla="*/ 2147483647 w 99"/>
              <a:gd name="T19" fmla="*/ 2147483647 h 47"/>
              <a:gd name="T20" fmla="*/ 2147483647 w 99"/>
              <a:gd name="T21" fmla="*/ 2147483647 h 47"/>
              <a:gd name="T22" fmla="*/ 2147483647 w 99"/>
              <a:gd name="T23" fmla="*/ 0 h 47"/>
              <a:gd name="T24" fmla="*/ 2147483647 w 99"/>
              <a:gd name="T25" fmla="*/ 0 h 47"/>
              <a:gd name="T26" fmla="*/ 0 w 99"/>
              <a:gd name="T27" fmla="*/ 0 h 47"/>
              <a:gd name="T28" fmla="*/ 2147483647 w 99"/>
              <a:gd name="T29" fmla="*/ 2147483647 h 47"/>
              <a:gd name="T30" fmla="*/ 2147483647 w 99"/>
              <a:gd name="T31" fmla="*/ 2147483647 h 47"/>
              <a:gd name="T32" fmla="*/ 2147483647 w 99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7"/>
              <a:gd name="T53" fmla="*/ 99 w 99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7">
                <a:moveTo>
                  <a:pt x="18" y="31"/>
                </a:moveTo>
                <a:lnTo>
                  <a:pt x="31" y="31"/>
                </a:lnTo>
                <a:lnTo>
                  <a:pt x="47" y="31"/>
                </a:lnTo>
                <a:lnTo>
                  <a:pt x="70" y="38"/>
                </a:lnTo>
                <a:lnTo>
                  <a:pt x="85" y="41"/>
                </a:lnTo>
                <a:lnTo>
                  <a:pt x="96" y="46"/>
                </a:lnTo>
                <a:lnTo>
                  <a:pt x="98" y="46"/>
                </a:lnTo>
                <a:lnTo>
                  <a:pt x="91" y="31"/>
                </a:lnTo>
                <a:lnTo>
                  <a:pt x="85" y="20"/>
                </a:lnTo>
                <a:lnTo>
                  <a:pt x="80" y="12"/>
                </a:lnTo>
                <a:lnTo>
                  <a:pt x="57" y="3"/>
                </a:lnTo>
                <a:lnTo>
                  <a:pt x="39" y="0"/>
                </a:lnTo>
                <a:lnTo>
                  <a:pt x="13" y="0"/>
                </a:lnTo>
                <a:lnTo>
                  <a:pt x="0" y="0"/>
                </a:lnTo>
                <a:lnTo>
                  <a:pt x="8" y="17"/>
                </a:lnTo>
                <a:lnTo>
                  <a:pt x="13" y="26"/>
                </a:lnTo>
                <a:lnTo>
                  <a:pt x="18" y="31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0" name="Freeform 71"/>
          <p:cNvSpPr>
            <a:spLocks/>
          </p:cNvSpPr>
          <p:nvPr/>
        </p:nvSpPr>
        <p:spPr bwMode="auto">
          <a:xfrm>
            <a:off x="4575403" y="1099911"/>
            <a:ext cx="309562" cy="77107"/>
          </a:xfrm>
          <a:custGeom>
            <a:avLst/>
            <a:gdLst>
              <a:gd name="T0" fmla="*/ 0 w 151"/>
              <a:gd name="T1" fmla="*/ 2147483647 h 61"/>
              <a:gd name="T2" fmla="*/ 2147483647 w 151"/>
              <a:gd name="T3" fmla="*/ 2147483647 h 61"/>
              <a:gd name="T4" fmla="*/ 2147483647 w 151"/>
              <a:gd name="T5" fmla="*/ 2147483647 h 61"/>
              <a:gd name="T6" fmla="*/ 2147483647 w 151"/>
              <a:gd name="T7" fmla="*/ 2147483647 h 61"/>
              <a:gd name="T8" fmla="*/ 2147483647 w 151"/>
              <a:gd name="T9" fmla="*/ 2147483647 h 61"/>
              <a:gd name="T10" fmla="*/ 2147483647 w 151"/>
              <a:gd name="T11" fmla="*/ 2147483647 h 61"/>
              <a:gd name="T12" fmla="*/ 2147483647 w 151"/>
              <a:gd name="T13" fmla="*/ 2147483647 h 61"/>
              <a:gd name="T14" fmla="*/ 2147483647 w 151"/>
              <a:gd name="T15" fmla="*/ 2147483647 h 61"/>
              <a:gd name="T16" fmla="*/ 2147483647 w 151"/>
              <a:gd name="T17" fmla="*/ 2147483647 h 61"/>
              <a:gd name="T18" fmla="*/ 2147483647 w 151"/>
              <a:gd name="T19" fmla="*/ 2147483647 h 61"/>
              <a:gd name="T20" fmla="*/ 2147483647 w 151"/>
              <a:gd name="T21" fmla="*/ 2147483647 h 61"/>
              <a:gd name="T22" fmla="*/ 2147483647 w 151"/>
              <a:gd name="T23" fmla="*/ 2147483647 h 61"/>
              <a:gd name="T24" fmla="*/ 2147483647 w 151"/>
              <a:gd name="T25" fmla="*/ 2147483647 h 61"/>
              <a:gd name="T26" fmla="*/ 2147483647 w 151"/>
              <a:gd name="T27" fmla="*/ 0 h 61"/>
              <a:gd name="T28" fmla="*/ 2147483647 w 151"/>
              <a:gd name="T29" fmla="*/ 0 h 61"/>
              <a:gd name="T30" fmla="*/ 2147483647 w 151"/>
              <a:gd name="T31" fmla="*/ 0 h 61"/>
              <a:gd name="T32" fmla="*/ 0 w 151"/>
              <a:gd name="T33" fmla="*/ 2147483647 h 61"/>
              <a:gd name="T34" fmla="*/ 0 w 151"/>
              <a:gd name="T35" fmla="*/ 2147483647 h 61"/>
              <a:gd name="T36" fmla="*/ 0 w 151"/>
              <a:gd name="T37" fmla="*/ 2147483647 h 61"/>
              <a:gd name="T38" fmla="*/ 0 w 151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1"/>
              <a:gd name="T61" fmla="*/ 0 h 61"/>
              <a:gd name="T62" fmla="*/ 151 w 151"/>
              <a:gd name="T63" fmla="*/ 61 h 6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1" h="61">
                <a:moveTo>
                  <a:pt x="0" y="35"/>
                </a:moveTo>
                <a:lnTo>
                  <a:pt x="5" y="35"/>
                </a:lnTo>
                <a:lnTo>
                  <a:pt x="29" y="32"/>
                </a:lnTo>
                <a:lnTo>
                  <a:pt x="44" y="32"/>
                </a:lnTo>
                <a:lnTo>
                  <a:pt x="62" y="35"/>
                </a:lnTo>
                <a:lnTo>
                  <a:pt x="91" y="40"/>
                </a:lnTo>
                <a:lnTo>
                  <a:pt x="132" y="52"/>
                </a:lnTo>
                <a:lnTo>
                  <a:pt x="150" y="60"/>
                </a:lnTo>
                <a:lnTo>
                  <a:pt x="137" y="37"/>
                </a:lnTo>
                <a:lnTo>
                  <a:pt x="127" y="25"/>
                </a:lnTo>
                <a:lnTo>
                  <a:pt x="122" y="20"/>
                </a:lnTo>
                <a:lnTo>
                  <a:pt x="104" y="12"/>
                </a:lnTo>
                <a:lnTo>
                  <a:pt x="78" y="3"/>
                </a:lnTo>
                <a:lnTo>
                  <a:pt x="49" y="0"/>
                </a:lnTo>
                <a:lnTo>
                  <a:pt x="23" y="0"/>
                </a:lnTo>
                <a:lnTo>
                  <a:pt x="10" y="0"/>
                </a:lnTo>
                <a:lnTo>
                  <a:pt x="0" y="5"/>
                </a:lnTo>
                <a:lnTo>
                  <a:pt x="0" y="13"/>
                </a:lnTo>
                <a:lnTo>
                  <a:pt x="0" y="27"/>
                </a:lnTo>
                <a:lnTo>
                  <a:pt x="0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1" name="Freeform 72"/>
          <p:cNvSpPr>
            <a:spLocks/>
          </p:cNvSpPr>
          <p:nvPr/>
        </p:nvSpPr>
        <p:spPr bwMode="auto">
          <a:xfrm>
            <a:off x="4788581" y="1201964"/>
            <a:ext cx="129268" cy="41956"/>
          </a:xfrm>
          <a:custGeom>
            <a:avLst/>
            <a:gdLst>
              <a:gd name="T0" fmla="*/ 0 w 63"/>
              <a:gd name="T1" fmla="*/ 0 h 34"/>
              <a:gd name="T2" fmla="*/ 0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2147483647 h 34"/>
              <a:gd name="T8" fmla="*/ 2147483647 w 63"/>
              <a:gd name="T9" fmla="*/ 2147483647 h 34"/>
              <a:gd name="T10" fmla="*/ 2147483647 w 63"/>
              <a:gd name="T11" fmla="*/ 2147483647 h 34"/>
              <a:gd name="T12" fmla="*/ 2147483647 w 63"/>
              <a:gd name="T13" fmla="*/ 2147483647 h 34"/>
              <a:gd name="T14" fmla="*/ 2147483647 w 63"/>
              <a:gd name="T15" fmla="*/ 2147483647 h 34"/>
              <a:gd name="T16" fmla="*/ 2147483647 w 63"/>
              <a:gd name="T17" fmla="*/ 2147483647 h 34"/>
              <a:gd name="T18" fmla="*/ 2147483647 w 63"/>
              <a:gd name="T19" fmla="*/ 2147483647 h 34"/>
              <a:gd name="T20" fmla="*/ 2147483647 w 63"/>
              <a:gd name="T21" fmla="*/ 2147483647 h 34"/>
              <a:gd name="T22" fmla="*/ 2147483647 w 63"/>
              <a:gd name="T23" fmla="*/ 2147483647 h 34"/>
              <a:gd name="T24" fmla="*/ 2147483647 w 63"/>
              <a:gd name="T25" fmla="*/ 0 h 34"/>
              <a:gd name="T26" fmla="*/ 0 w 63"/>
              <a:gd name="T27" fmla="*/ 0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34"/>
              <a:gd name="T44" fmla="*/ 63 w 6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34">
                <a:moveTo>
                  <a:pt x="0" y="0"/>
                </a:moveTo>
                <a:lnTo>
                  <a:pt x="0" y="33"/>
                </a:lnTo>
                <a:lnTo>
                  <a:pt x="8" y="25"/>
                </a:lnTo>
                <a:lnTo>
                  <a:pt x="13" y="23"/>
                </a:lnTo>
                <a:lnTo>
                  <a:pt x="21" y="23"/>
                </a:lnTo>
                <a:lnTo>
                  <a:pt x="31" y="23"/>
                </a:lnTo>
                <a:lnTo>
                  <a:pt x="42" y="25"/>
                </a:lnTo>
                <a:lnTo>
                  <a:pt x="55" y="25"/>
                </a:lnTo>
                <a:lnTo>
                  <a:pt x="60" y="23"/>
                </a:lnTo>
                <a:lnTo>
                  <a:pt x="62" y="17"/>
                </a:lnTo>
                <a:lnTo>
                  <a:pt x="55" y="15"/>
                </a:lnTo>
                <a:lnTo>
                  <a:pt x="39" y="8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2" name="Freeform 73"/>
          <p:cNvSpPr>
            <a:spLocks/>
          </p:cNvSpPr>
          <p:nvPr/>
        </p:nvSpPr>
        <p:spPr bwMode="auto">
          <a:xfrm>
            <a:off x="4568599" y="1140733"/>
            <a:ext cx="349250" cy="85045"/>
          </a:xfrm>
          <a:custGeom>
            <a:avLst/>
            <a:gdLst>
              <a:gd name="T0" fmla="*/ 2147483647 w 170"/>
              <a:gd name="T1" fmla="*/ 2147483647 h 67"/>
              <a:gd name="T2" fmla="*/ 2147483647 w 170"/>
              <a:gd name="T3" fmla="*/ 0 h 67"/>
              <a:gd name="T4" fmla="*/ 2147483647 w 170"/>
              <a:gd name="T5" fmla="*/ 0 h 67"/>
              <a:gd name="T6" fmla="*/ 2147483647 w 170"/>
              <a:gd name="T7" fmla="*/ 0 h 67"/>
              <a:gd name="T8" fmla="*/ 2147483647 w 170"/>
              <a:gd name="T9" fmla="*/ 0 h 67"/>
              <a:gd name="T10" fmla="*/ 2147483647 w 170"/>
              <a:gd name="T11" fmla="*/ 0 h 67"/>
              <a:gd name="T12" fmla="*/ 2147483647 w 170"/>
              <a:gd name="T13" fmla="*/ 2147483647 h 67"/>
              <a:gd name="T14" fmla="*/ 2147483647 w 170"/>
              <a:gd name="T15" fmla="*/ 2147483647 h 67"/>
              <a:gd name="T16" fmla="*/ 2147483647 w 170"/>
              <a:gd name="T17" fmla="*/ 2147483647 h 67"/>
              <a:gd name="T18" fmla="*/ 2147483647 w 170"/>
              <a:gd name="T19" fmla="*/ 2147483647 h 67"/>
              <a:gd name="T20" fmla="*/ 2147483647 w 170"/>
              <a:gd name="T21" fmla="*/ 2147483647 h 67"/>
              <a:gd name="T22" fmla="*/ 2147483647 w 170"/>
              <a:gd name="T23" fmla="*/ 2147483647 h 67"/>
              <a:gd name="T24" fmla="*/ 2147483647 w 170"/>
              <a:gd name="T25" fmla="*/ 2147483647 h 67"/>
              <a:gd name="T26" fmla="*/ 2147483647 w 170"/>
              <a:gd name="T27" fmla="*/ 2147483647 h 67"/>
              <a:gd name="T28" fmla="*/ 2147483647 w 170"/>
              <a:gd name="T29" fmla="*/ 2147483647 h 67"/>
              <a:gd name="T30" fmla="*/ 2147483647 w 170"/>
              <a:gd name="T31" fmla="*/ 2147483647 h 67"/>
              <a:gd name="T32" fmla="*/ 2147483647 w 170"/>
              <a:gd name="T33" fmla="*/ 2147483647 h 67"/>
              <a:gd name="T34" fmla="*/ 2147483647 w 170"/>
              <a:gd name="T35" fmla="*/ 2147483647 h 67"/>
              <a:gd name="T36" fmla="*/ 2147483647 w 170"/>
              <a:gd name="T37" fmla="*/ 2147483647 h 67"/>
              <a:gd name="T38" fmla="*/ 2147483647 w 170"/>
              <a:gd name="T39" fmla="*/ 2147483647 h 67"/>
              <a:gd name="T40" fmla="*/ 2147483647 w 170"/>
              <a:gd name="T41" fmla="*/ 2147483647 h 67"/>
              <a:gd name="T42" fmla="*/ 2147483647 w 170"/>
              <a:gd name="T43" fmla="*/ 2147483647 h 67"/>
              <a:gd name="T44" fmla="*/ 0 w 170"/>
              <a:gd name="T45" fmla="*/ 2147483647 h 67"/>
              <a:gd name="T46" fmla="*/ 0 w 170"/>
              <a:gd name="T47" fmla="*/ 2147483647 h 67"/>
              <a:gd name="T48" fmla="*/ 0 w 170"/>
              <a:gd name="T49" fmla="*/ 2147483647 h 67"/>
              <a:gd name="T50" fmla="*/ 2147483647 w 170"/>
              <a:gd name="T51" fmla="*/ 2147483647 h 67"/>
              <a:gd name="T52" fmla="*/ 2147483647 w 170"/>
              <a:gd name="T53" fmla="*/ 2147483647 h 67"/>
              <a:gd name="T54" fmla="*/ 2147483647 w 170"/>
              <a:gd name="T55" fmla="*/ 2147483647 h 67"/>
              <a:gd name="T56" fmla="*/ 2147483647 w 170"/>
              <a:gd name="T57" fmla="*/ 2147483647 h 6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0"/>
              <a:gd name="T88" fmla="*/ 0 h 67"/>
              <a:gd name="T89" fmla="*/ 170 w 170"/>
              <a:gd name="T90" fmla="*/ 67 h 6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0" h="67">
                <a:moveTo>
                  <a:pt x="8" y="3"/>
                </a:moveTo>
                <a:lnTo>
                  <a:pt x="18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6" y="3"/>
                </a:lnTo>
                <a:lnTo>
                  <a:pt x="102" y="8"/>
                </a:lnTo>
                <a:lnTo>
                  <a:pt x="120" y="12"/>
                </a:lnTo>
                <a:lnTo>
                  <a:pt x="143" y="20"/>
                </a:lnTo>
                <a:lnTo>
                  <a:pt x="151" y="25"/>
                </a:lnTo>
                <a:lnTo>
                  <a:pt x="169" y="66"/>
                </a:lnTo>
                <a:lnTo>
                  <a:pt x="167" y="58"/>
                </a:lnTo>
                <a:lnTo>
                  <a:pt x="159" y="58"/>
                </a:lnTo>
                <a:lnTo>
                  <a:pt x="151" y="53"/>
                </a:lnTo>
                <a:lnTo>
                  <a:pt x="138" y="48"/>
                </a:lnTo>
                <a:lnTo>
                  <a:pt x="120" y="46"/>
                </a:lnTo>
                <a:lnTo>
                  <a:pt x="96" y="40"/>
                </a:lnTo>
                <a:lnTo>
                  <a:pt x="81" y="40"/>
                </a:lnTo>
                <a:lnTo>
                  <a:pt x="60" y="40"/>
                </a:lnTo>
                <a:lnTo>
                  <a:pt x="39" y="43"/>
                </a:lnTo>
                <a:lnTo>
                  <a:pt x="13" y="46"/>
                </a:lnTo>
                <a:lnTo>
                  <a:pt x="0" y="53"/>
                </a:lnTo>
                <a:lnTo>
                  <a:pt x="0" y="46"/>
                </a:lnTo>
                <a:lnTo>
                  <a:pt x="0" y="38"/>
                </a:lnTo>
                <a:lnTo>
                  <a:pt x="3" y="30"/>
                </a:lnTo>
                <a:lnTo>
                  <a:pt x="5" y="23"/>
                </a:lnTo>
                <a:lnTo>
                  <a:pt x="5" y="13"/>
                </a:lnTo>
                <a:lnTo>
                  <a:pt x="8" y="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3" name="Freeform 74"/>
          <p:cNvSpPr>
            <a:spLocks/>
          </p:cNvSpPr>
          <p:nvPr/>
        </p:nvSpPr>
        <p:spPr bwMode="auto">
          <a:xfrm>
            <a:off x="5027839" y="1231447"/>
            <a:ext cx="86179" cy="46491"/>
          </a:xfrm>
          <a:custGeom>
            <a:avLst/>
            <a:gdLst>
              <a:gd name="T0" fmla="*/ 2147483647 w 42"/>
              <a:gd name="T1" fmla="*/ 2147483647 h 36"/>
              <a:gd name="T2" fmla="*/ 0 w 42"/>
              <a:gd name="T3" fmla="*/ 0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18" y="35"/>
                </a:moveTo>
                <a:lnTo>
                  <a:pt x="0" y="0"/>
                </a:lnTo>
                <a:lnTo>
                  <a:pt x="41" y="13"/>
                </a:lnTo>
                <a:lnTo>
                  <a:pt x="36" y="24"/>
                </a:lnTo>
                <a:lnTo>
                  <a:pt x="18" y="35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4" name="Freeform 75"/>
          <p:cNvSpPr>
            <a:spLocks/>
          </p:cNvSpPr>
          <p:nvPr/>
        </p:nvSpPr>
        <p:spPr bwMode="auto">
          <a:xfrm>
            <a:off x="4782911" y="1181554"/>
            <a:ext cx="277813" cy="69170"/>
          </a:xfrm>
          <a:custGeom>
            <a:avLst/>
            <a:gdLst>
              <a:gd name="T0" fmla="*/ 2147483647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2147483647 w 136"/>
              <a:gd name="T9" fmla="*/ 2147483647 h 54"/>
              <a:gd name="T10" fmla="*/ 2147483647 w 136"/>
              <a:gd name="T11" fmla="*/ 2147483647 h 54"/>
              <a:gd name="T12" fmla="*/ 2147483647 w 136"/>
              <a:gd name="T13" fmla="*/ 2147483647 h 54"/>
              <a:gd name="T14" fmla="*/ 2147483647 w 136"/>
              <a:gd name="T15" fmla="*/ 2147483647 h 54"/>
              <a:gd name="T16" fmla="*/ 2147483647 w 136"/>
              <a:gd name="T17" fmla="*/ 0 h 54"/>
              <a:gd name="T18" fmla="*/ 2147483647 w 136"/>
              <a:gd name="T19" fmla="*/ 0 h 54"/>
              <a:gd name="T20" fmla="*/ 2147483647 w 136"/>
              <a:gd name="T21" fmla="*/ 0 h 54"/>
              <a:gd name="T22" fmla="*/ 2147483647 w 136"/>
              <a:gd name="T23" fmla="*/ 0 h 54"/>
              <a:gd name="T24" fmla="*/ 2147483647 w 136"/>
              <a:gd name="T25" fmla="*/ 0 h 54"/>
              <a:gd name="T26" fmla="*/ 2147483647 w 136"/>
              <a:gd name="T27" fmla="*/ 2147483647 h 54"/>
              <a:gd name="T28" fmla="*/ 2147483647 w 136"/>
              <a:gd name="T29" fmla="*/ 2147483647 h 54"/>
              <a:gd name="T30" fmla="*/ 2147483647 w 136"/>
              <a:gd name="T31" fmla="*/ 2147483647 h 54"/>
              <a:gd name="T32" fmla="*/ 2147483647 w 136"/>
              <a:gd name="T33" fmla="*/ 2147483647 h 54"/>
              <a:gd name="T34" fmla="*/ 2147483647 w 136"/>
              <a:gd name="T35" fmla="*/ 2147483647 h 54"/>
              <a:gd name="T36" fmla="*/ 2147483647 w 136"/>
              <a:gd name="T37" fmla="*/ 2147483647 h 54"/>
              <a:gd name="T38" fmla="*/ 0 w 136"/>
              <a:gd name="T39" fmla="*/ 2147483647 h 54"/>
              <a:gd name="T40" fmla="*/ 2147483647 w 136"/>
              <a:gd name="T41" fmla="*/ 2147483647 h 54"/>
              <a:gd name="T42" fmla="*/ 2147483647 w 136"/>
              <a:gd name="T43" fmla="*/ 2147483647 h 54"/>
              <a:gd name="T44" fmla="*/ 2147483647 w 136"/>
              <a:gd name="T45" fmla="*/ 2147483647 h 54"/>
              <a:gd name="T46" fmla="*/ 2147483647 w 136"/>
              <a:gd name="T47" fmla="*/ 2147483647 h 54"/>
              <a:gd name="T48" fmla="*/ 2147483647 w 136"/>
              <a:gd name="T49" fmla="*/ 2147483647 h 54"/>
              <a:gd name="T50" fmla="*/ 2147483647 w 136"/>
              <a:gd name="T51" fmla="*/ 2147483647 h 54"/>
              <a:gd name="T52" fmla="*/ 2147483647 w 136"/>
              <a:gd name="T53" fmla="*/ 2147483647 h 54"/>
              <a:gd name="T54" fmla="*/ 2147483647 w 136"/>
              <a:gd name="T55" fmla="*/ 2147483647 h 54"/>
              <a:gd name="T56" fmla="*/ 2147483647 w 136"/>
              <a:gd name="T57" fmla="*/ 2147483647 h 54"/>
              <a:gd name="T58" fmla="*/ 2147483647 w 136"/>
              <a:gd name="T59" fmla="*/ 2147483647 h 54"/>
              <a:gd name="T60" fmla="*/ 2147483647 w 136"/>
              <a:gd name="T61" fmla="*/ 2147483647 h 54"/>
              <a:gd name="T62" fmla="*/ 2147483647 w 136"/>
              <a:gd name="T63" fmla="*/ 2147483647 h 54"/>
              <a:gd name="T64" fmla="*/ 2147483647 w 136"/>
              <a:gd name="T65" fmla="*/ 2147483647 h 54"/>
              <a:gd name="T66" fmla="*/ 2147483647 w 136"/>
              <a:gd name="T67" fmla="*/ 2147483647 h 54"/>
              <a:gd name="T68" fmla="*/ 2147483647 w 136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"/>
              <a:gd name="T106" fmla="*/ 0 h 54"/>
              <a:gd name="T107" fmla="*/ 136 w 136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" h="54">
                <a:moveTo>
                  <a:pt x="130" y="53"/>
                </a:moveTo>
                <a:lnTo>
                  <a:pt x="133" y="40"/>
                </a:lnTo>
                <a:lnTo>
                  <a:pt x="135" y="37"/>
                </a:lnTo>
                <a:lnTo>
                  <a:pt x="130" y="27"/>
                </a:lnTo>
                <a:lnTo>
                  <a:pt x="130" y="20"/>
                </a:lnTo>
                <a:lnTo>
                  <a:pt x="125" y="10"/>
                </a:lnTo>
                <a:lnTo>
                  <a:pt x="122" y="10"/>
                </a:lnTo>
                <a:lnTo>
                  <a:pt x="104" y="5"/>
                </a:lnTo>
                <a:lnTo>
                  <a:pt x="91" y="0"/>
                </a:lnTo>
                <a:lnTo>
                  <a:pt x="81" y="0"/>
                </a:lnTo>
                <a:lnTo>
                  <a:pt x="65" y="0"/>
                </a:lnTo>
                <a:lnTo>
                  <a:pt x="49" y="0"/>
                </a:lnTo>
                <a:lnTo>
                  <a:pt x="47" y="0"/>
                </a:lnTo>
                <a:lnTo>
                  <a:pt x="57" y="28"/>
                </a:lnTo>
                <a:lnTo>
                  <a:pt x="57" y="33"/>
                </a:lnTo>
                <a:lnTo>
                  <a:pt x="55" y="37"/>
                </a:lnTo>
                <a:lnTo>
                  <a:pt x="42" y="37"/>
                </a:lnTo>
                <a:lnTo>
                  <a:pt x="18" y="33"/>
                </a:lnTo>
                <a:lnTo>
                  <a:pt x="3" y="37"/>
                </a:lnTo>
                <a:lnTo>
                  <a:pt x="0" y="40"/>
                </a:lnTo>
                <a:lnTo>
                  <a:pt x="3" y="45"/>
                </a:lnTo>
                <a:lnTo>
                  <a:pt x="10" y="45"/>
                </a:lnTo>
                <a:lnTo>
                  <a:pt x="18" y="50"/>
                </a:lnTo>
                <a:lnTo>
                  <a:pt x="26" y="50"/>
                </a:lnTo>
                <a:lnTo>
                  <a:pt x="36" y="50"/>
                </a:lnTo>
                <a:lnTo>
                  <a:pt x="52" y="45"/>
                </a:lnTo>
                <a:lnTo>
                  <a:pt x="70" y="45"/>
                </a:lnTo>
                <a:lnTo>
                  <a:pt x="81" y="40"/>
                </a:lnTo>
                <a:lnTo>
                  <a:pt x="94" y="40"/>
                </a:lnTo>
                <a:lnTo>
                  <a:pt x="104" y="40"/>
                </a:lnTo>
                <a:lnTo>
                  <a:pt x="117" y="40"/>
                </a:lnTo>
                <a:lnTo>
                  <a:pt x="122" y="45"/>
                </a:lnTo>
                <a:lnTo>
                  <a:pt x="125" y="45"/>
                </a:lnTo>
                <a:lnTo>
                  <a:pt x="130" y="45"/>
                </a:lnTo>
                <a:lnTo>
                  <a:pt x="130" y="5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5" name="Freeform 76"/>
          <p:cNvSpPr>
            <a:spLocks/>
          </p:cNvSpPr>
          <p:nvPr/>
        </p:nvSpPr>
        <p:spPr bwMode="auto">
          <a:xfrm>
            <a:off x="5053920" y="1197429"/>
            <a:ext cx="130401" cy="58964"/>
          </a:xfrm>
          <a:custGeom>
            <a:avLst/>
            <a:gdLst>
              <a:gd name="T0" fmla="*/ 2147483647 w 63"/>
              <a:gd name="T1" fmla="*/ 0 h 47"/>
              <a:gd name="T2" fmla="*/ 2147483647 w 63"/>
              <a:gd name="T3" fmla="*/ 0 h 47"/>
              <a:gd name="T4" fmla="*/ 2147483647 w 63"/>
              <a:gd name="T5" fmla="*/ 0 h 47"/>
              <a:gd name="T6" fmla="*/ 2147483647 w 63"/>
              <a:gd name="T7" fmla="*/ 0 h 47"/>
              <a:gd name="T8" fmla="*/ 2147483647 w 63"/>
              <a:gd name="T9" fmla="*/ 0 h 47"/>
              <a:gd name="T10" fmla="*/ 2147483647 w 63"/>
              <a:gd name="T11" fmla="*/ 0 h 47"/>
              <a:gd name="T12" fmla="*/ 2147483647 w 63"/>
              <a:gd name="T13" fmla="*/ 0 h 47"/>
              <a:gd name="T14" fmla="*/ 2147483647 w 63"/>
              <a:gd name="T15" fmla="*/ 2147483647 h 47"/>
              <a:gd name="T16" fmla="*/ 2147483647 w 63"/>
              <a:gd name="T17" fmla="*/ 2147483647 h 47"/>
              <a:gd name="T18" fmla="*/ 2147483647 w 63"/>
              <a:gd name="T19" fmla="*/ 2147483647 h 47"/>
              <a:gd name="T20" fmla="*/ 2147483647 w 63"/>
              <a:gd name="T21" fmla="*/ 2147483647 h 47"/>
              <a:gd name="T22" fmla="*/ 2147483647 w 63"/>
              <a:gd name="T23" fmla="*/ 2147483647 h 47"/>
              <a:gd name="T24" fmla="*/ 2147483647 w 63"/>
              <a:gd name="T25" fmla="*/ 2147483647 h 47"/>
              <a:gd name="T26" fmla="*/ 2147483647 w 63"/>
              <a:gd name="T27" fmla="*/ 2147483647 h 47"/>
              <a:gd name="T28" fmla="*/ 2147483647 w 63"/>
              <a:gd name="T29" fmla="*/ 2147483647 h 47"/>
              <a:gd name="T30" fmla="*/ 2147483647 w 63"/>
              <a:gd name="T31" fmla="*/ 2147483647 h 47"/>
              <a:gd name="T32" fmla="*/ 2147483647 w 63"/>
              <a:gd name="T33" fmla="*/ 2147483647 h 47"/>
              <a:gd name="T34" fmla="*/ 2147483647 w 63"/>
              <a:gd name="T35" fmla="*/ 2147483647 h 47"/>
              <a:gd name="T36" fmla="*/ 2147483647 w 63"/>
              <a:gd name="T37" fmla="*/ 2147483647 h 47"/>
              <a:gd name="T38" fmla="*/ 2147483647 w 63"/>
              <a:gd name="T39" fmla="*/ 2147483647 h 47"/>
              <a:gd name="T40" fmla="*/ 2147483647 w 63"/>
              <a:gd name="T41" fmla="*/ 2147483647 h 47"/>
              <a:gd name="T42" fmla="*/ 2147483647 w 63"/>
              <a:gd name="T43" fmla="*/ 2147483647 h 47"/>
              <a:gd name="T44" fmla="*/ 0 w 63"/>
              <a:gd name="T45" fmla="*/ 2147483647 h 47"/>
              <a:gd name="T46" fmla="*/ 0 w 63"/>
              <a:gd name="T47" fmla="*/ 2147483647 h 47"/>
              <a:gd name="T48" fmla="*/ 2147483647 w 63"/>
              <a:gd name="T49" fmla="*/ 2147483647 h 47"/>
              <a:gd name="T50" fmla="*/ 2147483647 w 63"/>
              <a:gd name="T51" fmla="*/ 2147483647 h 47"/>
              <a:gd name="T52" fmla="*/ 2147483647 w 63"/>
              <a:gd name="T53" fmla="*/ 2147483647 h 47"/>
              <a:gd name="T54" fmla="*/ 2147483647 w 63"/>
              <a:gd name="T55" fmla="*/ 2147483647 h 47"/>
              <a:gd name="T56" fmla="*/ 2147483647 w 63"/>
              <a:gd name="T57" fmla="*/ 2147483647 h 47"/>
              <a:gd name="T58" fmla="*/ 2147483647 w 63"/>
              <a:gd name="T59" fmla="*/ 0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3"/>
              <a:gd name="T91" fmla="*/ 0 h 47"/>
              <a:gd name="T92" fmla="*/ 63 w 63"/>
              <a:gd name="T93" fmla="*/ 47 h 4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3" h="47">
                <a:moveTo>
                  <a:pt x="3" y="0"/>
                </a:move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9" y="0"/>
                </a:lnTo>
                <a:lnTo>
                  <a:pt x="44" y="0"/>
                </a:lnTo>
                <a:lnTo>
                  <a:pt x="52" y="0"/>
                </a:lnTo>
                <a:lnTo>
                  <a:pt x="52" y="8"/>
                </a:lnTo>
                <a:lnTo>
                  <a:pt x="55" y="15"/>
                </a:lnTo>
                <a:lnTo>
                  <a:pt x="57" y="17"/>
                </a:lnTo>
                <a:lnTo>
                  <a:pt x="60" y="25"/>
                </a:lnTo>
                <a:lnTo>
                  <a:pt x="60" y="30"/>
                </a:lnTo>
                <a:lnTo>
                  <a:pt x="60" y="38"/>
                </a:lnTo>
                <a:lnTo>
                  <a:pt x="62" y="46"/>
                </a:lnTo>
                <a:lnTo>
                  <a:pt x="55" y="43"/>
                </a:lnTo>
                <a:lnTo>
                  <a:pt x="44" y="41"/>
                </a:lnTo>
                <a:lnTo>
                  <a:pt x="42" y="41"/>
                </a:lnTo>
                <a:lnTo>
                  <a:pt x="36" y="41"/>
                </a:lnTo>
                <a:lnTo>
                  <a:pt x="26" y="41"/>
                </a:lnTo>
                <a:lnTo>
                  <a:pt x="18" y="43"/>
                </a:lnTo>
                <a:lnTo>
                  <a:pt x="13" y="46"/>
                </a:lnTo>
                <a:lnTo>
                  <a:pt x="3" y="46"/>
                </a:lnTo>
                <a:lnTo>
                  <a:pt x="0" y="43"/>
                </a:lnTo>
                <a:lnTo>
                  <a:pt x="0" y="41"/>
                </a:lnTo>
                <a:lnTo>
                  <a:pt x="3" y="38"/>
                </a:lnTo>
                <a:lnTo>
                  <a:pt x="5" y="31"/>
                </a:lnTo>
                <a:lnTo>
                  <a:pt x="5" y="25"/>
                </a:lnTo>
                <a:lnTo>
                  <a:pt x="5" y="17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522107" y="1054554"/>
            <a:ext cx="86179" cy="174625"/>
            <a:chOff x="8747" y="3305"/>
            <a:chExt cx="42" cy="139"/>
          </a:xfrm>
        </p:grpSpPr>
        <p:sp>
          <p:nvSpPr>
            <p:cNvPr id="14503" name="Freeform 78"/>
            <p:cNvSpPr>
              <a:spLocks/>
            </p:cNvSpPr>
            <p:nvPr/>
          </p:nvSpPr>
          <p:spPr bwMode="auto">
            <a:xfrm>
              <a:off x="8747" y="3305"/>
              <a:ext cx="42" cy="131"/>
            </a:xfrm>
            <a:custGeom>
              <a:avLst/>
              <a:gdLst>
                <a:gd name="T0" fmla="*/ 13 w 42"/>
                <a:gd name="T1" fmla="*/ 0 h 131"/>
                <a:gd name="T2" fmla="*/ 23 w 42"/>
                <a:gd name="T3" fmla="*/ 5 h 131"/>
                <a:gd name="T4" fmla="*/ 28 w 42"/>
                <a:gd name="T5" fmla="*/ 12 h 131"/>
                <a:gd name="T6" fmla="*/ 28 w 42"/>
                <a:gd name="T7" fmla="*/ 17 h 131"/>
                <a:gd name="T8" fmla="*/ 31 w 42"/>
                <a:gd name="T9" fmla="*/ 22 h 131"/>
                <a:gd name="T10" fmla="*/ 36 w 42"/>
                <a:gd name="T11" fmla="*/ 32 h 131"/>
                <a:gd name="T12" fmla="*/ 41 w 42"/>
                <a:gd name="T13" fmla="*/ 45 h 131"/>
                <a:gd name="T14" fmla="*/ 41 w 42"/>
                <a:gd name="T15" fmla="*/ 62 h 131"/>
                <a:gd name="T16" fmla="*/ 41 w 42"/>
                <a:gd name="T17" fmla="*/ 74 h 131"/>
                <a:gd name="T18" fmla="*/ 36 w 42"/>
                <a:gd name="T19" fmla="*/ 87 h 131"/>
                <a:gd name="T20" fmla="*/ 31 w 42"/>
                <a:gd name="T21" fmla="*/ 100 h 131"/>
                <a:gd name="T22" fmla="*/ 23 w 42"/>
                <a:gd name="T23" fmla="*/ 119 h 131"/>
                <a:gd name="T24" fmla="*/ 18 w 42"/>
                <a:gd name="T25" fmla="*/ 125 h 131"/>
                <a:gd name="T26" fmla="*/ 0 w 42"/>
                <a:gd name="T27" fmla="*/ 130 h 131"/>
                <a:gd name="T28" fmla="*/ 5 w 42"/>
                <a:gd name="T29" fmla="*/ 114 h 131"/>
                <a:gd name="T30" fmla="*/ 18 w 42"/>
                <a:gd name="T31" fmla="*/ 95 h 131"/>
                <a:gd name="T32" fmla="*/ 23 w 42"/>
                <a:gd name="T33" fmla="*/ 82 h 131"/>
                <a:gd name="T34" fmla="*/ 28 w 42"/>
                <a:gd name="T35" fmla="*/ 70 h 131"/>
                <a:gd name="T36" fmla="*/ 28 w 42"/>
                <a:gd name="T37" fmla="*/ 57 h 131"/>
                <a:gd name="T38" fmla="*/ 28 w 42"/>
                <a:gd name="T39" fmla="*/ 42 h 131"/>
                <a:gd name="T40" fmla="*/ 28 w 42"/>
                <a:gd name="T41" fmla="*/ 28 h 131"/>
                <a:gd name="T42" fmla="*/ 18 w 42"/>
                <a:gd name="T43" fmla="*/ 17 h 131"/>
                <a:gd name="T44" fmla="*/ 13 w 42"/>
                <a:gd name="T45" fmla="*/ 8 h 131"/>
                <a:gd name="T46" fmla="*/ 8 w 42"/>
                <a:gd name="T47" fmla="*/ 0 h 131"/>
                <a:gd name="T48" fmla="*/ 13 w 42"/>
                <a:gd name="T49" fmla="*/ 0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31"/>
                <a:gd name="T77" fmla="*/ 42 w 42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31">
                  <a:moveTo>
                    <a:pt x="13" y="0"/>
                  </a:moveTo>
                  <a:lnTo>
                    <a:pt x="23" y="5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31" y="22"/>
                  </a:lnTo>
                  <a:lnTo>
                    <a:pt x="36" y="32"/>
                  </a:lnTo>
                  <a:lnTo>
                    <a:pt x="41" y="45"/>
                  </a:lnTo>
                  <a:lnTo>
                    <a:pt x="41" y="62"/>
                  </a:lnTo>
                  <a:lnTo>
                    <a:pt x="41" y="74"/>
                  </a:lnTo>
                  <a:lnTo>
                    <a:pt x="36" y="87"/>
                  </a:lnTo>
                  <a:lnTo>
                    <a:pt x="31" y="100"/>
                  </a:lnTo>
                  <a:lnTo>
                    <a:pt x="23" y="119"/>
                  </a:lnTo>
                  <a:lnTo>
                    <a:pt x="18" y="125"/>
                  </a:lnTo>
                  <a:lnTo>
                    <a:pt x="0" y="130"/>
                  </a:lnTo>
                  <a:lnTo>
                    <a:pt x="5" y="114"/>
                  </a:lnTo>
                  <a:lnTo>
                    <a:pt x="18" y="95"/>
                  </a:lnTo>
                  <a:lnTo>
                    <a:pt x="23" y="82"/>
                  </a:lnTo>
                  <a:lnTo>
                    <a:pt x="28" y="70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18" y="17"/>
                  </a:lnTo>
                  <a:lnTo>
                    <a:pt x="13" y="8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solidFill>
              <a:srgbClr val="BFBFD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78913" tIns="39456" rIns="78913" bIns="39456"/>
            <a:lstStyle/>
            <a:p>
              <a:pPr defTabSz="562361"/>
              <a:endParaRPr lang="ru-RU" sz="600" dirty="0"/>
            </a:p>
          </p:txBody>
        </p:sp>
        <p:sp>
          <p:nvSpPr>
            <p:cNvPr id="14504" name="Oval 79"/>
            <p:cNvSpPr>
              <a:spLocks noChangeArrowheads="1"/>
            </p:cNvSpPr>
            <p:nvPr/>
          </p:nvSpPr>
          <p:spPr bwMode="auto">
            <a:xfrm>
              <a:off x="8765" y="3308"/>
              <a:ext cx="23" cy="2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  <p:sp>
          <p:nvSpPr>
            <p:cNvPr id="14505" name="Oval 80"/>
            <p:cNvSpPr>
              <a:spLocks noChangeArrowheads="1"/>
            </p:cNvSpPr>
            <p:nvPr/>
          </p:nvSpPr>
          <p:spPr bwMode="auto">
            <a:xfrm>
              <a:off x="8760" y="3421"/>
              <a:ext cx="23" cy="2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</p:grpSp>
      <p:sp>
        <p:nvSpPr>
          <p:cNvPr id="14357" name="Freeform 81"/>
          <p:cNvSpPr>
            <a:spLocks/>
          </p:cNvSpPr>
          <p:nvPr/>
        </p:nvSpPr>
        <p:spPr bwMode="auto">
          <a:xfrm>
            <a:off x="4568599" y="1030742"/>
            <a:ext cx="275544" cy="96384"/>
          </a:xfrm>
          <a:custGeom>
            <a:avLst/>
            <a:gdLst>
              <a:gd name="T0" fmla="*/ 0 w 134"/>
              <a:gd name="T1" fmla="*/ 2147483647 h 76"/>
              <a:gd name="T2" fmla="*/ 2147483647 w 134"/>
              <a:gd name="T3" fmla="*/ 2147483647 h 76"/>
              <a:gd name="T4" fmla="*/ 2147483647 w 134"/>
              <a:gd name="T5" fmla="*/ 0 h 76"/>
              <a:gd name="T6" fmla="*/ 2147483647 w 134"/>
              <a:gd name="T7" fmla="*/ 0 h 76"/>
              <a:gd name="T8" fmla="*/ 2147483647 w 134"/>
              <a:gd name="T9" fmla="*/ 0 h 76"/>
              <a:gd name="T10" fmla="*/ 2147483647 w 134"/>
              <a:gd name="T11" fmla="*/ 0 h 76"/>
              <a:gd name="T12" fmla="*/ 2147483647 w 134"/>
              <a:gd name="T13" fmla="*/ 0 h 76"/>
              <a:gd name="T14" fmla="*/ 2147483647 w 134"/>
              <a:gd name="T15" fmla="*/ 0 h 76"/>
              <a:gd name="T16" fmla="*/ 2147483647 w 134"/>
              <a:gd name="T17" fmla="*/ 2147483647 h 76"/>
              <a:gd name="T18" fmla="*/ 2147483647 w 134"/>
              <a:gd name="T19" fmla="*/ 2147483647 h 76"/>
              <a:gd name="T20" fmla="*/ 2147483647 w 134"/>
              <a:gd name="T21" fmla="*/ 2147483647 h 76"/>
              <a:gd name="T22" fmla="*/ 2147483647 w 134"/>
              <a:gd name="T23" fmla="*/ 2147483647 h 76"/>
              <a:gd name="T24" fmla="*/ 2147483647 w 134"/>
              <a:gd name="T25" fmla="*/ 2147483647 h 76"/>
              <a:gd name="T26" fmla="*/ 2147483647 w 134"/>
              <a:gd name="T27" fmla="*/ 2147483647 h 76"/>
              <a:gd name="T28" fmla="*/ 2147483647 w 134"/>
              <a:gd name="T29" fmla="*/ 2147483647 h 76"/>
              <a:gd name="T30" fmla="*/ 2147483647 w 134"/>
              <a:gd name="T31" fmla="*/ 2147483647 h 76"/>
              <a:gd name="T32" fmla="*/ 2147483647 w 134"/>
              <a:gd name="T33" fmla="*/ 2147483647 h 76"/>
              <a:gd name="T34" fmla="*/ 2147483647 w 134"/>
              <a:gd name="T35" fmla="*/ 2147483647 h 76"/>
              <a:gd name="T36" fmla="*/ 2147483647 w 134"/>
              <a:gd name="T37" fmla="*/ 2147483647 h 76"/>
              <a:gd name="T38" fmla="*/ 2147483647 w 134"/>
              <a:gd name="T39" fmla="*/ 2147483647 h 76"/>
              <a:gd name="T40" fmla="*/ 2147483647 w 134"/>
              <a:gd name="T41" fmla="*/ 2147483647 h 76"/>
              <a:gd name="T42" fmla="*/ 2147483647 w 134"/>
              <a:gd name="T43" fmla="*/ 2147483647 h 76"/>
              <a:gd name="T44" fmla="*/ 2147483647 w 134"/>
              <a:gd name="T45" fmla="*/ 2147483647 h 76"/>
              <a:gd name="T46" fmla="*/ 2147483647 w 134"/>
              <a:gd name="T47" fmla="*/ 2147483647 h 76"/>
              <a:gd name="T48" fmla="*/ 2147483647 w 134"/>
              <a:gd name="T49" fmla="*/ 2147483647 h 76"/>
              <a:gd name="T50" fmla="*/ 2147483647 w 134"/>
              <a:gd name="T51" fmla="*/ 2147483647 h 76"/>
              <a:gd name="T52" fmla="*/ 2147483647 w 134"/>
              <a:gd name="T53" fmla="*/ 2147483647 h 76"/>
              <a:gd name="T54" fmla="*/ 2147483647 w 134"/>
              <a:gd name="T55" fmla="*/ 2147483647 h 76"/>
              <a:gd name="T56" fmla="*/ 2147483647 w 134"/>
              <a:gd name="T57" fmla="*/ 2147483647 h 76"/>
              <a:gd name="T58" fmla="*/ 2147483647 w 134"/>
              <a:gd name="T59" fmla="*/ 2147483647 h 76"/>
              <a:gd name="T60" fmla="*/ 2147483647 w 134"/>
              <a:gd name="T61" fmla="*/ 2147483647 h 76"/>
              <a:gd name="T62" fmla="*/ 2147483647 w 134"/>
              <a:gd name="T63" fmla="*/ 2147483647 h 76"/>
              <a:gd name="T64" fmla="*/ 2147483647 w 134"/>
              <a:gd name="T65" fmla="*/ 2147483647 h 76"/>
              <a:gd name="T66" fmla="*/ 2147483647 w 134"/>
              <a:gd name="T67" fmla="*/ 2147483647 h 76"/>
              <a:gd name="T68" fmla="*/ 2147483647 w 134"/>
              <a:gd name="T69" fmla="*/ 2147483647 h 76"/>
              <a:gd name="T70" fmla="*/ 2147483647 w 134"/>
              <a:gd name="T71" fmla="*/ 2147483647 h 76"/>
              <a:gd name="T72" fmla="*/ 0 w 134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4"/>
              <a:gd name="T112" fmla="*/ 0 h 76"/>
              <a:gd name="T113" fmla="*/ 134 w 134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4" h="76">
                <a:moveTo>
                  <a:pt x="0" y="12"/>
                </a:moveTo>
                <a:lnTo>
                  <a:pt x="8" y="5"/>
                </a:lnTo>
                <a:lnTo>
                  <a:pt x="18" y="0"/>
                </a:lnTo>
                <a:lnTo>
                  <a:pt x="31" y="0"/>
                </a:lnTo>
                <a:lnTo>
                  <a:pt x="44" y="0"/>
                </a:lnTo>
                <a:lnTo>
                  <a:pt x="60" y="0"/>
                </a:lnTo>
                <a:lnTo>
                  <a:pt x="73" y="0"/>
                </a:lnTo>
                <a:lnTo>
                  <a:pt x="89" y="0"/>
                </a:lnTo>
                <a:lnTo>
                  <a:pt x="102" y="5"/>
                </a:lnTo>
                <a:lnTo>
                  <a:pt x="107" y="8"/>
                </a:lnTo>
                <a:lnTo>
                  <a:pt x="107" y="17"/>
                </a:lnTo>
                <a:lnTo>
                  <a:pt x="112" y="22"/>
                </a:lnTo>
                <a:lnTo>
                  <a:pt x="112" y="28"/>
                </a:lnTo>
                <a:lnTo>
                  <a:pt x="115" y="38"/>
                </a:lnTo>
                <a:lnTo>
                  <a:pt x="115" y="44"/>
                </a:lnTo>
                <a:lnTo>
                  <a:pt x="120" y="54"/>
                </a:lnTo>
                <a:lnTo>
                  <a:pt x="128" y="64"/>
                </a:lnTo>
                <a:lnTo>
                  <a:pt x="131" y="70"/>
                </a:lnTo>
                <a:lnTo>
                  <a:pt x="133" y="75"/>
                </a:lnTo>
                <a:lnTo>
                  <a:pt x="120" y="67"/>
                </a:lnTo>
                <a:lnTo>
                  <a:pt x="112" y="64"/>
                </a:lnTo>
                <a:lnTo>
                  <a:pt x="107" y="60"/>
                </a:lnTo>
                <a:lnTo>
                  <a:pt x="97" y="59"/>
                </a:lnTo>
                <a:lnTo>
                  <a:pt x="92" y="55"/>
                </a:lnTo>
                <a:lnTo>
                  <a:pt x="78" y="55"/>
                </a:lnTo>
                <a:lnTo>
                  <a:pt x="68" y="54"/>
                </a:lnTo>
                <a:lnTo>
                  <a:pt x="55" y="54"/>
                </a:lnTo>
                <a:lnTo>
                  <a:pt x="39" y="54"/>
                </a:lnTo>
                <a:lnTo>
                  <a:pt x="26" y="54"/>
                </a:lnTo>
                <a:lnTo>
                  <a:pt x="18" y="55"/>
                </a:lnTo>
                <a:lnTo>
                  <a:pt x="13" y="59"/>
                </a:lnTo>
                <a:lnTo>
                  <a:pt x="13" y="50"/>
                </a:lnTo>
                <a:lnTo>
                  <a:pt x="13" y="42"/>
                </a:lnTo>
                <a:lnTo>
                  <a:pt x="8" y="33"/>
                </a:lnTo>
                <a:lnTo>
                  <a:pt x="3" y="23"/>
                </a:lnTo>
                <a:lnTo>
                  <a:pt x="3" y="18"/>
                </a:lnTo>
                <a:lnTo>
                  <a:pt x="0" y="12"/>
                </a:lnTo>
              </a:path>
            </a:pathLst>
          </a:custGeom>
          <a:solidFill>
            <a:srgbClr val="C1CEFF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638902" y="1039813"/>
            <a:ext cx="133804" cy="56696"/>
            <a:chOff x="8804" y="3294"/>
            <a:chExt cx="65" cy="45"/>
          </a:xfrm>
        </p:grpSpPr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8822" y="3307"/>
              <a:ext cx="47" cy="29"/>
              <a:chOff x="8822" y="3307"/>
              <a:chExt cx="47" cy="29"/>
            </a:xfrm>
          </p:grpSpPr>
          <p:grpSp>
            <p:nvGrpSpPr>
              <p:cNvPr id="5" name="Group 84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2"/>
                <a:chOff x="8822" y="3307"/>
                <a:chExt cx="47" cy="22"/>
              </a:xfrm>
            </p:grpSpPr>
            <p:sp>
              <p:nvSpPr>
                <p:cNvPr id="14501" name="AutoShape 85"/>
                <p:cNvSpPr>
                  <a:spLocks noChangeArrowheads="1"/>
                </p:cNvSpPr>
                <p:nvPr/>
              </p:nvSpPr>
              <p:spPr bwMode="auto">
                <a:xfrm rot="2940000">
                  <a:off x="8845" y="3297"/>
                  <a:ext cx="14" cy="34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502" name="AutoShape 86"/>
                <p:cNvSpPr>
                  <a:spLocks noChangeArrowheads="1"/>
                </p:cNvSpPr>
                <p:nvPr/>
              </p:nvSpPr>
              <p:spPr bwMode="auto">
                <a:xfrm rot="13740000" flipH="1">
                  <a:off x="8831" y="3306"/>
                  <a:ext cx="14" cy="31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  <p:grpSp>
            <p:nvGrpSpPr>
              <p:cNvPr id="6" name="Group 87"/>
              <p:cNvGrpSpPr>
                <a:grpSpLocks/>
              </p:cNvGrpSpPr>
              <p:nvPr/>
            </p:nvGrpSpPr>
            <p:grpSpPr bwMode="auto">
              <a:xfrm>
                <a:off x="8822" y="3312"/>
                <a:ext cx="34" cy="24"/>
                <a:chOff x="8822" y="3312"/>
                <a:chExt cx="34" cy="24"/>
              </a:xfrm>
            </p:grpSpPr>
            <p:sp>
              <p:nvSpPr>
                <p:cNvPr id="14499" name="AutoShape 88"/>
                <p:cNvSpPr>
                  <a:spLocks noChangeArrowheads="1"/>
                </p:cNvSpPr>
                <p:nvPr/>
              </p:nvSpPr>
              <p:spPr bwMode="auto">
                <a:xfrm rot="-2460000">
                  <a:off x="8822" y="3312"/>
                  <a:ext cx="21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500" name="AutoShape 89"/>
                <p:cNvSpPr>
                  <a:spLocks noChangeArrowheads="1"/>
                </p:cNvSpPr>
                <p:nvPr/>
              </p:nvSpPr>
              <p:spPr bwMode="auto">
                <a:xfrm rot="8340000" flipH="1">
                  <a:off x="8832" y="3317"/>
                  <a:ext cx="24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</p:grp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8804" y="3294"/>
              <a:ext cx="52" cy="45"/>
              <a:chOff x="8804" y="3294"/>
              <a:chExt cx="52" cy="45"/>
            </a:xfrm>
          </p:grpSpPr>
          <p:grpSp>
            <p:nvGrpSpPr>
              <p:cNvPr id="8" name="Group 91"/>
              <p:cNvGrpSpPr>
                <a:grpSpLocks/>
              </p:cNvGrpSpPr>
              <p:nvPr/>
            </p:nvGrpSpPr>
            <p:grpSpPr bwMode="auto">
              <a:xfrm>
                <a:off x="8827" y="3294"/>
                <a:ext cx="24" cy="45"/>
                <a:chOff x="8827" y="3294"/>
                <a:chExt cx="24" cy="45"/>
              </a:xfrm>
            </p:grpSpPr>
            <p:sp>
              <p:nvSpPr>
                <p:cNvPr id="14495" name="AutoShape 92"/>
                <p:cNvSpPr>
                  <a:spLocks noChangeArrowheads="1"/>
                </p:cNvSpPr>
                <p:nvPr/>
              </p:nvSpPr>
              <p:spPr bwMode="auto">
                <a:xfrm>
                  <a:off x="8827" y="3294"/>
                  <a:ext cx="24" cy="25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496" name="AutoShape 9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8827" y="3316"/>
                  <a:ext cx="24" cy="23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  <p:grpSp>
            <p:nvGrpSpPr>
              <p:cNvPr id="9" name="Group 94"/>
              <p:cNvGrpSpPr>
                <a:grpSpLocks/>
              </p:cNvGrpSpPr>
              <p:nvPr/>
            </p:nvGrpSpPr>
            <p:grpSpPr bwMode="auto">
              <a:xfrm>
                <a:off x="8804" y="3316"/>
                <a:ext cx="52" cy="16"/>
                <a:chOff x="8804" y="3316"/>
                <a:chExt cx="52" cy="16"/>
              </a:xfrm>
            </p:grpSpPr>
            <p:sp>
              <p:nvSpPr>
                <p:cNvPr id="14493" name="AutoShape 95"/>
                <p:cNvSpPr>
                  <a:spLocks noChangeArrowheads="1"/>
                </p:cNvSpPr>
                <p:nvPr/>
              </p:nvSpPr>
              <p:spPr bwMode="auto">
                <a:xfrm rot="-5400000">
                  <a:off x="8808" y="3312"/>
                  <a:ext cx="12" cy="20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494" name="AutoShape 9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8835" y="3311"/>
                  <a:ext cx="16" cy="26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</p:grpSp>
        <p:sp>
          <p:nvSpPr>
            <p:cNvPr id="14489" name="Oval 97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  <p:sp>
          <p:nvSpPr>
            <p:cNvPr id="14490" name="AutoShape 98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triangle">
              <a:avLst>
                <a:gd name="adj" fmla="val 49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488394" y="2064662"/>
            <a:ext cx="2003656" cy="1150023"/>
            <a:chOff x="2200" y="805"/>
            <a:chExt cx="1427" cy="546"/>
          </a:xfrm>
        </p:grpSpPr>
        <p:grpSp>
          <p:nvGrpSpPr>
            <p:cNvPr id="11" name="Rectangle 61"/>
            <p:cNvGrpSpPr>
              <a:grpSpLocks/>
            </p:cNvGrpSpPr>
            <p:nvPr/>
          </p:nvGrpSpPr>
          <p:grpSpPr bwMode="auto">
            <a:xfrm>
              <a:off x="2200" y="805"/>
              <a:ext cx="1427" cy="245"/>
              <a:chOff x="4882896" y="2889504"/>
              <a:chExt cx="2804160" cy="573024"/>
            </a:xfrm>
          </p:grpSpPr>
          <p:pic>
            <p:nvPicPr>
              <p:cNvPr id="14481" name="Rectangle 61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82896" y="2889504"/>
                <a:ext cx="2804160" cy="573024"/>
              </a:xfrm>
              <a:prstGeom prst="rect">
                <a:avLst/>
              </a:prstGeom>
              <a:noFill/>
            </p:spPr>
          </p:pic>
          <p:sp>
            <p:nvSpPr>
              <p:cNvPr id="14482" name="Text Box 146"/>
              <p:cNvSpPr txBox="1">
                <a:spLocks noChangeArrowheads="1"/>
              </p:cNvSpPr>
              <p:nvPr/>
            </p:nvSpPr>
            <p:spPr bwMode="auto">
              <a:xfrm>
                <a:off x="4905375" y="2916238"/>
                <a:ext cx="2763838" cy="530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КЧС и ПБ</a:t>
                </a:r>
              </a:p>
            </p:txBody>
          </p:sp>
        </p:grpSp>
        <p:grpSp>
          <p:nvGrpSpPr>
            <p:cNvPr id="12" name="Rectangle 62"/>
            <p:cNvGrpSpPr>
              <a:grpSpLocks/>
            </p:cNvGrpSpPr>
            <p:nvPr/>
          </p:nvGrpSpPr>
          <p:grpSpPr bwMode="auto">
            <a:xfrm>
              <a:off x="2200" y="982"/>
              <a:ext cx="1427" cy="369"/>
              <a:chOff x="4882896" y="3301411"/>
              <a:chExt cx="2804160" cy="862157"/>
            </a:xfrm>
          </p:grpSpPr>
          <p:pic>
            <p:nvPicPr>
              <p:cNvPr id="14484" name="Rectangle 6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82896" y="3419856"/>
                <a:ext cx="2804160" cy="743712"/>
              </a:xfrm>
              <a:prstGeom prst="rect">
                <a:avLst/>
              </a:prstGeom>
              <a:noFill/>
            </p:spPr>
          </p:pic>
          <p:sp>
            <p:nvSpPr>
              <p:cNvPr id="14485" name="Text Box 149"/>
              <p:cNvSpPr txBox="1">
                <a:spLocks noChangeArrowheads="1"/>
              </p:cNvSpPr>
              <p:nvPr/>
            </p:nvSpPr>
            <p:spPr bwMode="auto">
              <a:xfrm>
                <a:off x="4905375" y="3301411"/>
                <a:ext cx="2763838" cy="841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100" dirty="0">
                    <a:cs typeface="Times New Roman" pitchFamily="18" charset="0"/>
                  </a:rPr>
                  <a:t>Председатель </a:t>
                </a:r>
              </a:p>
              <a:p>
                <a:pPr algn="ctr"/>
                <a:r>
                  <a:rPr lang="ru-RU" sz="1100" dirty="0" err="1" smtClean="0">
                    <a:cs typeface="Times New Roman" pitchFamily="18" charset="0"/>
                  </a:rPr>
                  <a:t>Шель</a:t>
                </a:r>
                <a:r>
                  <a:rPr lang="ru-RU" sz="1100" dirty="0" smtClean="0">
                    <a:cs typeface="Times New Roman" pitchFamily="18" charset="0"/>
                  </a:rPr>
                  <a:t>  Сергей  Александрович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/>
                <a:r>
                  <a:rPr lang="ru-RU" sz="1100" dirty="0" smtClean="0">
                    <a:cs typeface="Times New Roman" pitchFamily="18" charset="0"/>
                  </a:rPr>
                  <a:t>8(38368) 91-312</a:t>
                </a:r>
              </a:p>
              <a:p>
                <a:pPr algn="ctr"/>
                <a:endParaRPr lang="ru-RU" sz="1100" dirty="0" smtClean="0">
                  <a:cs typeface="Times New Roman" pitchFamily="18" charset="0"/>
                </a:endParaRPr>
              </a:p>
              <a:p>
                <a:pPr algn="ctr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631974" y="4786322"/>
            <a:ext cx="1784804" cy="1357321"/>
            <a:chOff x="2211" y="816"/>
            <a:chExt cx="1406" cy="454"/>
          </a:xfrm>
        </p:grpSpPr>
        <p:grpSp>
          <p:nvGrpSpPr>
            <p:cNvPr id="14" name="Rectangle 65"/>
            <p:cNvGrpSpPr>
              <a:grpSpLocks/>
            </p:cNvGrpSpPr>
            <p:nvPr/>
          </p:nvGrpSpPr>
          <p:grpSpPr bwMode="auto">
            <a:xfrm>
              <a:off x="2197" y="808"/>
              <a:ext cx="1430" cy="201"/>
              <a:chOff x="5059680" y="6102096"/>
              <a:chExt cx="2542032" cy="701040"/>
            </a:xfrm>
          </p:grpSpPr>
          <p:pic>
            <p:nvPicPr>
              <p:cNvPr id="14475" name="Rectangle 6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59680" y="6102096"/>
                <a:ext cx="2542032" cy="701040"/>
              </a:xfrm>
              <a:prstGeom prst="rect">
                <a:avLst/>
              </a:prstGeom>
              <a:noFill/>
            </p:spPr>
          </p:pic>
          <p:sp>
            <p:nvSpPr>
              <p:cNvPr id="14476" name="Text Box 140"/>
              <p:cNvSpPr txBox="1">
                <a:spLocks noChangeArrowheads="1"/>
              </p:cNvSpPr>
              <p:nvPr/>
            </p:nvSpPr>
            <p:spPr bwMode="auto">
              <a:xfrm>
                <a:off x="5084763" y="6129338"/>
                <a:ext cx="2498724" cy="656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Начальник гарнизона</a:t>
                </a:r>
              </a:p>
            </p:txBody>
          </p:sp>
        </p:grpSp>
        <p:grpSp>
          <p:nvGrpSpPr>
            <p:cNvPr id="15" name="Rectangle 66"/>
            <p:cNvGrpSpPr>
              <a:grpSpLocks/>
            </p:cNvGrpSpPr>
            <p:nvPr/>
          </p:nvGrpSpPr>
          <p:grpSpPr bwMode="auto">
            <a:xfrm>
              <a:off x="2197" y="997"/>
              <a:ext cx="1430" cy="279"/>
              <a:chOff x="5059680" y="6760464"/>
              <a:chExt cx="2542032" cy="975360"/>
            </a:xfrm>
          </p:grpSpPr>
          <p:pic>
            <p:nvPicPr>
              <p:cNvPr id="14478" name="Rectangle 6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59680" y="6760464"/>
                <a:ext cx="2542032" cy="975360"/>
              </a:xfrm>
              <a:prstGeom prst="rect">
                <a:avLst/>
              </a:prstGeom>
              <a:noFill/>
            </p:spPr>
          </p:pic>
          <p:sp>
            <p:nvSpPr>
              <p:cNvPr id="14479" name="Text Box 143"/>
              <p:cNvSpPr txBox="1">
                <a:spLocks noChangeArrowheads="1"/>
              </p:cNvSpPr>
              <p:nvPr/>
            </p:nvSpPr>
            <p:spPr bwMode="auto">
              <a:xfrm>
                <a:off x="5084763" y="6786059"/>
                <a:ext cx="2498725" cy="929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Пивоваров С.И.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</a:t>
                </a:r>
                <a:r>
                  <a:rPr lang="ru-RU" sz="1100" dirty="0" smtClean="0">
                    <a:cs typeface="Times New Roman" pitchFamily="18" charset="0"/>
                  </a:rPr>
                  <a:t>91-353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90179" y="2783795"/>
            <a:ext cx="1785938" cy="684893"/>
            <a:chOff x="2211" y="816"/>
            <a:chExt cx="1406" cy="517"/>
          </a:xfrm>
        </p:grpSpPr>
        <p:grpSp>
          <p:nvGrpSpPr>
            <p:cNvPr id="17" name="Rectangle 68"/>
            <p:cNvGrpSpPr>
              <a:grpSpLocks/>
            </p:cNvGrpSpPr>
            <p:nvPr/>
          </p:nvGrpSpPr>
          <p:grpSpPr bwMode="auto">
            <a:xfrm>
              <a:off x="2196" y="802"/>
              <a:ext cx="1433" cy="250"/>
              <a:chOff x="9339072" y="3870960"/>
              <a:chExt cx="2548128" cy="463296"/>
            </a:xfrm>
          </p:grpSpPr>
          <p:pic>
            <p:nvPicPr>
              <p:cNvPr id="14469" name="Rectangle 6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339072" y="3870960"/>
                <a:ext cx="2548128" cy="463296"/>
              </a:xfrm>
              <a:prstGeom prst="rect">
                <a:avLst/>
              </a:prstGeom>
              <a:noFill/>
            </p:spPr>
          </p:pic>
          <p:sp>
            <p:nvSpPr>
              <p:cNvPr id="14470" name="Text Box 134"/>
              <p:cNvSpPr txBox="1">
                <a:spLocks noChangeArrowheads="1"/>
              </p:cNvSpPr>
              <p:nvPr/>
            </p:nvSpPr>
            <p:spPr bwMode="auto">
              <a:xfrm>
                <a:off x="9366250" y="3897313"/>
                <a:ext cx="2500313" cy="42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РОВД</a:t>
                </a:r>
              </a:p>
            </p:txBody>
          </p:sp>
        </p:grpSp>
        <p:grpSp>
          <p:nvGrpSpPr>
            <p:cNvPr id="18" name="Rectangle 69"/>
            <p:cNvGrpSpPr>
              <a:grpSpLocks/>
            </p:cNvGrpSpPr>
            <p:nvPr/>
          </p:nvGrpSpPr>
          <p:grpSpPr bwMode="auto">
            <a:xfrm>
              <a:off x="2196" y="1029"/>
              <a:ext cx="1433" cy="316"/>
              <a:chOff x="9339072" y="4291584"/>
              <a:chExt cx="2548128" cy="585216"/>
            </a:xfrm>
          </p:grpSpPr>
          <p:pic>
            <p:nvPicPr>
              <p:cNvPr id="14472" name="Rectangle 69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339072" y="4291584"/>
                <a:ext cx="2548128" cy="585216"/>
              </a:xfrm>
              <a:prstGeom prst="rect">
                <a:avLst/>
              </a:prstGeom>
              <a:noFill/>
            </p:spPr>
          </p:pic>
          <p:sp>
            <p:nvSpPr>
              <p:cNvPr id="14473" name="Text Box 137"/>
              <p:cNvSpPr txBox="1">
                <a:spLocks noChangeArrowheads="1"/>
              </p:cNvSpPr>
              <p:nvPr/>
            </p:nvSpPr>
            <p:spPr bwMode="auto">
              <a:xfrm>
                <a:off x="9366250" y="4318317"/>
                <a:ext cx="2500313" cy="537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Начальник Лузин С.Н.</a:t>
                </a: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91-808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636134" y="2704420"/>
            <a:ext cx="1721304" cy="737054"/>
            <a:chOff x="2211" y="816"/>
            <a:chExt cx="1406" cy="454"/>
          </a:xfrm>
        </p:grpSpPr>
        <p:grpSp>
          <p:nvGrpSpPr>
            <p:cNvPr id="20" name="Rectangle 71"/>
            <p:cNvGrpSpPr>
              <a:grpSpLocks/>
            </p:cNvGrpSpPr>
            <p:nvPr/>
          </p:nvGrpSpPr>
          <p:grpSpPr bwMode="auto">
            <a:xfrm>
              <a:off x="2196" y="805"/>
              <a:ext cx="1430" cy="247"/>
              <a:chOff x="865632" y="3761232"/>
              <a:chExt cx="2450592" cy="560832"/>
            </a:xfrm>
          </p:grpSpPr>
          <p:pic>
            <p:nvPicPr>
              <p:cNvPr id="14463" name="Rectangle 71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65632" y="3761232"/>
                <a:ext cx="2450592" cy="560832"/>
              </a:xfrm>
              <a:prstGeom prst="rect">
                <a:avLst/>
              </a:prstGeom>
              <a:noFill/>
            </p:spPr>
          </p:pic>
          <p:sp>
            <p:nvSpPr>
              <p:cNvPr id="14464" name="Text Box 128"/>
              <p:cNvSpPr txBox="1">
                <a:spLocks noChangeArrowheads="1"/>
              </p:cNvSpPr>
              <p:nvPr/>
            </p:nvSpPr>
            <p:spPr bwMode="auto">
              <a:xfrm>
                <a:off x="890588" y="3786188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«</a:t>
                </a:r>
                <a:r>
                  <a:rPr lang="ru-RU" sz="1100" i="1" dirty="0" err="1" smtClean="0">
                    <a:cs typeface="Times New Roman" pitchFamily="18" charset="0"/>
                  </a:rPr>
                  <a:t>Сибирьгазсервис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21" name="Rectangle 72"/>
            <p:cNvGrpSpPr>
              <a:grpSpLocks/>
            </p:cNvGrpSpPr>
            <p:nvPr/>
          </p:nvGrpSpPr>
          <p:grpSpPr bwMode="auto">
            <a:xfrm>
              <a:off x="2196" y="1033"/>
              <a:ext cx="1430" cy="244"/>
              <a:chOff x="865632" y="4279392"/>
              <a:chExt cx="2450592" cy="554736"/>
            </a:xfrm>
          </p:grpSpPr>
          <p:pic>
            <p:nvPicPr>
              <p:cNvPr id="14466" name="Rectangle 72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65632" y="4279392"/>
                <a:ext cx="2450592" cy="554736"/>
              </a:xfrm>
              <a:prstGeom prst="rect">
                <a:avLst/>
              </a:prstGeom>
              <a:noFill/>
            </p:spPr>
          </p:pic>
          <p:sp>
            <p:nvSpPr>
              <p:cNvPr id="14467" name="Text Box 131"/>
              <p:cNvSpPr txBox="1">
                <a:spLocks noChangeArrowheads="1"/>
              </p:cNvSpPr>
              <p:nvPr/>
            </p:nvSpPr>
            <p:spPr bwMode="auto">
              <a:xfrm>
                <a:off x="890588" y="4302126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</a:t>
                </a:r>
                <a:r>
                  <a:rPr lang="ru-RU" sz="1100" dirty="0" err="1" smtClean="0">
                    <a:cs typeface="Times New Roman" pitchFamily="18" charset="0"/>
                  </a:rPr>
                  <a:t>Эйрих</a:t>
                </a:r>
                <a:r>
                  <a:rPr lang="ru-RU" sz="1100" dirty="0" smtClean="0">
                    <a:cs typeface="Times New Roman" pitchFamily="18" charset="0"/>
                  </a:rPr>
                  <a:t> В.Г.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8(38368)91-747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3517986" y="3357562"/>
            <a:ext cx="1933656" cy="1214446"/>
            <a:chOff x="2197" y="810"/>
            <a:chExt cx="1429" cy="710"/>
          </a:xfrm>
        </p:grpSpPr>
        <p:grpSp>
          <p:nvGrpSpPr>
            <p:cNvPr id="23" name="Rectangle 74"/>
            <p:cNvGrpSpPr>
              <a:grpSpLocks/>
            </p:cNvGrpSpPr>
            <p:nvPr/>
          </p:nvGrpSpPr>
          <p:grpSpPr bwMode="auto">
            <a:xfrm>
              <a:off x="2198" y="810"/>
              <a:ext cx="1428" cy="244"/>
              <a:chOff x="4925636" y="4407408"/>
              <a:chExt cx="2706662" cy="590679"/>
            </a:xfrm>
          </p:grpSpPr>
          <p:pic>
            <p:nvPicPr>
              <p:cNvPr id="14457" name="Rectangle 74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925636" y="4407408"/>
                <a:ext cx="2706662" cy="590679"/>
              </a:xfrm>
              <a:prstGeom prst="rect">
                <a:avLst/>
              </a:prstGeom>
              <a:noFill/>
            </p:spPr>
          </p:pic>
          <p:sp>
            <p:nvSpPr>
              <p:cNvPr id="14458" name="Text Box 122"/>
              <p:cNvSpPr txBox="1">
                <a:spLocks noChangeArrowheads="1"/>
              </p:cNvSpPr>
              <p:nvPr/>
            </p:nvSpPr>
            <p:spPr bwMode="auto">
              <a:xfrm>
                <a:off x="4949824" y="4435395"/>
                <a:ext cx="2665414" cy="551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ГО и ЧС</a:t>
                </a:r>
              </a:p>
            </p:txBody>
          </p:sp>
        </p:grpSp>
        <p:grpSp>
          <p:nvGrpSpPr>
            <p:cNvPr id="24" name="Rectangle 75"/>
            <p:cNvGrpSpPr>
              <a:grpSpLocks/>
            </p:cNvGrpSpPr>
            <p:nvPr/>
          </p:nvGrpSpPr>
          <p:grpSpPr bwMode="auto">
            <a:xfrm>
              <a:off x="2197" y="1037"/>
              <a:ext cx="1428" cy="483"/>
              <a:chOff x="4925568" y="4951813"/>
              <a:chExt cx="2706624" cy="1167024"/>
            </a:xfrm>
          </p:grpSpPr>
          <p:pic>
            <p:nvPicPr>
              <p:cNvPr id="14460" name="Rectangle 75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25568" y="4951813"/>
                <a:ext cx="2706624" cy="1167024"/>
              </a:xfrm>
              <a:prstGeom prst="rect">
                <a:avLst/>
              </a:prstGeom>
              <a:noFill/>
            </p:spPr>
          </p:pic>
          <p:sp>
            <p:nvSpPr>
              <p:cNvPr id="14461" name="Text Box 125"/>
              <p:cNvSpPr txBox="1">
                <a:spLocks noChangeArrowheads="1"/>
              </p:cNvSpPr>
              <p:nvPr/>
            </p:nvSpPr>
            <p:spPr bwMode="auto">
              <a:xfrm>
                <a:off x="4951722" y="5150549"/>
                <a:ext cx="2665413" cy="965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Group 76"/>
          <p:cNvGrpSpPr>
            <a:grpSpLocks/>
          </p:cNvGrpSpPr>
          <p:nvPr/>
        </p:nvGrpSpPr>
        <p:grpSpPr bwMode="auto">
          <a:xfrm>
            <a:off x="6690179" y="3805464"/>
            <a:ext cx="1785938" cy="837974"/>
            <a:chOff x="2211" y="816"/>
            <a:chExt cx="1406" cy="631"/>
          </a:xfrm>
        </p:grpSpPr>
        <p:grpSp>
          <p:nvGrpSpPr>
            <p:cNvPr id="26" name="Rectangle 77"/>
            <p:cNvGrpSpPr>
              <a:grpSpLocks/>
            </p:cNvGrpSpPr>
            <p:nvPr/>
          </p:nvGrpSpPr>
          <p:grpSpPr bwMode="auto">
            <a:xfrm>
              <a:off x="2196" y="803"/>
              <a:ext cx="1433" cy="249"/>
              <a:chOff x="9339072" y="5303520"/>
              <a:chExt cx="2548128" cy="463296"/>
            </a:xfrm>
          </p:grpSpPr>
          <p:pic>
            <p:nvPicPr>
              <p:cNvPr id="14451" name="Rectangle 77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9339072" y="5303520"/>
                <a:ext cx="2548128" cy="463296"/>
              </a:xfrm>
              <a:prstGeom prst="rect">
                <a:avLst/>
              </a:prstGeom>
              <a:noFill/>
            </p:spPr>
          </p:pic>
          <p:sp>
            <p:nvSpPr>
              <p:cNvPr id="14452" name="Text Box 116"/>
              <p:cNvSpPr txBox="1">
                <a:spLocks noChangeArrowheads="1"/>
              </p:cNvSpPr>
              <p:nvPr/>
            </p:nvSpPr>
            <p:spPr bwMode="auto">
              <a:xfrm>
                <a:off x="9366250" y="5327650"/>
                <a:ext cx="2500313" cy="422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ЦРБ</a:t>
                </a:r>
              </a:p>
            </p:txBody>
          </p:sp>
        </p:grpSp>
        <p:grpSp>
          <p:nvGrpSpPr>
            <p:cNvPr id="27" name="Rectangle 78"/>
            <p:cNvGrpSpPr>
              <a:grpSpLocks/>
            </p:cNvGrpSpPr>
            <p:nvPr/>
          </p:nvGrpSpPr>
          <p:grpSpPr bwMode="auto">
            <a:xfrm>
              <a:off x="2196" y="1029"/>
              <a:ext cx="1433" cy="426"/>
              <a:chOff x="9339072" y="5724144"/>
              <a:chExt cx="2548128" cy="792480"/>
            </a:xfrm>
          </p:grpSpPr>
          <p:pic>
            <p:nvPicPr>
              <p:cNvPr id="14454" name="Rectangle 78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339072" y="5724144"/>
                <a:ext cx="2548128" cy="792480"/>
              </a:xfrm>
              <a:prstGeom prst="rect">
                <a:avLst/>
              </a:prstGeom>
              <a:noFill/>
            </p:spPr>
          </p:pic>
          <p:sp>
            <p:nvSpPr>
              <p:cNvPr id="14455" name="Text Box 119"/>
              <p:cNvSpPr txBox="1">
                <a:spLocks noChangeArrowheads="1"/>
              </p:cNvSpPr>
              <p:nvPr/>
            </p:nvSpPr>
            <p:spPr bwMode="auto">
              <a:xfrm>
                <a:off x="9366249" y="5749690"/>
                <a:ext cx="2500313" cy="75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 </a:t>
                </a:r>
                <a:r>
                  <a:rPr lang="ru-RU" sz="1100" dirty="0" smtClean="0">
                    <a:cs typeface="Times New Roman" pitchFamily="18" charset="0"/>
                  </a:rPr>
                  <a:t>. Зимин А.В.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91-689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Group 79"/>
          <p:cNvGrpSpPr>
            <a:grpSpLocks/>
          </p:cNvGrpSpPr>
          <p:nvPr/>
        </p:nvGrpSpPr>
        <p:grpSpPr bwMode="auto">
          <a:xfrm>
            <a:off x="6511018" y="4828268"/>
            <a:ext cx="1965099" cy="681491"/>
            <a:chOff x="2211" y="816"/>
            <a:chExt cx="1406" cy="513"/>
          </a:xfrm>
        </p:grpSpPr>
        <p:grpSp>
          <p:nvGrpSpPr>
            <p:cNvPr id="29" name="Rectangle 80"/>
            <p:cNvGrpSpPr>
              <a:grpSpLocks/>
            </p:cNvGrpSpPr>
            <p:nvPr/>
          </p:nvGrpSpPr>
          <p:grpSpPr bwMode="auto">
            <a:xfrm>
              <a:off x="2198" y="803"/>
              <a:ext cx="1430" cy="249"/>
              <a:chOff x="9089136" y="6736080"/>
              <a:chExt cx="2798064" cy="463296"/>
            </a:xfrm>
          </p:grpSpPr>
          <p:pic>
            <p:nvPicPr>
              <p:cNvPr id="14445" name="Rectangle 80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089136" y="6736080"/>
                <a:ext cx="2798064" cy="463296"/>
              </a:xfrm>
              <a:prstGeom prst="rect">
                <a:avLst/>
              </a:prstGeom>
              <a:noFill/>
            </p:spPr>
          </p:pic>
          <p:sp>
            <p:nvSpPr>
              <p:cNvPr id="14446" name="Text Box 110"/>
              <p:cNvSpPr txBox="1">
                <a:spLocks noChangeArrowheads="1"/>
              </p:cNvSpPr>
              <p:nvPr/>
            </p:nvSpPr>
            <p:spPr bwMode="auto">
              <a:xfrm>
                <a:off x="9115425" y="6759575"/>
                <a:ext cx="2751138" cy="422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 </a:t>
                </a:r>
                <a:endParaRPr lang="ru-RU" sz="1100" i="1" dirty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ветеринарная </a:t>
                </a:r>
                <a:r>
                  <a:rPr lang="ru-RU" sz="1100" i="1" dirty="0" smtClean="0">
                    <a:cs typeface="Times New Roman" pitchFamily="18" charset="0"/>
                  </a:rPr>
                  <a:t>станция 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30" name="Rectangle 81"/>
            <p:cNvGrpSpPr>
              <a:grpSpLocks/>
            </p:cNvGrpSpPr>
            <p:nvPr/>
          </p:nvGrpSpPr>
          <p:grpSpPr bwMode="auto">
            <a:xfrm>
              <a:off x="2198" y="1030"/>
              <a:ext cx="1430" cy="308"/>
              <a:chOff x="9089136" y="7156704"/>
              <a:chExt cx="2798064" cy="573024"/>
            </a:xfrm>
          </p:grpSpPr>
          <p:pic>
            <p:nvPicPr>
              <p:cNvPr id="14448" name="Rectangle 81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9089136" y="7156704"/>
                <a:ext cx="2798064" cy="573024"/>
              </a:xfrm>
              <a:prstGeom prst="rect">
                <a:avLst/>
              </a:prstGeom>
              <a:noFill/>
            </p:spPr>
          </p:pic>
          <p:sp>
            <p:nvSpPr>
              <p:cNvPr id="14449" name="Text Box 113"/>
              <p:cNvSpPr txBox="1">
                <a:spLocks noChangeArrowheads="1"/>
              </p:cNvSpPr>
              <p:nvPr/>
            </p:nvSpPr>
            <p:spPr bwMode="auto">
              <a:xfrm>
                <a:off x="9115425" y="7181754"/>
                <a:ext cx="2751138" cy="531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</a:t>
                </a:r>
                <a:r>
                  <a:rPr lang="ru-RU" sz="1100" dirty="0" smtClean="0">
                    <a:cs typeface="Times New Roman" pitchFamily="18" charset="0"/>
                  </a:rPr>
                  <a:t>. Сысоева А.Н.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8(38368)91-184 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82"/>
          <p:cNvGrpSpPr>
            <a:grpSpLocks/>
          </p:cNvGrpSpPr>
          <p:nvPr/>
        </p:nvGrpSpPr>
        <p:grpSpPr bwMode="auto">
          <a:xfrm>
            <a:off x="636135" y="5070929"/>
            <a:ext cx="1843768" cy="637268"/>
            <a:chOff x="2211" y="816"/>
            <a:chExt cx="1406" cy="481"/>
          </a:xfrm>
        </p:grpSpPr>
        <p:grpSp>
          <p:nvGrpSpPr>
            <p:cNvPr id="64" name="Rectangle 83"/>
            <p:cNvGrpSpPr>
              <a:grpSpLocks/>
            </p:cNvGrpSpPr>
            <p:nvPr/>
          </p:nvGrpSpPr>
          <p:grpSpPr bwMode="auto">
            <a:xfrm>
              <a:off x="2197" y="804"/>
              <a:ext cx="1431" cy="250"/>
              <a:chOff x="865632" y="7077456"/>
              <a:chExt cx="2627376" cy="463296"/>
            </a:xfrm>
          </p:grpSpPr>
          <p:pic>
            <p:nvPicPr>
              <p:cNvPr id="14439" name="Rectangle 83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65632" y="7077456"/>
                <a:ext cx="2627376" cy="463296"/>
              </a:xfrm>
              <a:prstGeom prst="rect">
                <a:avLst/>
              </a:prstGeom>
              <a:noFill/>
            </p:spPr>
          </p:pic>
          <p:sp>
            <p:nvSpPr>
              <p:cNvPr id="14440" name="Text Box 104"/>
              <p:cNvSpPr txBox="1">
                <a:spLocks noChangeArrowheads="1"/>
              </p:cNvSpPr>
              <p:nvPr/>
            </p:nvSpPr>
            <p:spPr bwMode="auto">
              <a:xfrm>
                <a:off x="890588" y="7099300"/>
                <a:ext cx="258127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ОАО </a:t>
                </a:r>
                <a:r>
                  <a:rPr lang="ru-RU" sz="1100" i="1" dirty="0" smtClean="0">
                    <a:cs typeface="Times New Roman" pitchFamily="18" charset="0"/>
                  </a:rPr>
                  <a:t>«Татарские Электросети»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5" name="Rectangle 84"/>
            <p:cNvGrpSpPr>
              <a:grpSpLocks/>
            </p:cNvGrpSpPr>
            <p:nvPr/>
          </p:nvGrpSpPr>
          <p:grpSpPr bwMode="auto">
            <a:xfrm>
              <a:off x="2197" y="1031"/>
              <a:ext cx="1431" cy="276"/>
              <a:chOff x="865632" y="7498080"/>
              <a:chExt cx="2627376" cy="512064"/>
            </a:xfrm>
          </p:grpSpPr>
          <p:pic>
            <p:nvPicPr>
              <p:cNvPr id="14442" name="Rectangle 84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65632" y="7498080"/>
                <a:ext cx="2627376" cy="512064"/>
              </a:xfrm>
              <a:prstGeom prst="rect">
                <a:avLst/>
              </a:prstGeom>
              <a:noFill/>
            </p:spPr>
          </p:pic>
          <p:sp>
            <p:nvSpPr>
              <p:cNvPr id="14443" name="Text Box 107"/>
              <p:cNvSpPr txBox="1">
                <a:spLocks noChangeArrowheads="1"/>
              </p:cNvSpPr>
              <p:nvPr/>
            </p:nvSpPr>
            <p:spPr bwMode="auto">
              <a:xfrm>
                <a:off x="890588" y="7520347"/>
                <a:ext cx="258127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Рук. </a:t>
                </a: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r>
                  <a:rPr lang="ru-RU" sz="1100" dirty="0" smtClean="0">
                    <a:cs typeface="Times New Roman" pitchFamily="18" charset="0"/>
                  </a:rPr>
                  <a:t>Егорушкин А.Ф.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91-134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Group 92"/>
          <p:cNvGrpSpPr>
            <a:grpSpLocks/>
          </p:cNvGrpSpPr>
          <p:nvPr/>
        </p:nvGrpSpPr>
        <p:grpSpPr bwMode="auto">
          <a:xfrm>
            <a:off x="6511018" y="5792107"/>
            <a:ext cx="1965099" cy="637268"/>
            <a:chOff x="2211" y="816"/>
            <a:chExt cx="1406" cy="481"/>
          </a:xfrm>
        </p:grpSpPr>
        <p:grpSp>
          <p:nvGrpSpPr>
            <p:cNvPr id="67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30" cy="250"/>
              <a:chOff x="9089136" y="8083296"/>
              <a:chExt cx="2798064" cy="463296"/>
            </a:xfrm>
          </p:grpSpPr>
          <p:pic>
            <p:nvPicPr>
              <p:cNvPr id="14433" name="Rectangle 93"/>
              <p:cNvPicPr>
                <a:picLocks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9089136" y="8083296"/>
                <a:ext cx="2798064" cy="463296"/>
              </a:xfrm>
              <a:prstGeom prst="rect">
                <a:avLst/>
              </a:prstGeom>
              <a:noFill/>
            </p:spPr>
          </p:pic>
          <p:sp>
            <p:nvSpPr>
              <p:cNvPr id="14434" name="Text Box 98"/>
              <p:cNvSpPr txBox="1">
                <a:spLocks noChangeArrowheads="1"/>
              </p:cNvSpPr>
              <p:nvPr/>
            </p:nvSpPr>
            <p:spPr bwMode="auto">
              <a:xfrm>
                <a:off x="9115425" y="8108950"/>
                <a:ext cx="2751138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ЦГСЭН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8" name="Rectangle 94"/>
            <p:cNvGrpSpPr>
              <a:grpSpLocks/>
            </p:cNvGrpSpPr>
            <p:nvPr/>
          </p:nvGrpSpPr>
          <p:grpSpPr bwMode="auto">
            <a:xfrm>
              <a:off x="2198" y="1029"/>
              <a:ext cx="1430" cy="279"/>
              <a:chOff x="9089136" y="8503920"/>
              <a:chExt cx="2798064" cy="518160"/>
            </a:xfrm>
          </p:grpSpPr>
          <p:pic>
            <p:nvPicPr>
              <p:cNvPr id="14436" name="Rectangle 94"/>
              <p:cNvPicPr>
                <a:picLocks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089136" y="8503920"/>
                <a:ext cx="2798064" cy="518160"/>
              </a:xfrm>
              <a:prstGeom prst="rect">
                <a:avLst/>
              </a:prstGeom>
              <a:noFill/>
            </p:spPr>
          </p:pic>
          <p:sp>
            <p:nvSpPr>
              <p:cNvPr id="14437" name="Text Box 101"/>
              <p:cNvSpPr txBox="1">
                <a:spLocks noChangeArrowheads="1"/>
              </p:cNvSpPr>
              <p:nvPr/>
            </p:nvSpPr>
            <p:spPr bwMode="auto">
              <a:xfrm>
                <a:off x="9115425" y="8529997"/>
                <a:ext cx="2751138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 </a:t>
                </a:r>
                <a:r>
                  <a:rPr lang="ru-RU" sz="1100" dirty="0" smtClean="0">
                    <a:cs typeface="Times New Roman" pitchFamily="18" charset="0"/>
                  </a:rPr>
                  <a:t>Васина Н.А.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8(872310) 38-55</a:t>
                </a:r>
              </a:p>
            </p:txBody>
          </p:sp>
        </p:grpSp>
      </p:grpSp>
      <p:sp>
        <p:nvSpPr>
          <p:cNvPr id="14368" name="Line 95"/>
          <p:cNvSpPr>
            <a:spLocks noChangeShapeType="1"/>
          </p:cNvSpPr>
          <p:nvPr/>
        </p:nvSpPr>
        <p:spPr bwMode="auto">
          <a:xfrm flipH="1" flipV="1">
            <a:off x="2479903" y="4653643"/>
            <a:ext cx="1071562" cy="40821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69" name="Line 96"/>
          <p:cNvSpPr>
            <a:spLocks noChangeShapeType="1"/>
          </p:cNvSpPr>
          <p:nvPr/>
        </p:nvSpPr>
        <p:spPr bwMode="auto">
          <a:xfrm flipH="1">
            <a:off x="2479903" y="4908777"/>
            <a:ext cx="1071562" cy="3571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0" name="Line 97"/>
          <p:cNvSpPr>
            <a:spLocks noChangeShapeType="1"/>
          </p:cNvSpPr>
          <p:nvPr/>
        </p:nvSpPr>
        <p:spPr bwMode="auto">
          <a:xfrm flipH="1" flipV="1">
            <a:off x="2377849" y="3929063"/>
            <a:ext cx="1224643" cy="742723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1" name="Line 98"/>
          <p:cNvSpPr>
            <a:spLocks noChangeShapeType="1"/>
          </p:cNvSpPr>
          <p:nvPr/>
        </p:nvSpPr>
        <p:spPr bwMode="auto">
          <a:xfrm flipH="1" flipV="1">
            <a:off x="2377849" y="3089956"/>
            <a:ext cx="1224643" cy="147977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2" name="Line 99"/>
          <p:cNvSpPr>
            <a:spLocks noChangeShapeType="1"/>
          </p:cNvSpPr>
          <p:nvPr/>
        </p:nvSpPr>
        <p:spPr bwMode="auto">
          <a:xfrm flipH="1">
            <a:off x="5439456" y="4110491"/>
            <a:ext cx="1224643" cy="583973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3" name="Line 100"/>
          <p:cNvSpPr>
            <a:spLocks noChangeShapeType="1"/>
          </p:cNvSpPr>
          <p:nvPr/>
        </p:nvSpPr>
        <p:spPr bwMode="auto">
          <a:xfrm flipH="1" flipV="1">
            <a:off x="5439456" y="4847546"/>
            <a:ext cx="969509" cy="265339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4" name="Line 101"/>
          <p:cNvSpPr>
            <a:spLocks noChangeShapeType="1"/>
          </p:cNvSpPr>
          <p:nvPr/>
        </p:nvSpPr>
        <p:spPr bwMode="auto">
          <a:xfrm flipH="1" flipV="1">
            <a:off x="5439456" y="5051652"/>
            <a:ext cx="1020536" cy="9286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5" name="Line 102"/>
          <p:cNvSpPr>
            <a:spLocks noChangeShapeType="1"/>
          </p:cNvSpPr>
          <p:nvPr/>
        </p:nvSpPr>
        <p:spPr bwMode="auto">
          <a:xfrm flipH="1">
            <a:off x="5416777" y="3140982"/>
            <a:ext cx="1247321" cy="1356179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6" name="Line 104"/>
          <p:cNvSpPr>
            <a:spLocks noChangeShapeType="1"/>
          </p:cNvSpPr>
          <p:nvPr/>
        </p:nvSpPr>
        <p:spPr bwMode="auto">
          <a:xfrm>
            <a:off x="5480277" y="2452688"/>
            <a:ext cx="33779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7" name="Line 106"/>
          <p:cNvSpPr>
            <a:spLocks noChangeShapeType="1"/>
          </p:cNvSpPr>
          <p:nvPr/>
        </p:nvSpPr>
        <p:spPr bwMode="auto">
          <a:xfrm flipH="1">
            <a:off x="8473849" y="6033634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8" name="Line 107"/>
          <p:cNvSpPr>
            <a:spLocks noChangeShapeType="1"/>
          </p:cNvSpPr>
          <p:nvPr/>
        </p:nvSpPr>
        <p:spPr bwMode="auto">
          <a:xfrm flipH="1">
            <a:off x="8473849" y="5129893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9" name="Line 108"/>
          <p:cNvSpPr>
            <a:spLocks noChangeShapeType="1"/>
          </p:cNvSpPr>
          <p:nvPr/>
        </p:nvSpPr>
        <p:spPr bwMode="auto">
          <a:xfrm flipH="1">
            <a:off x="8473849" y="4107089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0" name="Line 109"/>
          <p:cNvSpPr>
            <a:spLocks noChangeShapeType="1"/>
          </p:cNvSpPr>
          <p:nvPr/>
        </p:nvSpPr>
        <p:spPr bwMode="auto">
          <a:xfrm flipH="1">
            <a:off x="8473849" y="3085420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1" name="Line 110"/>
          <p:cNvSpPr>
            <a:spLocks noChangeShapeType="1"/>
          </p:cNvSpPr>
          <p:nvPr/>
        </p:nvSpPr>
        <p:spPr bwMode="auto">
          <a:xfrm>
            <a:off x="5480277" y="2452688"/>
            <a:ext cx="337797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2" name="Line 112"/>
          <p:cNvSpPr>
            <a:spLocks noChangeShapeType="1"/>
          </p:cNvSpPr>
          <p:nvPr/>
        </p:nvSpPr>
        <p:spPr bwMode="auto">
          <a:xfrm flipH="1">
            <a:off x="8473849" y="6033634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3" name="Line 113"/>
          <p:cNvSpPr>
            <a:spLocks noChangeShapeType="1"/>
          </p:cNvSpPr>
          <p:nvPr/>
        </p:nvSpPr>
        <p:spPr bwMode="auto">
          <a:xfrm flipH="1">
            <a:off x="8473849" y="5129893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4" name="Line 114"/>
          <p:cNvSpPr>
            <a:spLocks noChangeShapeType="1"/>
          </p:cNvSpPr>
          <p:nvPr/>
        </p:nvSpPr>
        <p:spPr bwMode="auto">
          <a:xfrm flipH="1">
            <a:off x="8473849" y="4107089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5" name="Line 115"/>
          <p:cNvSpPr>
            <a:spLocks noChangeShapeType="1"/>
          </p:cNvSpPr>
          <p:nvPr/>
        </p:nvSpPr>
        <p:spPr bwMode="auto">
          <a:xfrm flipH="1">
            <a:off x="8473849" y="3085420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6" name="Line 117"/>
          <p:cNvSpPr>
            <a:spLocks noChangeShapeType="1"/>
          </p:cNvSpPr>
          <p:nvPr/>
        </p:nvSpPr>
        <p:spPr bwMode="auto">
          <a:xfrm>
            <a:off x="317501" y="2452688"/>
            <a:ext cx="318633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7" name="Line 119"/>
          <p:cNvSpPr>
            <a:spLocks noChangeShapeType="1"/>
          </p:cNvSpPr>
          <p:nvPr/>
        </p:nvSpPr>
        <p:spPr bwMode="auto">
          <a:xfrm>
            <a:off x="317500" y="5337402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8" name="Line 120"/>
          <p:cNvSpPr>
            <a:spLocks noChangeShapeType="1"/>
          </p:cNvSpPr>
          <p:nvPr/>
        </p:nvSpPr>
        <p:spPr bwMode="auto">
          <a:xfrm>
            <a:off x="317500" y="4699000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9" name="Line 121"/>
          <p:cNvSpPr>
            <a:spLocks noChangeShapeType="1"/>
          </p:cNvSpPr>
          <p:nvPr/>
        </p:nvSpPr>
        <p:spPr bwMode="auto">
          <a:xfrm>
            <a:off x="317500" y="3933599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0" name="Line 122"/>
          <p:cNvSpPr>
            <a:spLocks noChangeShapeType="1"/>
          </p:cNvSpPr>
          <p:nvPr/>
        </p:nvSpPr>
        <p:spPr bwMode="auto">
          <a:xfrm>
            <a:off x="317500" y="3085420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69" name="Group 123"/>
          <p:cNvGrpSpPr>
            <a:grpSpLocks/>
          </p:cNvGrpSpPr>
          <p:nvPr/>
        </p:nvGrpSpPr>
        <p:grpSpPr bwMode="auto">
          <a:xfrm>
            <a:off x="3613610" y="1217945"/>
            <a:ext cx="1750686" cy="745271"/>
            <a:chOff x="2196" y="715"/>
            <a:chExt cx="1430" cy="563"/>
          </a:xfrm>
        </p:grpSpPr>
        <p:grpSp>
          <p:nvGrpSpPr>
            <p:cNvPr id="70" name="Rectangle 124"/>
            <p:cNvGrpSpPr>
              <a:grpSpLocks/>
            </p:cNvGrpSpPr>
            <p:nvPr/>
          </p:nvGrpSpPr>
          <p:grpSpPr bwMode="auto">
            <a:xfrm>
              <a:off x="2196" y="715"/>
              <a:ext cx="1430" cy="375"/>
              <a:chOff x="5059680" y="1701071"/>
              <a:chExt cx="2450592" cy="692384"/>
            </a:xfrm>
          </p:grpSpPr>
          <p:pic>
            <p:nvPicPr>
              <p:cNvPr id="14427" name="Rectangle 124"/>
              <p:cNvPicPr>
                <a:picLocks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059680" y="1859813"/>
                <a:ext cx="2450592" cy="533642"/>
              </a:xfrm>
              <a:prstGeom prst="rect">
                <a:avLst/>
              </a:prstGeom>
              <a:noFill/>
            </p:spPr>
          </p:pic>
          <p:sp>
            <p:nvSpPr>
              <p:cNvPr id="14428" name="Text Box 92"/>
              <p:cNvSpPr txBox="1">
                <a:spLocks noChangeArrowheads="1"/>
              </p:cNvSpPr>
              <p:nvPr/>
            </p:nvSpPr>
            <p:spPr bwMode="auto">
              <a:xfrm>
                <a:off x="5084763" y="1701071"/>
                <a:ext cx="2409825" cy="61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dirty="0" smtClean="0">
                    <a:cs typeface="Times New Roman" pitchFamily="18" charset="0"/>
                  </a:rPr>
                  <a:t>ГУ  МЧС по НСО ОДС</a:t>
                </a:r>
              </a:p>
              <a:p>
                <a:pPr algn="ctr" defTabSz="896830"/>
                <a:endParaRPr lang="ru-RU" sz="8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1" name="Rectangle 125"/>
            <p:cNvGrpSpPr>
              <a:grpSpLocks/>
            </p:cNvGrpSpPr>
            <p:nvPr/>
          </p:nvGrpSpPr>
          <p:grpSpPr bwMode="auto">
            <a:xfrm>
              <a:off x="2196" y="1028"/>
              <a:ext cx="1430" cy="250"/>
              <a:chOff x="5059680" y="2286000"/>
              <a:chExt cx="2450592" cy="463296"/>
            </a:xfrm>
          </p:grpSpPr>
          <p:pic>
            <p:nvPicPr>
              <p:cNvPr id="14430" name="Rectangle 125"/>
              <p:cNvPicPr>
                <a:picLocks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5059680" y="2286000"/>
                <a:ext cx="2450592" cy="463296"/>
              </a:xfrm>
              <a:prstGeom prst="rect">
                <a:avLst/>
              </a:prstGeom>
              <a:noFill/>
            </p:spPr>
          </p:pic>
          <p:sp>
            <p:nvSpPr>
              <p:cNvPr id="14431" name="Text Box 95"/>
              <p:cNvSpPr txBox="1">
                <a:spLocks noChangeArrowheads="1"/>
              </p:cNvSpPr>
              <p:nvPr/>
            </p:nvSpPr>
            <p:spPr bwMode="auto">
              <a:xfrm>
                <a:off x="5084763" y="2312988"/>
                <a:ext cx="2409825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dirty="0" smtClean="0">
                    <a:cs typeface="Times New Roman" pitchFamily="18" charset="0"/>
                  </a:rPr>
                  <a:t>8-(383)223-28-62 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392" name="Line 127"/>
          <p:cNvSpPr>
            <a:spLocks noChangeShapeType="1"/>
          </p:cNvSpPr>
          <p:nvPr/>
        </p:nvSpPr>
        <p:spPr bwMode="auto">
          <a:xfrm>
            <a:off x="5353277" y="1653268"/>
            <a:ext cx="509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3" name="Line 131"/>
          <p:cNvSpPr>
            <a:spLocks noChangeShapeType="1"/>
          </p:cNvSpPr>
          <p:nvPr/>
        </p:nvSpPr>
        <p:spPr bwMode="auto">
          <a:xfrm>
            <a:off x="2995839" y="1653268"/>
            <a:ext cx="636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4" name="Line 132"/>
          <p:cNvSpPr>
            <a:spLocks noChangeShapeType="1"/>
          </p:cNvSpPr>
          <p:nvPr/>
        </p:nvSpPr>
        <p:spPr bwMode="auto">
          <a:xfrm flipV="1">
            <a:off x="2995839" y="4616224"/>
            <a:ext cx="636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5" name="Полилиния 103"/>
          <p:cNvSpPr>
            <a:spLocks noChangeArrowheads="1"/>
          </p:cNvSpPr>
          <p:nvPr/>
        </p:nvSpPr>
        <p:spPr bwMode="auto">
          <a:xfrm>
            <a:off x="4500562" y="3214686"/>
            <a:ext cx="0" cy="141741"/>
          </a:xfrm>
          <a:custGeom>
            <a:avLst/>
            <a:gdLst>
              <a:gd name="T0" fmla="*/ 0 h 199696"/>
              <a:gd name="T1" fmla="*/ 132414 h 199696"/>
              <a:gd name="T2" fmla="*/ 0 60000 65536"/>
              <a:gd name="T3" fmla="*/ 0 60000 65536"/>
              <a:gd name="T4" fmla="*/ 0 h 199696"/>
              <a:gd name="T5" fmla="*/ 199696 h 1996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696">
                <a:moveTo>
                  <a:pt x="0" y="0"/>
                </a:moveTo>
                <a:lnTo>
                  <a:pt x="0" y="199696"/>
                </a:lnTo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65298" tIns="32649" rIns="65298" bIns="32649"/>
          <a:lstStyle/>
          <a:p>
            <a:pPr defTabSz="912703"/>
            <a:endParaRPr lang="ru-RU" sz="1100" dirty="0">
              <a:cs typeface="Times New Roman" pitchFamily="18" charset="0"/>
            </a:endParaRPr>
          </a:p>
        </p:txBody>
      </p:sp>
      <p:cxnSp>
        <p:nvCxnSpPr>
          <p:cNvPr id="14396" name="Прямая соединительная линия 81"/>
          <p:cNvCxnSpPr>
            <a:cxnSpLocks noChangeShapeType="1"/>
            <a:stCxn id="14403" idx="0"/>
            <a:endCxn id="14386" idx="0"/>
          </p:cNvCxnSpPr>
          <p:nvPr/>
        </p:nvCxnSpPr>
        <p:spPr bwMode="auto">
          <a:xfrm rot="5400000" flipH="1">
            <a:off x="-1482611" y="4252799"/>
            <a:ext cx="3619500" cy="1927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97" name="Прямая соединительная линия 83"/>
          <p:cNvCxnSpPr>
            <a:cxnSpLocks noChangeShapeType="1"/>
            <a:stCxn id="14377" idx="0"/>
            <a:endCxn id="14381" idx="1"/>
          </p:cNvCxnSpPr>
          <p:nvPr/>
        </p:nvCxnSpPr>
        <p:spPr bwMode="auto">
          <a:xfrm rot="5400000" flipH="1">
            <a:off x="7067778" y="4243161"/>
            <a:ext cx="3580946" cy="226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98" name="Прямая соединительная линия 121"/>
          <p:cNvCxnSpPr>
            <a:cxnSpLocks noChangeShapeType="1"/>
          </p:cNvCxnSpPr>
          <p:nvPr/>
        </p:nvCxnSpPr>
        <p:spPr bwMode="auto">
          <a:xfrm rot="5400000">
            <a:off x="4373562" y="4627570"/>
            <a:ext cx="255134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399" name="Прямая соединительная линия 129"/>
          <p:cNvCxnSpPr>
            <a:cxnSpLocks noChangeShapeType="1"/>
            <a:stCxn id="14393" idx="0"/>
            <a:endCxn id="14394" idx="0"/>
          </p:cNvCxnSpPr>
          <p:nvPr/>
        </p:nvCxnSpPr>
        <p:spPr bwMode="auto">
          <a:xfrm rot="5400000">
            <a:off x="1514362" y="3134746"/>
            <a:ext cx="2964089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00" name="Прямая соединительная линия 131"/>
          <p:cNvCxnSpPr>
            <a:cxnSpLocks noChangeShapeType="1"/>
            <a:stCxn id="14392" idx="1"/>
          </p:cNvCxnSpPr>
          <p:nvPr/>
        </p:nvCxnSpPr>
        <p:spPr bwMode="auto">
          <a:xfrm rot="-5400000" flipH="1" flipV="1">
            <a:off x="4921250" y="2594429"/>
            <a:ext cx="1882321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01" name="Прямая соединительная линия 136"/>
          <p:cNvCxnSpPr>
            <a:cxnSpLocks noChangeShapeType="1"/>
          </p:cNvCxnSpPr>
          <p:nvPr/>
        </p:nvCxnSpPr>
        <p:spPr bwMode="auto">
          <a:xfrm rot="5400000">
            <a:off x="4392840" y="2051277"/>
            <a:ext cx="198438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grpSp>
        <p:nvGrpSpPr>
          <p:cNvPr id="72" name="Group 82"/>
          <p:cNvGrpSpPr>
            <a:grpSpLocks/>
          </p:cNvGrpSpPr>
          <p:nvPr/>
        </p:nvGrpSpPr>
        <p:grpSpPr bwMode="auto">
          <a:xfrm>
            <a:off x="626427" y="4327610"/>
            <a:ext cx="1872313" cy="670391"/>
            <a:chOff x="2198" y="801"/>
            <a:chExt cx="1474" cy="506"/>
          </a:xfrm>
        </p:grpSpPr>
        <p:grpSp>
          <p:nvGrpSpPr>
            <p:cNvPr id="73" name="Rectangle 83"/>
            <p:cNvGrpSpPr>
              <a:grpSpLocks/>
            </p:cNvGrpSpPr>
            <p:nvPr/>
          </p:nvGrpSpPr>
          <p:grpSpPr bwMode="auto">
            <a:xfrm>
              <a:off x="2198" y="801"/>
              <a:ext cx="1474" cy="253"/>
              <a:chOff x="876558" y="6084789"/>
              <a:chExt cx="2624530" cy="471253"/>
            </a:xfrm>
          </p:grpSpPr>
          <p:pic>
            <p:nvPicPr>
              <p:cNvPr id="14421" name="Rectangle 83"/>
              <p:cNvPicPr>
                <a:picLocks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876558" y="6084789"/>
                <a:ext cx="2543999" cy="471253"/>
              </a:xfrm>
              <a:prstGeom prst="rect">
                <a:avLst/>
              </a:prstGeom>
              <a:noFill/>
            </p:spPr>
          </p:pic>
          <p:sp>
            <p:nvSpPr>
              <p:cNvPr id="14422" name="Text Box 86"/>
              <p:cNvSpPr txBox="1">
                <a:spLocks noChangeArrowheads="1"/>
              </p:cNvSpPr>
              <p:nvPr/>
            </p:nvSpPr>
            <p:spPr bwMode="auto">
              <a:xfrm>
                <a:off x="897923" y="6111946"/>
                <a:ext cx="2603165" cy="422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ООО</a:t>
                </a:r>
                <a:r>
                  <a:rPr lang="ru-RU" sz="1100" i="1" dirty="0" smtClean="0">
                    <a:cs typeface="Times New Roman" pitchFamily="18" charset="0"/>
                  </a:rPr>
                  <a:t> «</a:t>
                </a:r>
                <a:r>
                  <a:rPr lang="ru-RU" sz="1100" i="1" dirty="0" err="1" smtClean="0">
                    <a:cs typeface="Times New Roman" pitchFamily="18" charset="0"/>
                  </a:rPr>
                  <a:t>Чистоозерные</a:t>
                </a:r>
                <a:r>
                  <a:rPr lang="ru-RU" sz="1100" i="1" dirty="0" smtClean="0">
                    <a:cs typeface="Times New Roman" pitchFamily="18" charset="0"/>
                  </a:rPr>
                  <a:t> тепловые сети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4" name="Rectangle 84"/>
            <p:cNvGrpSpPr>
              <a:grpSpLocks/>
            </p:cNvGrpSpPr>
            <p:nvPr/>
          </p:nvGrpSpPr>
          <p:grpSpPr bwMode="auto">
            <a:xfrm>
              <a:off x="2198" y="1028"/>
              <a:ext cx="1429" cy="279"/>
              <a:chOff x="877824" y="6480048"/>
              <a:chExt cx="2542032" cy="518160"/>
            </a:xfrm>
          </p:grpSpPr>
          <p:pic>
            <p:nvPicPr>
              <p:cNvPr id="14424" name="Rectangle 84"/>
              <p:cNvPicPr>
                <a:picLocks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877824" y="6480048"/>
                <a:ext cx="2542032" cy="518160"/>
              </a:xfrm>
              <a:prstGeom prst="rect">
                <a:avLst/>
              </a:prstGeom>
              <a:noFill/>
            </p:spPr>
          </p:pic>
          <p:sp>
            <p:nvSpPr>
              <p:cNvPr id="14425" name="Text Box 89"/>
              <p:cNvSpPr txBox="1">
                <a:spLocks noChangeArrowheads="1"/>
              </p:cNvSpPr>
              <p:nvPr/>
            </p:nvSpPr>
            <p:spPr bwMode="auto">
              <a:xfrm>
                <a:off x="900113" y="6507522"/>
                <a:ext cx="2500312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Директор </a:t>
                </a:r>
                <a:r>
                  <a:rPr lang="ru-RU" sz="1100" dirty="0" err="1" smtClean="0">
                    <a:cs typeface="Times New Roman" pitchFamily="18" charset="0"/>
                  </a:rPr>
                  <a:t>Тыртышный</a:t>
                </a:r>
                <a:r>
                  <a:rPr lang="ru-RU" sz="1100" dirty="0" smtClean="0">
                    <a:cs typeface="Times New Roman" pitchFamily="18" charset="0"/>
                  </a:rPr>
                  <a:t> С.П.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8(38368)93-237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403" name="Line 119"/>
          <p:cNvSpPr>
            <a:spLocks noChangeShapeType="1"/>
          </p:cNvSpPr>
          <p:nvPr/>
        </p:nvSpPr>
        <p:spPr bwMode="auto">
          <a:xfrm>
            <a:off x="336777" y="6072188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75" name="Group 82"/>
          <p:cNvGrpSpPr>
            <a:grpSpLocks/>
          </p:cNvGrpSpPr>
          <p:nvPr/>
        </p:nvGrpSpPr>
        <p:grpSpPr bwMode="auto">
          <a:xfrm>
            <a:off x="642938" y="3582081"/>
            <a:ext cx="1721304" cy="637268"/>
            <a:chOff x="2211" y="816"/>
            <a:chExt cx="1406" cy="481"/>
          </a:xfrm>
        </p:grpSpPr>
        <p:grpSp>
          <p:nvGrpSpPr>
            <p:cNvPr id="76" name="Rectangle 83"/>
            <p:cNvGrpSpPr>
              <a:grpSpLocks/>
            </p:cNvGrpSpPr>
            <p:nvPr/>
          </p:nvGrpSpPr>
          <p:grpSpPr bwMode="auto">
            <a:xfrm>
              <a:off x="2198" y="804"/>
              <a:ext cx="1430" cy="250"/>
              <a:chOff x="877824" y="4992624"/>
              <a:chExt cx="2450592" cy="463296"/>
            </a:xfrm>
          </p:grpSpPr>
          <p:pic>
            <p:nvPicPr>
              <p:cNvPr id="14415" name="Rectangle 83"/>
              <p:cNvPicPr>
                <a:picLocks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877824" y="4992624"/>
                <a:ext cx="2450592" cy="463296"/>
              </a:xfrm>
              <a:prstGeom prst="rect">
                <a:avLst/>
              </a:prstGeom>
              <a:noFill/>
            </p:spPr>
          </p:pic>
          <p:sp>
            <p:nvSpPr>
              <p:cNvPr id="14416" name="Text Box 80"/>
              <p:cNvSpPr txBox="1">
                <a:spLocks noChangeArrowheads="1"/>
              </p:cNvSpPr>
              <p:nvPr/>
            </p:nvSpPr>
            <p:spPr bwMode="auto">
              <a:xfrm>
                <a:off x="900113" y="5014913"/>
                <a:ext cx="240982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РУЭС </a:t>
                </a:r>
              </a:p>
            </p:txBody>
          </p:sp>
        </p:grpSp>
        <p:grpSp>
          <p:nvGrpSpPr>
            <p:cNvPr id="77" name="Rectangle 84"/>
            <p:cNvGrpSpPr>
              <a:grpSpLocks/>
            </p:cNvGrpSpPr>
            <p:nvPr/>
          </p:nvGrpSpPr>
          <p:grpSpPr bwMode="auto">
            <a:xfrm>
              <a:off x="2198" y="1031"/>
              <a:ext cx="1430" cy="276"/>
              <a:chOff x="877824" y="5413248"/>
              <a:chExt cx="2450592" cy="512064"/>
            </a:xfrm>
          </p:grpSpPr>
          <p:pic>
            <p:nvPicPr>
              <p:cNvPr id="14418" name="Rectangle 84"/>
              <p:cNvPicPr>
                <a:picLocks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77824" y="5413248"/>
                <a:ext cx="2450592" cy="512064"/>
              </a:xfrm>
              <a:prstGeom prst="rect">
                <a:avLst/>
              </a:prstGeom>
              <a:noFill/>
            </p:spPr>
          </p:pic>
          <p:sp>
            <p:nvSpPr>
              <p:cNvPr id="14419" name="Text Box 83"/>
              <p:cNvSpPr txBox="1">
                <a:spLocks noChangeArrowheads="1"/>
              </p:cNvSpPr>
              <p:nvPr/>
            </p:nvSpPr>
            <p:spPr bwMode="auto">
              <a:xfrm>
                <a:off x="900113" y="5435960"/>
                <a:ext cx="240982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Рук. </a:t>
                </a:r>
                <a:r>
                  <a:rPr lang="ru-RU" sz="1100" dirty="0" err="1" smtClean="0">
                    <a:cs typeface="Times New Roman" pitchFamily="18" charset="0"/>
                  </a:rPr>
                  <a:t>Зудилов</a:t>
                </a:r>
                <a:r>
                  <a:rPr lang="ru-RU" sz="1100" dirty="0" smtClean="0">
                    <a:cs typeface="Times New Roman" pitchFamily="18" charset="0"/>
                  </a:rPr>
                  <a:t> Е.Н.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8(38368)91-140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405" name="Line 96"/>
          <p:cNvSpPr>
            <a:spLocks noChangeShapeType="1"/>
          </p:cNvSpPr>
          <p:nvPr/>
        </p:nvSpPr>
        <p:spPr bwMode="auto">
          <a:xfrm flipH="1">
            <a:off x="2479903" y="5163911"/>
            <a:ext cx="1071562" cy="86745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298" tIns="32649" rIns="65298" bIns="32649"/>
          <a:lstStyle/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ПАСПОРТ ТЕРРИТОРИИ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ДЕРЕВНИ ОРЛОВКА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ЧИСТООЗЕРНОГО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РАЙОНА</a:t>
            </a: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(Схема организации управления и взаимодействия) </a:t>
            </a:r>
          </a:p>
        </p:txBody>
      </p:sp>
      <p:grpSp>
        <p:nvGrpSpPr>
          <p:cNvPr id="78" name="Group 92"/>
          <p:cNvGrpSpPr>
            <a:grpSpLocks/>
          </p:cNvGrpSpPr>
          <p:nvPr/>
        </p:nvGrpSpPr>
        <p:grpSpPr bwMode="auto">
          <a:xfrm>
            <a:off x="626425" y="5808710"/>
            <a:ext cx="1815152" cy="830700"/>
            <a:chOff x="2198" y="802"/>
            <a:chExt cx="1429" cy="627"/>
          </a:xfrm>
        </p:grpSpPr>
        <p:grpSp>
          <p:nvGrpSpPr>
            <p:cNvPr id="79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29" cy="250"/>
              <a:chOff x="877824" y="8132064"/>
              <a:chExt cx="2542032" cy="463296"/>
            </a:xfrm>
          </p:grpSpPr>
          <p:pic>
            <p:nvPicPr>
              <p:cNvPr id="14409" name="Rectangle 93"/>
              <p:cNvPicPr>
                <a:picLocks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877824" y="8132064"/>
                <a:ext cx="2542032" cy="463296"/>
              </a:xfrm>
              <a:prstGeom prst="rect">
                <a:avLst/>
              </a:prstGeom>
              <a:noFill/>
            </p:spPr>
          </p:pic>
          <p:sp>
            <p:nvSpPr>
              <p:cNvPr id="14410" name="Text Box 74"/>
              <p:cNvSpPr txBox="1">
                <a:spLocks noChangeArrowheads="1"/>
              </p:cNvSpPr>
              <p:nvPr/>
            </p:nvSpPr>
            <p:spPr bwMode="auto">
              <a:xfrm>
                <a:off x="900113" y="8158163"/>
                <a:ext cx="2500312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Лесничество</a:t>
                </a:r>
              </a:p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ООО «</a:t>
                </a:r>
                <a:r>
                  <a:rPr lang="ru-RU" sz="1100" i="1" dirty="0" err="1" smtClean="0">
                    <a:cs typeface="Times New Roman" pitchFamily="18" charset="0"/>
                  </a:rPr>
                  <a:t>Комфрт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80" name="Rectangle 94"/>
            <p:cNvGrpSpPr>
              <a:grpSpLocks/>
            </p:cNvGrpSpPr>
            <p:nvPr/>
          </p:nvGrpSpPr>
          <p:grpSpPr bwMode="auto">
            <a:xfrm>
              <a:off x="2198" y="1026"/>
              <a:ext cx="1429" cy="403"/>
              <a:chOff x="877824" y="8565711"/>
              <a:chExt cx="2542032" cy="750051"/>
            </a:xfrm>
          </p:grpSpPr>
          <p:pic>
            <p:nvPicPr>
              <p:cNvPr id="14412" name="Rectangle 94"/>
              <p:cNvPicPr>
                <a:picLocks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877824" y="8565711"/>
                <a:ext cx="2542032" cy="750051"/>
              </a:xfrm>
              <a:prstGeom prst="rect">
                <a:avLst/>
              </a:prstGeom>
              <a:noFill/>
            </p:spPr>
          </p:pic>
          <p:sp>
            <p:nvSpPr>
              <p:cNvPr id="14413" name="Text Box 77"/>
              <p:cNvSpPr txBox="1">
                <a:spLocks noChangeArrowheads="1"/>
              </p:cNvSpPr>
              <p:nvPr/>
            </p:nvSpPr>
            <p:spPr bwMode="auto">
              <a:xfrm>
                <a:off x="900114" y="8586672"/>
                <a:ext cx="2500313" cy="723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 </a:t>
                </a:r>
                <a:r>
                  <a:rPr lang="ru-RU" sz="1100" dirty="0" err="1" smtClean="0">
                    <a:cs typeface="Times New Roman" pitchFamily="18" charset="0"/>
                  </a:rPr>
                  <a:t>Зейдер</a:t>
                </a:r>
                <a:r>
                  <a:rPr lang="ru-RU" sz="1100" dirty="0" smtClean="0">
                    <a:cs typeface="Times New Roman" pitchFamily="18" charset="0"/>
                  </a:rPr>
                  <a:t> А.В.</a:t>
                </a: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97-888 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cxnSp>
        <p:nvCxnSpPr>
          <p:cNvPr id="14408" name="Прямая со стрелкой 133"/>
          <p:cNvCxnSpPr>
            <a:cxnSpLocks noChangeShapeType="1"/>
          </p:cNvCxnSpPr>
          <p:nvPr/>
        </p:nvCxnSpPr>
        <p:spPr bwMode="auto">
          <a:xfrm rot="10800000">
            <a:off x="5439456" y="3531054"/>
            <a:ext cx="408214" cy="113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0" name="TextBox 169"/>
          <p:cNvSpPr txBox="1"/>
          <p:nvPr/>
        </p:nvSpPr>
        <p:spPr>
          <a:xfrm>
            <a:off x="3714744" y="371475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3571868" y="3714752"/>
            <a:ext cx="183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Главный специалист </a:t>
            </a:r>
          </a:p>
          <a:p>
            <a:r>
              <a:rPr lang="ru-RU" sz="1000" dirty="0" smtClean="0"/>
              <a:t>                  Пышный В.А.</a:t>
            </a:r>
          </a:p>
          <a:p>
            <a:r>
              <a:rPr lang="ru-RU" sz="1000" dirty="0" smtClean="0"/>
              <a:t>                 8(38368)93-538</a:t>
            </a:r>
          </a:p>
          <a:p>
            <a:r>
              <a:rPr lang="ru-RU" sz="1000" dirty="0" smtClean="0"/>
              <a:t>ЕДДС  тел. 8 (38368)91-199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16"/>
          <p:cNvGrpSpPr>
            <a:grpSpLocks/>
          </p:cNvGrpSpPr>
          <p:nvPr/>
        </p:nvGrpSpPr>
        <p:grpSpPr bwMode="auto">
          <a:xfrm>
            <a:off x="1" y="707571"/>
            <a:ext cx="8901339" cy="5987143"/>
            <a:chOff x="0" y="990600"/>
            <a:chExt cx="12461875" cy="8382000"/>
          </a:xfrm>
        </p:grpSpPr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0" y="1307866"/>
              <a:ext cx="12420372" cy="806473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endParaRPr lang="ru-RU" sz="1400" b="1" dirty="0">
                <a:latin typeface="Calibri" pitchFamily="34" charset="0"/>
              </a:endParaRPr>
            </a:p>
          </p:txBody>
        </p:sp>
        <p:cxnSp>
          <p:nvCxnSpPr>
            <p:cNvPr id="2065" name="AutoShape 4"/>
            <p:cNvCxnSpPr>
              <a:cxnSpLocks noChangeShapeType="1"/>
            </p:cNvCxnSpPr>
            <p:nvPr/>
          </p:nvCxnSpPr>
          <p:spPr bwMode="auto">
            <a:xfrm>
              <a:off x="152398" y="2288298"/>
              <a:ext cx="35463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6" name="AutoShape 5"/>
            <p:cNvCxnSpPr>
              <a:cxnSpLocks noChangeShapeType="1"/>
            </p:cNvCxnSpPr>
            <p:nvPr/>
          </p:nvCxnSpPr>
          <p:spPr bwMode="auto">
            <a:xfrm>
              <a:off x="152398" y="2586746"/>
              <a:ext cx="3650333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7" name="AutoShape 6"/>
            <p:cNvCxnSpPr>
              <a:cxnSpLocks noChangeShapeType="1"/>
            </p:cNvCxnSpPr>
            <p:nvPr/>
          </p:nvCxnSpPr>
          <p:spPr bwMode="auto">
            <a:xfrm flipV="1">
              <a:off x="3802731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8" name="AutoShape 7"/>
            <p:cNvCxnSpPr>
              <a:cxnSpLocks noChangeShapeType="1"/>
            </p:cNvCxnSpPr>
            <p:nvPr/>
          </p:nvCxnSpPr>
          <p:spPr bwMode="auto">
            <a:xfrm>
              <a:off x="4220903" y="990600"/>
              <a:ext cx="0" cy="12976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9" name="AutoShape 8"/>
            <p:cNvCxnSpPr>
              <a:cxnSpLocks noChangeShapeType="1"/>
            </p:cNvCxnSpPr>
            <p:nvPr/>
          </p:nvCxnSpPr>
          <p:spPr bwMode="auto">
            <a:xfrm>
              <a:off x="4220903" y="2288298"/>
              <a:ext cx="40685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" name="AutoShape 9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3964539" cy="22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71" name="Text Box 10"/>
            <p:cNvSpPr txBox="1">
              <a:spLocks noChangeArrowheads="1"/>
            </p:cNvSpPr>
            <p:nvPr/>
          </p:nvSpPr>
          <p:spPr bwMode="auto">
            <a:xfrm rot="16200000">
              <a:off x="2962686" y="1968084"/>
              <a:ext cx="20405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В Чистоозерное</a:t>
              </a:r>
            </a:p>
          </p:txBody>
        </p:sp>
        <p:sp>
          <p:nvSpPr>
            <p:cNvPr id="2072" name="AutoShape 11"/>
            <p:cNvSpPr>
              <a:spLocks noChangeArrowheads="1"/>
            </p:cNvSpPr>
            <p:nvPr/>
          </p:nvSpPr>
          <p:spPr bwMode="auto">
            <a:xfrm rot="5400000">
              <a:off x="3863728" y="1139844"/>
              <a:ext cx="400142" cy="101655"/>
            </a:xfrm>
            <a:prstGeom prst="leftArrow">
              <a:avLst>
                <a:gd name="adj1" fmla="val 50000"/>
                <a:gd name="adj2" fmla="val 102835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Text Box 12"/>
            <p:cNvSpPr txBox="1">
              <a:spLocks noChangeArrowheads="1"/>
            </p:cNvSpPr>
            <p:nvPr/>
          </p:nvSpPr>
          <p:spPr bwMode="auto">
            <a:xfrm>
              <a:off x="4639072" y="2288298"/>
              <a:ext cx="156410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Степная</a:t>
              </a:r>
            </a:p>
          </p:txBody>
        </p:sp>
        <p:sp>
          <p:nvSpPr>
            <p:cNvPr id="2074" name="Rectangle 13"/>
            <p:cNvSpPr>
              <a:spLocks noChangeArrowheads="1"/>
            </p:cNvSpPr>
            <p:nvPr/>
          </p:nvSpPr>
          <p:spPr bwMode="auto">
            <a:xfrm>
              <a:off x="36032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Rectangle 14"/>
            <p:cNvSpPr>
              <a:spLocks noChangeArrowheads="1"/>
            </p:cNvSpPr>
            <p:nvPr/>
          </p:nvSpPr>
          <p:spPr bwMode="auto">
            <a:xfrm>
              <a:off x="57057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77850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986430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1196670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1404601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50856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1820461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21"/>
            <p:cNvSpPr>
              <a:spLocks noChangeArrowheads="1"/>
            </p:cNvSpPr>
            <p:nvPr/>
          </p:nvSpPr>
          <p:spPr bwMode="auto">
            <a:xfrm>
              <a:off x="1716497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2030703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23"/>
            <p:cNvSpPr>
              <a:spLocks noChangeArrowheads="1"/>
            </p:cNvSpPr>
            <p:nvPr/>
          </p:nvSpPr>
          <p:spPr bwMode="auto">
            <a:xfrm>
              <a:off x="2342598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24"/>
            <p:cNvSpPr>
              <a:spLocks noChangeArrowheads="1"/>
            </p:cNvSpPr>
            <p:nvPr/>
          </p:nvSpPr>
          <p:spPr bwMode="auto">
            <a:xfrm>
              <a:off x="2446564" y="2089333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25"/>
            <p:cNvSpPr>
              <a:spLocks noChangeArrowheads="1"/>
            </p:cNvSpPr>
            <p:nvPr/>
          </p:nvSpPr>
          <p:spPr bwMode="auto">
            <a:xfrm>
              <a:off x="26568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26"/>
            <p:cNvSpPr>
              <a:spLocks noChangeArrowheads="1"/>
            </p:cNvSpPr>
            <p:nvPr/>
          </p:nvSpPr>
          <p:spPr bwMode="auto">
            <a:xfrm>
              <a:off x="286473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Rectangle 27"/>
            <p:cNvSpPr>
              <a:spLocks noChangeArrowheads="1"/>
            </p:cNvSpPr>
            <p:nvPr/>
          </p:nvSpPr>
          <p:spPr bwMode="auto">
            <a:xfrm>
              <a:off x="3072664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Rectangle 28"/>
            <p:cNvSpPr>
              <a:spLocks noChangeArrowheads="1"/>
            </p:cNvSpPr>
            <p:nvPr/>
          </p:nvSpPr>
          <p:spPr bwMode="auto">
            <a:xfrm>
              <a:off x="328290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Rectangle 29"/>
            <p:cNvSpPr>
              <a:spLocks noChangeArrowheads="1"/>
            </p:cNvSpPr>
            <p:nvPr/>
          </p:nvSpPr>
          <p:spPr bwMode="auto">
            <a:xfrm>
              <a:off x="3490836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Rectangle 30"/>
            <p:cNvSpPr>
              <a:spLocks noChangeArrowheads="1"/>
            </p:cNvSpPr>
            <p:nvPr/>
          </p:nvSpPr>
          <p:spPr bwMode="auto">
            <a:xfrm>
              <a:off x="359480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Rectangle 31"/>
            <p:cNvSpPr>
              <a:spLocks noChangeArrowheads="1"/>
            </p:cNvSpPr>
            <p:nvPr/>
          </p:nvSpPr>
          <p:spPr bwMode="auto">
            <a:xfrm>
              <a:off x="5473105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Rectangle 32"/>
            <p:cNvSpPr>
              <a:spLocks noChangeArrowheads="1"/>
            </p:cNvSpPr>
            <p:nvPr/>
          </p:nvSpPr>
          <p:spPr bwMode="auto">
            <a:xfrm>
              <a:off x="5369139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Rectangle 33"/>
            <p:cNvSpPr>
              <a:spLocks noChangeArrowheads="1"/>
            </p:cNvSpPr>
            <p:nvPr/>
          </p:nvSpPr>
          <p:spPr bwMode="auto">
            <a:xfrm>
              <a:off x="4847003" y="2089333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743039" y="2089333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96" name="AutoShape 35"/>
            <p:cNvCxnSpPr>
              <a:cxnSpLocks noChangeShapeType="1"/>
            </p:cNvCxnSpPr>
            <p:nvPr/>
          </p:nvCxnSpPr>
          <p:spPr bwMode="auto">
            <a:xfrm>
              <a:off x="4220903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7" name="AutoShape 36"/>
            <p:cNvCxnSpPr>
              <a:cxnSpLocks noChangeShapeType="1"/>
            </p:cNvCxnSpPr>
            <p:nvPr/>
          </p:nvCxnSpPr>
          <p:spPr bwMode="auto">
            <a:xfrm>
              <a:off x="3802731" y="2586746"/>
              <a:ext cx="0" cy="1496664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098" name="AutoShape 37"/>
            <p:cNvCxnSpPr>
              <a:cxnSpLocks noChangeShapeType="1"/>
            </p:cNvCxnSpPr>
            <p:nvPr/>
          </p:nvCxnSpPr>
          <p:spPr bwMode="auto">
            <a:xfrm flipH="1">
              <a:off x="152398" y="4083409"/>
              <a:ext cx="365033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9" name="AutoShape 38"/>
            <p:cNvCxnSpPr>
              <a:cxnSpLocks noChangeShapeType="1"/>
            </p:cNvCxnSpPr>
            <p:nvPr/>
          </p:nvCxnSpPr>
          <p:spPr bwMode="auto">
            <a:xfrm>
              <a:off x="4220903" y="4083409"/>
              <a:ext cx="82409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0" name="Rectangle 39"/>
            <p:cNvSpPr>
              <a:spLocks noChangeArrowheads="1"/>
            </p:cNvSpPr>
            <p:nvPr/>
          </p:nvSpPr>
          <p:spPr bwMode="auto">
            <a:xfrm>
              <a:off x="34908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Rectangle 40"/>
            <p:cNvSpPr>
              <a:spLocks noChangeArrowheads="1"/>
            </p:cNvSpPr>
            <p:nvPr/>
          </p:nvSpPr>
          <p:spPr bwMode="auto">
            <a:xfrm>
              <a:off x="328290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41"/>
            <p:cNvSpPr>
              <a:spLocks noChangeArrowheads="1"/>
            </p:cNvSpPr>
            <p:nvPr/>
          </p:nvSpPr>
          <p:spPr bwMode="auto">
            <a:xfrm>
              <a:off x="307266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Rectangle 42"/>
            <p:cNvSpPr>
              <a:spLocks noChangeArrowheads="1"/>
            </p:cNvSpPr>
            <p:nvPr/>
          </p:nvSpPr>
          <p:spPr bwMode="auto">
            <a:xfrm>
              <a:off x="28647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43"/>
            <p:cNvSpPr>
              <a:spLocks noChangeArrowheads="1"/>
            </p:cNvSpPr>
            <p:nvPr/>
          </p:nvSpPr>
          <p:spPr bwMode="auto">
            <a:xfrm>
              <a:off x="276076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Rectangle 44"/>
            <p:cNvSpPr>
              <a:spLocks noChangeArrowheads="1"/>
            </p:cNvSpPr>
            <p:nvPr/>
          </p:nvSpPr>
          <p:spPr bwMode="auto">
            <a:xfrm>
              <a:off x="2552839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45"/>
            <p:cNvSpPr>
              <a:spLocks noChangeArrowheads="1"/>
            </p:cNvSpPr>
            <p:nvPr/>
          </p:nvSpPr>
          <p:spPr bwMode="auto">
            <a:xfrm>
              <a:off x="244656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Rectangle 46"/>
            <p:cNvSpPr>
              <a:spLocks noChangeArrowheads="1"/>
            </p:cNvSpPr>
            <p:nvPr/>
          </p:nvSpPr>
          <p:spPr bwMode="auto">
            <a:xfrm>
              <a:off x="2238633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Rectangle 47"/>
            <p:cNvSpPr>
              <a:spLocks noChangeArrowheads="1"/>
            </p:cNvSpPr>
            <p:nvPr/>
          </p:nvSpPr>
          <p:spPr bwMode="auto">
            <a:xfrm>
              <a:off x="213466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Rectangle 48"/>
            <p:cNvSpPr>
              <a:spLocks noChangeArrowheads="1"/>
            </p:cNvSpPr>
            <p:nvPr/>
          </p:nvSpPr>
          <p:spPr bwMode="auto">
            <a:xfrm>
              <a:off x="1926737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Rectangle 49"/>
            <p:cNvSpPr>
              <a:spLocks noChangeArrowheads="1"/>
            </p:cNvSpPr>
            <p:nvPr/>
          </p:nvSpPr>
          <p:spPr bwMode="auto">
            <a:xfrm>
              <a:off x="1820461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Rectangle 50"/>
            <p:cNvSpPr>
              <a:spLocks noChangeArrowheads="1"/>
            </p:cNvSpPr>
            <p:nvPr/>
          </p:nvSpPr>
          <p:spPr bwMode="auto">
            <a:xfrm>
              <a:off x="161253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Rectangle 51"/>
            <p:cNvSpPr>
              <a:spLocks noChangeArrowheads="1"/>
            </p:cNvSpPr>
            <p:nvPr/>
          </p:nvSpPr>
          <p:spPr bwMode="auto">
            <a:xfrm>
              <a:off x="1404601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Rectangle 52"/>
            <p:cNvSpPr>
              <a:spLocks noChangeArrowheads="1"/>
            </p:cNvSpPr>
            <p:nvPr/>
          </p:nvSpPr>
          <p:spPr bwMode="auto">
            <a:xfrm>
              <a:off x="1300636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Rectangle 53"/>
            <p:cNvSpPr>
              <a:spLocks noChangeArrowheads="1"/>
            </p:cNvSpPr>
            <p:nvPr/>
          </p:nvSpPr>
          <p:spPr bwMode="auto">
            <a:xfrm>
              <a:off x="109039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Rectangle 54"/>
            <p:cNvSpPr>
              <a:spLocks noChangeArrowheads="1"/>
            </p:cNvSpPr>
            <p:nvPr/>
          </p:nvSpPr>
          <p:spPr bwMode="auto">
            <a:xfrm>
              <a:off x="98643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Rectangle 55"/>
            <p:cNvSpPr>
              <a:spLocks noChangeArrowheads="1"/>
            </p:cNvSpPr>
            <p:nvPr/>
          </p:nvSpPr>
          <p:spPr bwMode="auto">
            <a:xfrm>
              <a:off x="77850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Rectangle 56"/>
            <p:cNvSpPr>
              <a:spLocks noChangeArrowheads="1"/>
            </p:cNvSpPr>
            <p:nvPr/>
          </p:nvSpPr>
          <p:spPr bwMode="auto">
            <a:xfrm>
              <a:off x="674534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Rectangle 57"/>
            <p:cNvSpPr>
              <a:spLocks noChangeArrowheads="1"/>
            </p:cNvSpPr>
            <p:nvPr/>
          </p:nvSpPr>
          <p:spPr bwMode="auto">
            <a:xfrm>
              <a:off x="464294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Rectangle 58"/>
            <p:cNvSpPr>
              <a:spLocks noChangeArrowheads="1"/>
            </p:cNvSpPr>
            <p:nvPr/>
          </p:nvSpPr>
          <p:spPr bwMode="auto">
            <a:xfrm>
              <a:off x="4532797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Rectangle 59"/>
            <p:cNvSpPr>
              <a:spLocks noChangeArrowheads="1"/>
            </p:cNvSpPr>
            <p:nvPr/>
          </p:nvSpPr>
          <p:spPr bwMode="auto">
            <a:xfrm>
              <a:off x="7037203" y="3585995"/>
              <a:ext cx="626102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Rectangle 60"/>
            <p:cNvSpPr>
              <a:spLocks noChangeArrowheads="1"/>
            </p:cNvSpPr>
            <p:nvPr/>
          </p:nvSpPr>
          <p:spPr bwMode="auto">
            <a:xfrm>
              <a:off x="5888966" y="2986888"/>
              <a:ext cx="626101" cy="19896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Rectangle 61"/>
            <p:cNvSpPr>
              <a:spLocks noChangeArrowheads="1"/>
            </p:cNvSpPr>
            <p:nvPr/>
          </p:nvSpPr>
          <p:spPr bwMode="auto">
            <a:xfrm>
              <a:off x="5473105" y="3585995"/>
              <a:ext cx="626101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Rectangle 62"/>
            <p:cNvSpPr>
              <a:spLocks noChangeArrowheads="1"/>
            </p:cNvSpPr>
            <p:nvPr/>
          </p:nvSpPr>
          <p:spPr bwMode="auto">
            <a:xfrm rot="5400000">
              <a:off x="4234398" y="3081839"/>
              <a:ext cx="599108" cy="21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4" name="Text Box 63"/>
            <p:cNvSpPr txBox="1">
              <a:spLocks noChangeArrowheads="1"/>
            </p:cNvSpPr>
            <p:nvPr/>
          </p:nvSpPr>
          <p:spPr bwMode="auto">
            <a:xfrm rot="16200000">
              <a:off x="3761043" y="3082291"/>
              <a:ext cx="1072203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Таможня</a:t>
              </a:r>
            </a:p>
          </p:txBody>
        </p:sp>
        <p:sp>
          <p:nvSpPr>
            <p:cNvPr id="2125" name="Text Box 64"/>
            <p:cNvSpPr txBox="1">
              <a:spLocks noChangeArrowheads="1"/>
            </p:cNvSpPr>
            <p:nvPr/>
          </p:nvSpPr>
          <p:spPr bwMode="auto">
            <a:xfrm>
              <a:off x="5369139" y="3486513"/>
              <a:ext cx="574461" cy="280077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/>
                <a:t>Почта</a:t>
              </a:r>
            </a:p>
          </p:txBody>
        </p:sp>
        <p:sp>
          <p:nvSpPr>
            <p:cNvPr id="2126" name="Text Box 65"/>
            <p:cNvSpPr txBox="1">
              <a:spLocks noChangeArrowheads="1"/>
            </p:cNvSpPr>
            <p:nvPr/>
          </p:nvSpPr>
          <p:spPr bwMode="auto">
            <a:xfrm>
              <a:off x="5681036" y="2887405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Школа</a:t>
              </a:r>
            </a:p>
          </p:txBody>
        </p:sp>
        <p:sp>
          <p:nvSpPr>
            <p:cNvPr id="2127" name="Text Box 66"/>
            <p:cNvSpPr txBox="1">
              <a:spLocks noChangeArrowheads="1"/>
            </p:cNvSpPr>
            <p:nvPr/>
          </p:nvSpPr>
          <p:spPr bwMode="auto">
            <a:xfrm>
              <a:off x="6619034" y="3486513"/>
              <a:ext cx="1356167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Клуб</a:t>
              </a:r>
            </a:p>
          </p:txBody>
        </p:sp>
        <p:sp>
          <p:nvSpPr>
            <p:cNvPr id="2128" name="Rectangle 67"/>
            <p:cNvSpPr>
              <a:spLocks noChangeArrowheads="1"/>
            </p:cNvSpPr>
            <p:nvPr/>
          </p:nvSpPr>
          <p:spPr bwMode="auto">
            <a:xfrm>
              <a:off x="463907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Rectangle 68"/>
            <p:cNvSpPr>
              <a:spLocks noChangeArrowheads="1"/>
            </p:cNvSpPr>
            <p:nvPr/>
          </p:nvSpPr>
          <p:spPr bwMode="auto">
            <a:xfrm>
              <a:off x="4950969" y="3884444"/>
              <a:ext cx="103964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Rectangle 69"/>
            <p:cNvSpPr>
              <a:spLocks noChangeArrowheads="1"/>
            </p:cNvSpPr>
            <p:nvPr/>
          </p:nvSpPr>
          <p:spPr bwMode="auto">
            <a:xfrm>
              <a:off x="5054934" y="3884444"/>
              <a:ext cx="103966" cy="994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Rectangle 70"/>
            <p:cNvSpPr>
              <a:spLocks noChangeArrowheads="1"/>
            </p:cNvSpPr>
            <p:nvPr/>
          </p:nvSpPr>
          <p:spPr bwMode="auto">
            <a:xfrm>
              <a:off x="547310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71"/>
            <p:cNvSpPr>
              <a:spLocks noChangeArrowheads="1"/>
            </p:cNvSpPr>
            <p:nvPr/>
          </p:nvSpPr>
          <p:spPr bwMode="auto">
            <a:xfrm>
              <a:off x="5785000" y="4883693"/>
              <a:ext cx="314206" cy="198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3" name="Rectangle 72"/>
            <p:cNvSpPr>
              <a:spLocks noChangeArrowheads="1"/>
            </p:cNvSpPr>
            <p:nvPr/>
          </p:nvSpPr>
          <p:spPr bwMode="auto">
            <a:xfrm>
              <a:off x="12149980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4" name="Rectangle 73"/>
            <p:cNvSpPr>
              <a:spLocks noChangeArrowheads="1"/>
            </p:cNvSpPr>
            <p:nvPr/>
          </p:nvSpPr>
          <p:spPr bwMode="auto">
            <a:xfrm>
              <a:off x="7767270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74"/>
            <p:cNvSpPr>
              <a:spLocks noChangeArrowheads="1"/>
            </p:cNvSpPr>
            <p:nvPr/>
          </p:nvSpPr>
          <p:spPr bwMode="auto">
            <a:xfrm>
              <a:off x="8081475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75"/>
            <p:cNvSpPr>
              <a:spLocks noChangeArrowheads="1"/>
            </p:cNvSpPr>
            <p:nvPr/>
          </p:nvSpPr>
          <p:spPr bwMode="auto">
            <a:xfrm>
              <a:off x="103756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76"/>
            <p:cNvSpPr>
              <a:spLocks noChangeArrowheads="1"/>
            </p:cNvSpPr>
            <p:nvPr/>
          </p:nvSpPr>
          <p:spPr bwMode="auto">
            <a:xfrm>
              <a:off x="10687536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79"/>
            <p:cNvSpPr>
              <a:spLocks noChangeArrowheads="1"/>
            </p:cNvSpPr>
            <p:nvPr/>
          </p:nvSpPr>
          <p:spPr bwMode="auto">
            <a:xfrm>
              <a:off x="11001742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80"/>
            <p:cNvSpPr>
              <a:spLocks noChangeArrowheads="1"/>
            </p:cNvSpPr>
            <p:nvPr/>
          </p:nvSpPr>
          <p:spPr bwMode="auto">
            <a:xfrm>
              <a:off x="1110570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81"/>
            <p:cNvSpPr>
              <a:spLocks noChangeArrowheads="1"/>
            </p:cNvSpPr>
            <p:nvPr/>
          </p:nvSpPr>
          <p:spPr bwMode="auto">
            <a:xfrm>
              <a:off x="11417603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82"/>
            <p:cNvSpPr>
              <a:spLocks noChangeArrowheads="1"/>
            </p:cNvSpPr>
            <p:nvPr/>
          </p:nvSpPr>
          <p:spPr bwMode="auto">
            <a:xfrm>
              <a:off x="11523878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83"/>
            <p:cNvSpPr>
              <a:spLocks noChangeArrowheads="1"/>
            </p:cNvSpPr>
            <p:nvPr/>
          </p:nvSpPr>
          <p:spPr bwMode="auto">
            <a:xfrm>
              <a:off x="11835774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84"/>
            <p:cNvSpPr>
              <a:spLocks noChangeArrowheads="1"/>
            </p:cNvSpPr>
            <p:nvPr/>
          </p:nvSpPr>
          <p:spPr bwMode="auto">
            <a:xfrm>
              <a:off x="8185441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85"/>
            <p:cNvSpPr>
              <a:spLocks noChangeArrowheads="1"/>
            </p:cNvSpPr>
            <p:nvPr/>
          </p:nvSpPr>
          <p:spPr bwMode="auto">
            <a:xfrm>
              <a:off x="8497336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86"/>
            <p:cNvSpPr>
              <a:spLocks noChangeArrowheads="1"/>
            </p:cNvSpPr>
            <p:nvPr/>
          </p:nvSpPr>
          <p:spPr bwMode="auto">
            <a:xfrm>
              <a:off x="8707578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87"/>
            <p:cNvSpPr>
              <a:spLocks noChangeArrowheads="1"/>
            </p:cNvSpPr>
            <p:nvPr/>
          </p:nvSpPr>
          <p:spPr bwMode="auto">
            <a:xfrm>
              <a:off x="9227403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88"/>
            <p:cNvSpPr>
              <a:spLocks noChangeArrowheads="1"/>
            </p:cNvSpPr>
            <p:nvPr/>
          </p:nvSpPr>
          <p:spPr bwMode="auto">
            <a:xfrm>
              <a:off x="954160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89"/>
            <p:cNvSpPr>
              <a:spLocks noChangeArrowheads="1"/>
            </p:cNvSpPr>
            <p:nvPr/>
          </p:nvSpPr>
          <p:spPr bwMode="auto">
            <a:xfrm>
              <a:off x="9645575" y="3884444"/>
              <a:ext cx="103964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90"/>
            <p:cNvSpPr>
              <a:spLocks noChangeArrowheads="1"/>
            </p:cNvSpPr>
            <p:nvPr/>
          </p:nvSpPr>
          <p:spPr bwMode="auto">
            <a:xfrm>
              <a:off x="9957469" y="3884444"/>
              <a:ext cx="10396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91"/>
            <p:cNvSpPr>
              <a:spLocks noChangeArrowheads="1"/>
            </p:cNvSpPr>
            <p:nvPr/>
          </p:nvSpPr>
          <p:spPr bwMode="auto">
            <a:xfrm>
              <a:off x="10061435" y="3884444"/>
              <a:ext cx="106276" cy="9948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151" name="AutoShape 92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2" name="AutoShape 93"/>
            <p:cNvCxnSpPr>
              <a:cxnSpLocks noChangeShapeType="1"/>
            </p:cNvCxnSpPr>
            <p:nvPr/>
          </p:nvCxnSpPr>
          <p:spPr bwMode="auto">
            <a:xfrm>
              <a:off x="152398" y="4384068"/>
              <a:ext cx="605077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" name="AutoShape 94"/>
            <p:cNvCxnSpPr>
              <a:cxnSpLocks noChangeShapeType="1"/>
            </p:cNvCxnSpPr>
            <p:nvPr/>
          </p:nvCxnSpPr>
          <p:spPr bwMode="auto">
            <a:xfrm>
              <a:off x="6203172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4" name="AutoShape 95"/>
            <p:cNvCxnSpPr>
              <a:cxnSpLocks noChangeShapeType="1"/>
            </p:cNvCxnSpPr>
            <p:nvPr/>
          </p:nvCxnSpPr>
          <p:spPr bwMode="auto">
            <a:xfrm>
              <a:off x="6725308" y="6079696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" name="AutoShape 96"/>
            <p:cNvCxnSpPr>
              <a:cxnSpLocks noChangeShapeType="1"/>
            </p:cNvCxnSpPr>
            <p:nvPr/>
          </p:nvCxnSpPr>
          <p:spPr bwMode="auto">
            <a:xfrm>
              <a:off x="6725308" y="4384068"/>
              <a:ext cx="0" cy="1695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6" name="Text Box 97"/>
            <p:cNvSpPr txBox="1">
              <a:spLocks noChangeArrowheads="1"/>
            </p:cNvSpPr>
            <p:nvPr/>
          </p:nvSpPr>
          <p:spPr bwMode="auto">
            <a:xfrm>
              <a:off x="7351409" y="4083409"/>
              <a:ext cx="1875994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Первомайская</a:t>
              </a:r>
            </a:p>
          </p:txBody>
        </p:sp>
        <p:sp>
          <p:nvSpPr>
            <p:cNvPr id="2157" name="Rectangle 98"/>
            <p:cNvSpPr>
              <a:spLocks noChangeArrowheads="1"/>
            </p:cNvSpPr>
            <p:nvPr/>
          </p:nvSpPr>
          <p:spPr bwMode="auto">
            <a:xfrm>
              <a:off x="150856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99"/>
            <p:cNvSpPr>
              <a:spLocks noChangeArrowheads="1"/>
            </p:cNvSpPr>
            <p:nvPr/>
          </p:nvSpPr>
          <p:spPr bwMode="auto">
            <a:xfrm>
              <a:off x="171649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100"/>
            <p:cNvSpPr>
              <a:spLocks noChangeArrowheads="1"/>
            </p:cNvSpPr>
            <p:nvPr/>
          </p:nvSpPr>
          <p:spPr bwMode="auto">
            <a:xfrm>
              <a:off x="21346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101"/>
            <p:cNvSpPr>
              <a:spLocks noChangeArrowheads="1"/>
            </p:cNvSpPr>
            <p:nvPr/>
          </p:nvSpPr>
          <p:spPr bwMode="auto">
            <a:xfrm>
              <a:off x="192673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102"/>
            <p:cNvSpPr>
              <a:spLocks noChangeArrowheads="1"/>
            </p:cNvSpPr>
            <p:nvPr/>
          </p:nvSpPr>
          <p:spPr bwMode="auto">
            <a:xfrm>
              <a:off x="2446564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103"/>
            <p:cNvSpPr>
              <a:spLocks noChangeArrowheads="1"/>
            </p:cNvSpPr>
            <p:nvPr/>
          </p:nvSpPr>
          <p:spPr bwMode="auto">
            <a:xfrm>
              <a:off x="26568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104"/>
            <p:cNvSpPr>
              <a:spLocks noChangeArrowheads="1"/>
            </p:cNvSpPr>
            <p:nvPr/>
          </p:nvSpPr>
          <p:spPr bwMode="auto">
            <a:xfrm>
              <a:off x="286473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105"/>
            <p:cNvSpPr>
              <a:spLocks noChangeArrowheads="1"/>
            </p:cNvSpPr>
            <p:nvPr/>
          </p:nvSpPr>
          <p:spPr bwMode="auto">
            <a:xfrm>
              <a:off x="328290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106"/>
            <p:cNvSpPr>
              <a:spLocks noChangeArrowheads="1"/>
            </p:cNvSpPr>
            <p:nvPr/>
          </p:nvSpPr>
          <p:spPr bwMode="auto">
            <a:xfrm>
              <a:off x="34908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107"/>
            <p:cNvSpPr>
              <a:spLocks noChangeArrowheads="1"/>
            </p:cNvSpPr>
            <p:nvPr/>
          </p:nvSpPr>
          <p:spPr bwMode="auto">
            <a:xfrm>
              <a:off x="369876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108"/>
            <p:cNvSpPr>
              <a:spLocks noChangeArrowheads="1"/>
            </p:cNvSpPr>
            <p:nvPr/>
          </p:nvSpPr>
          <p:spPr bwMode="auto">
            <a:xfrm>
              <a:off x="4324867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109"/>
            <p:cNvSpPr>
              <a:spLocks noChangeArrowheads="1"/>
            </p:cNvSpPr>
            <p:nvPr/>
          </p:nvSpPr>
          <p:spPr bwMode="auto">
            <a:xfrm>
              <a:off x="4220903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110"/>
            <p:cNvSpPr>
              <a:spLocks noChangeArrowheads="1"/>
            </p:cNvSpPr>
            <p:nvPr/>
          </p:nvSpPr>
          <p:spPr bwMode="auto">
            <a:xfrm>
              <a:off x="4532797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111"/>
            <p:cNvSpPr>
              <a:spLocks noChangeArrowheads="1"/>
            </p:cNvSpPr>
            <p:nvPr/>
          </p:nvSpPr>
          <p:spPr bwMode="auto">
            <a:xfrm>
              <a:off x="4847003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Rectangle 112"/>
            <p:cNvSpPr>
              <a:spLocks noChangeArrowheads="1"/>
            </p:cNvSpPr>
            <p:nvPr/>
          </p:nvSpPr>
          <p:spPr bwMode="auto">
            <a:xfrm>
              <a:off x="47430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2" name="Rectangle 113"/>
            <p:cNvSpPr>
              <a:spLocks noChangeArrowheads="1"/>
            </p:cNvSpPr>
            <p:nvPr/>
          </p:nvSpPr>
          <p:spPr bwMode="auto">
            <a:xfrm>
              <a:off x="515890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3" name="Rectangle 114"/>
            <p:cNvSpPr>
              <a:spLocks noChangeArrowheads="1"/>
            </p:cNvSpPr>
            <p:nvPr/>
          </p:nvSpPr>
          <p:spPr bwMode="auto">
            <a:xfrm>
              <a:off x="54731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4" name="Rectangle 115"/>
            <p:cNvSpPr>
              <a:spLocks noChangeArrowheads="1"/>
            </p:cNvSpPr>
            <p:nvPr/>
          </p:nvSpPr>
          <p:spPr bwMode="auto">
            <a:xfrm>
              <a:off x="5888966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5" name="Rectangle 116"/>
            <p:cNvSpPr>
              <a:spLocks noChangeArrowheads="1"/>
            </p:cNvSpPr>
            <p:nvPr/>
          </p:nvSpPr>
          <p:spPr bwMode="auto">
            <a:xfrm>
              <a:off x="6933239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17"/>
            <p:cNvSpPr>
              <a:spLocks noChangeArrowheads="1"/>
            </p:cNvSpPr>
            <p:nvPr/>
          </p:nvSpPr>
          <p:spPr bwMode="auto">
            <a:xfrm>
              <a:off x="7245133" y="448355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18"/>
            <p:cNvSpPr>
              <a:spLocks noChangeArrowheads="1"/>
            </p:cNvSpPr>
            <p:nvPr/>
          </p:nvSpPr>
          <p:spPr bwMode="auto">
            <a:xfrm>
              <a:off x="735140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19"/>
            <p:cNvSpPr>
              <a:spLocks noChangeArrowheads="1"/>
            </p:cNvSpPr>
            <p:nvPr/>
          </p:nvSpPr>
          <p:spPr bwMode="auto">
            <a:xfrm>
              <a:off x="7663305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20"/>
            <p:cNvSpPr>
              <a:spLocks noChangeArrowheads="1"/>
            </p:cNvSpPr>
            <p:nvPr/>
          </p:nvSpPr>
          <p:spPr bwMode="auto">
            <a:xfrm>
              <a:off x="7767270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21"/>
            <p:cNvSpPr>
              <a:spLocks noChangeArrowheads="1"/>
            </p:cNvSpPr>
            <p:nvPr/>
          </p:nvSpPr>
          <p:spPr bwMode="auto">
            <a:xfrm>
              <a:off x="80814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22"/>
            <p:cNvSpPr>
              <a:spLocks noChangeArrowheads="1"/>
            </p:cNvSpPr>
            <p:nvPr/>
          </p:nvSpPr>
          <p:spPr bwMode="auto">
            <a:xfrm>
              <a:off x="986430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23"/>
            <p:cNvSpPr>
              <a:spLocks noChangeArrowheads="1"/>
            </p:cNvSpPr>
            <p:nvPr/>
          </p:nvSpPr>
          <p:spPr bwMode="auto">
            <a:xfrm>
              <a:off x="882464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24"/>
            <p:cNvSpPr>
              <a:spLocks noChangeArrowheads="1"/>
            </p:cNvSpPr>
            <p:nvPr/>
          </p:nvSpPr>
          <p:spPr bwMode="auto">
            <a:xfrm flipH="1">
              <a:off x="1300636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25"/>
            <p:cNvSpPr>
              <a:spLocks noChangeArrowheads="1"/>
            </p:cNvSpPr>
            <p:nvPr/>
          </p:nvSpPr>
          <p:spPr bwMode="auto">
            <a:xfrm>
              <a:off x="4220903" y="4983175"/>
              <a:ext cx="730067" cy="19896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Text Box 126"/>
            <p:cNvSpPr txBox="1">
              <a:spLocks noChangeArrowheads="1"/>
            </p:cNvSpPr>
            <p:nvPr/>
          </p:nvSpPr>
          <p:spPr bwMode="auto">
            <a:xfrm>
              <a:off x="5473106" y="4583034"/>
              <a:ext cx="126837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магазин</a:t>
              </a:r>
            </a:p>
          </p:txBody>
        </p:sp>
        <p:sp>
          <p:nvSpPr>
            <p:cNvPr id="2186" name="Text Box 127"/>
            <p:cNvSpPr txBox="1">
              <a:spLocks noChangeArrowheads="1"/>
            </p:cNvSpPr>
            <p:nvPr/>
          </p:nvSpPr>
          <p:spPr bwMode="auto">
            <a:xfrm>
              <a:off x="5054934" y="458303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ФАП</a:t>
              </a:r>
            </a:p>
          </p:txBody>
        </p:sp>
        <p:sp>
          <p:nvSpPr>
            <p:cNvPr id="2187" name="Text Box 128"/>
            <p:cNvSpPr txBox="1">
              <a:spLocks noChangeArrowheads="1"/>
            </p:cNvSpPr>
            <p:nvPr/>
          </p:nvSpPr>
          <p:spPr bwMode="auto">
            <a:xfrm>
              <a:off x="4743039" y="4284584"/>
              <a:ext cx="95648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 dirty="0"/>
                <a:t>Контора</a:t>
              </a:r>
            </a:p>
          </p:txBody>
        </p:sp>
        <p:sp>
          <p:nvSpPr>
            <p:cNvPr id="2188" name="Rectangle 129"/>
            <p:cNvSpPr>
              <a:spLocks noChangeArrowheads="1"/>
            </p:cNvSpPr>
            <p:nvPr/>
          </p:nvSpPr>
          <p:spPr bwMode="auto">
            <a:xfrm rot="5400000">
              <a:off x="5018690" y="5127866"/>
              <a:ext cx="698590" cy="210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Text Box 130"/>
            <p:cNvSpPr txBox="1">
              <a:spLocks noChangeArrowheads="1"/>
            </p:cNvSpPr>
            <p:nvPr/>
          </p:nvSpPr>
          <p:spPr bwMode="auto">
            <a:xfrm rot="16200000">
              <a:off x="4881484" y="5097371"/>
              <a:ext cx="91524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Склад</a:t>
              </a:r>
            </a:p>
          </p:txBody>
        </p:sp>
        <p:sp>
          <p:nvSpPr>
            <p:cNvPr id="2190" name="Text Box 131"/>
            <p:cNvSpPr txBox="1">
              <a:spLocks noChangeArrowheads="1"/>
            </p:cNvSpPr>
            <p:nvPr/>
          </p:nvSpPr>
          <p:spPr bwMode="auto">
            <a:xfrm>
              <a:off x="4116937" y="4883693"/>
              <a:ext cx="956480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Гараж</a:t>
              </a:r>
            </a:p>
          </p:txBody>
        </p:sp>
        <p:sp>
          <p:nvSpPr>
            <p:cNvPr id="2191" name="Rectangle 132"/>
            <p:cNvSpPr>
              <a:spLocks noChangeArrowheads="1"/>
            </p:cNvSpPr>
            <p:nvPr/>
          </p:nvSpPr>
          <p:spPr bwMode="auto">
            <a:xfrm rot="5400000">
              <a:off x="6536443" y="5176522"/>
              <a:ext cx="897556" cy="311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Text Box 133"/>
            <p:cNvSpPr txBox="1">
              <a:spLocks noChangeArrowheads="1"/>
            </p:cNvSpPr>
            <p:nvPr/>
          </p:nvSpPr>
          <p:spPr bwMode="auto">
            <a:xfrm rot="16200000">
              <a:off x="6359525" y="5190220"/>
              <a:ext cx="1299908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Столовая</a:t>
              </a:r>
            </a:p>
          </p:txBody>
        </p:sp>
        <p:sp>
          <p:nvSpPr>
            <p:cNvPr id="2193" name="Rectangle 134"/>
            <p:cNvSpPr>
              <a:spLocks noChangeArrowheads="1"/>
            </p:cNvSpPr>
            <p:nvPr/>
          </p:nvSpPr>
          <p:spPr bwMode="auto">
            <a:xfrm>
              <a:off x="81854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35"/>
            <p:cNvSpPr>
              <a:spLocks noChangeArrowheads="1"/>
            </p:cNvSpPr>
            <p:nvPr/>
          </p:nvSpPr>
          <p:spPr bwMode="auto">
            <a:xfrm>
              <a:off x="8497336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36"/>
            <p:cNvSpPr>
              <a:spLocks noChangeArrowheads="1"/>
            </p:cNvSpPr>
            <p:nvPr/>
          </p:nvSpPr>
          <p:spPr bwMode="auto">
            <a:xfrm>
              <a:off x="881154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37"/>
            <p:cNvSpPr>
              <a:spLocks noChangeArrowheads="1"/>
            </p:cNvSpPr>
            <p:nvPr/>
          </p:nvSpPr>
          <p:spPr bwMode="auto">
            <a:xfrm>
              <a:off x="90194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38"/>
            <p:cNvSpPr>
              <a:spLocks noChangeArrowheads="1"/>
            </p:cNvSpPr>
            <p:nvPr/>
          </p:nvSpPr>
          <p:spPr bwMode="auto">
            <a:xfrm>
              <a:off x="9437644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39"/>
            <p:cNvSpPr>
              <a:spLocks noChangeArrowheads="1"/>
            </p:cNvSpPr>
            <p:nvPr/>
          </p:nvSpPr>
          <p:spPr bwMode="auto">
            <a:xfrm>
              <a:off x="9749539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40"/>
            <p:cNvSpPr>
              <a:spLocks noChangeArrowheads="1"/>
            </p:cNvSpPr>
            <p:nvPr/>
          </p:nvSpPr>
          <p:spPr bwMode="auto">
            <a:xfrm flipV="1">
              <a:off x="10271675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41"/>
            <p:cNvSpPr>
              <a:spLocks noChangeArrowheads="1"/>
            </p:cNvSpPr>
            <p:nvPr/>
          </p:nvSpPr>
          <p:spPr bwMode="auto">
            <a:xfrm>
              <a:off x="10375641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42"/>
            <p:cNvSpPr>
              <a:spLocks noChangeArrowheads="1"/>
            </p:cNvSpPr>
            <p:nvPr/>
          </p:nvSpPr>
          <p:spPr bwMode="auto">
            <a:xfrm>
              <a:off x="10793811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43"/>
            <p:cNvSpPr>
              <a:spLocks noChangeArrowheads="1"/>
            </p:cNvSpPr>
            <p:nvPr/>
          </p:nvSpPr>
          <p:spPr bwMode="auto">
            <a:xfrm>
              <a:off x="10897777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44"/>
            <p:cNvSpPr>
              <a:spLocks noChangeArrowheads="1"/>
            </p:cNvSpPr>
            <p:nvPr/>
          </p:nvSpPr>
          <p:spPr bwMode="auto">
            <a:xfrm>
              <a:off x="12043705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45"/>
            <p:cNvSpPr>
              <a:spLocks noChangeArrowheads="1"/>
            </p:cNvSpPr>
            <p:nvPr/>
          </p:nvSpPr>
          <p:spPr bwMode="auto">
            <a:xfrm>
              <a:off x="9331369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46"/>
            <p:cNvSpPr>
              <a:spLocks noChangeArrowheads="1"/>
            </p:cNvSpPr>
            <p:nvPr/>
          </p:nvSpPr>
          <p:spPr bwMode="auto">
            <a:xfrm>
              <a:off x="119397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47"/>
            <p:cNvSpPr>
              <a:spLocks noChangeArrowheads="1"/>
            </p:cNvSpPr>
            <p:nvPr/>
          </p:nvSpPr>
          <p:spPr bwMode="auto">
            <a:xfrm>
              <a:off x="11209672" y="448355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48"/>
            <p:cNvSpPr>
              <a:spLocks noChangeArrowheads="1"/>
            </p:cNvSpPr>
            <p:nvPr/>
          </p:nvSpPr>
          <p:spPr bwMode="auto">
            <a:xfrm>
              <a:off x="11313638" y="448355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08" name="AutoShape 149"/>
            <p:cNvCxnSpPr>
              <a:cxnSpLocks noChangeShapeType="1"/>
            </p:cNvCxnSpPr>
            <p:nvPr/>
          </p:nvCxnSpPr>
          <p:spPr bwMode="auto">
            <a:xfrm flipH="1">
              <a:off x="2968700" y="6079696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9" name="AutoShape 150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56326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0" name="AutoShape 151"/>
            <p:cNvCxnSpPr>
              <a:cxnSpLocks noChangeShapeType="1"/>
            </p:cNvCxnSpPr>
            <p:nvPr/>
          </p:nvCxnSpPr>
          <p:spPr bwMode="auto">
            <a:xfrm>
              <a:off x="6725308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1" name="AutoShape 152"/>
            <p:cNvCxnSpPr>
              <a:cxnSpLocks noChangeShapeType="1"/>
            </p:cNvCxnSpPr>
            <p:nvPr/>
          </p:nvCxnSpPr>
          <p:spPr bwMode="auto">
            <a:xfrm flipH="1">
              <a:off x="2968700" y="6280873"/>
              <a:ext cx="3234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12" name="AutoShape 153"/>
            <p:cNvCxnSpPr>
              <a:cxnSpLocks noChangeShapeType="1"/>
            </p:cNvCxnSpPr>
            <p:nvPr/>
          </p:nvCxnSpPr>
          <p:spPr bwMode="auto">
            <a:xfrm>
              <a:off x="6203172" y="6280873"/>
              <a:ext cx="0" cy="7980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13" name="Text Box 154"/>
            <p:cNvSpPr txBox="1">
              <a:spLocks noChangeArrowheads="1"/>
            </p:cNvSpPr>
            <p:nvPr/>
          </p:nvSpPr>
          <p:spPr bwMode="auto">
            <a:xfrm>
              <a:off x="7559339" y="5980214"/>
              <a:ext cx="2608372" cy="28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 dirty="0"/>
                <a:t>Ул. Молодежная</a:t>
              </a:r>
            </a:p>
          </p:txBody>
        </p:sp>
        <p:sp>
          <p:nvSpPr>
            <p:cNvPr id="2214" name="Rectangle 155"/>
            <p:cNvSpPr>
              <a:spLocks noChangeArrowheads="1"/>
            </p:cNvSpPr>
            <p:nvPr/>
          </p:nvSpPr>
          <p:spPr bwMode="auto">
            <a:xfrm>
              <a:off x="11627844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56"/>
            <p:cNvSpPr>
              <a:spLocks noChangeArrowheads="1"/>
            </p:cNvSpPr>
            <p:nvPr/>
          </p:nvSpPr>
          <p:spPr bwMode="auto">
            <a:xfrm>
              <a:off x="102716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57"/>
            <p:cNvSpPr>
              <a:spLocks noChangeArrowheads="1"/>
            </p:cNvSpPr>
            <p:nvPr/>
          </p:nvSpPr>
          <p:spPr bwMode="auto">
            <a:xfrm>
              <a:off x="1016771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8"/>
            <p:cNvSpPr>
              <a:spLocks noChangeArrowheads="1"/>
            </p:cNvSpPr>
            <p:nvPr/>
          </p:nvSpPr>
          <p:spPr bwMode="auto">
            <a:xfrm>
              <a:off x="9853505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9"/>
            <p:cNvSpPr>
              <a:spLocks noChangeArrowheads="1"/>
            </p:cNvSpPr>
            <p:nvPr/>
          </p:nvSpPr>
          <p:spPr bwMode="auto">
            <a:xfrm>
              <a:off x="9749539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60"/>
            <p:cNvSpPr>
              <a:spLocks noChangeArrowheads="1"/>
            </p:cNvSpPr>
            <p:nvPr/>
          </p:nvSpPr>
          <p:spPr bwMode="auto">
            <a:xfrm>
              <a:off x="8185441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61"/>
            <p:cNvSpPr>
              <a:spLocks noChangeArrowheads="1"/>
            </p:cNvSpPr>
            <p:nvPr/>
          </p:nvSpPr>
          <p:spPr bwMode="auto">
            <a:xfrm>
              <a:off x="8081475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62"/>
            <p:cNvSpPr>
              <a:spLocks noChangeArrowheads="1"/>
            </p:cNvSpPr>
            <p:nvPr/>
          </p:nvSpPr>
          <p:spPr bwMode="auto">
            <a:xfrm>
              <a:off x="10687536" y="5880730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63"/>
            <p:cNvSpPr>
              <a:spLocks noChangeArrowheads="1"/>
            </p:cNvSpPr>
            <p:nvPr/>
          </p:nvSpPr>
          <p:spPr bwMode="auto">
            <a:xfrm>
              <a:off x="10793811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64"/>
            <p:cNvSpPr>
              <a:spLocks noChangeArrowheads="1"/>
            </p:cNvSpPr>
            <p:nvPr/>
          </p:nvSpPr>
          <p:spPr bwMode="auto">
            <a:xfrm>
              <a:off x="1110570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65"/>
            <p:cNvSpPr>
              <a:spLocks noChangeArrowheads="1"/>
            </p:cNvSpPr>
            <p:nvPr/>
          </p:nvSpPr>
          <p:spPr bwMode="auto">
            <a:xfrm>
              <a:off x="1120967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66"/>
            <p:cNvSpPr>
              <a:spLocks noChangeArrowheads="1"/>
            </p:cNvSpPr>
            <p:nvPr/>
          </p:nvSpPr>
          <p:spPr bwMode="auto">
            <a:xfrm>
              <a:off x="11523878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67"/>
            <p:cNvSpPr>
              <a:spLocks noChangeArrowheads="1"/>
            </p:cNvSpPr>
            <p:nvPr/>
          </p:nvSpPr>
          <p:spPr bwMode="auto">
            <a:xfrm>
              <a:off x="9227403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8"/>
            <p:cNvSpPr>
              <a:spLocks noChangeArrowheads="1"/>
            </p:cNvSpPr>
            <p:nvPr/>
          </p:nvSpPr>
          <p:spPr bwMode="auto">
            <a:xfrm>
              <a:off x="8811542" y="5880730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9"/>
            <p:cNvSpPr>
              <a:spLocks noChangeArrowheads="1"/>
            </p:cNvSpPr>
            <p:nvPr/>
          </p:nvSpPr>
          <p:spPr bwMode="auto">
            <a:xfrm>
              <a:off x="8707578" y="5880730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70"/>
            <p:cNvSpPr>
              <a:spLocks noChangeArrowheads="1"/>
            </p:cNvSpPr>
            <p:nvPr/>
          </p:nvSpPr>
          <p:spPr bwMode="auto">
            <a:xfrm>
              <a:off x="88115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71"/>
            <p:cNvSpPr>
              <a:spLocks noChangeArrowheads="1"/>
            </p:cNvSpPr>
            <p:nvPr/>
          </p:nvSpPr>
          <p:spPr bwMode="auto">
            <a:xfrm>
              <a:off x="8915508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72"/>
            <p:cNvSpPr>
              <a:spLocks noChangeArrowheads="1"/>
            </p:cNvSpPr>
            <p:nvPr/>
          </p:nvSpPr>
          <p:spPr bwMode="auto">
            <a:xfrm>
              <a:off x="9227403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73"/>
            <p:cNvSpPr>
              <a:spLocks noChangeArrowheads="1"/>
            </p:cNvSpPr>
            <p:nvPr/>
          </p:nvSpPr>
          <p:spPr bwMode="auto">
            <a:xfrm>
              <a:off x="9541609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74"/>
            <p:cNvSpPr>
              <a:spLocks noChangeArrowheads="1"/>
            </p:cNvSpPr>
            <p:nvPr/>
          </p:nvSpPr>
          <p:spPr bwMode="auto">
            <a:xfrm>
              <a:off x="10375641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75"/>
            <p:cNvSpPr>
              <a:spLocks noChangeArrowheads="1"/>
            </p:cNvSpPr>
            <p:nvPr/>
          </p:nvSpPr>
          <p:spPr bwMode="auto">
            <a:xfrm>
              <a:off x="10479606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Rectangle 176"/>
            <p:cNvSpPr>
              <a:spLocks noChangeArrowheads="1"/>
            </p:cNvSpPr>
            <p:nvPr/>
          </p:nvSpPr>
          <p:spPr bwMode="auto">
            <a:xfrm>
              <a:off x="10897777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6" name="Rectangle 177"/>
            <p:cNvSpPr>
              <a:spLocks noChangeArrowheads="1"/>
            </p:cNvSpPr>
            <p:nvPr/>
          </p:nvSpPr>
          <p:spPr bwMode="auto">
            <a:xfrm>
              <a:off x="11001742" y="6380355"/>
              <a:ext cx="10396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9"/>
            <p:cNvSpPr>
              <a:spLocks noChangeArrowheads="1"/>
            </p:cNvSpPr>
            <p:nvPr/>
          </p:nvSpPr>
          <p:spPr bwMode="auto">
            <a:xfrm>
              <a:off x="7141169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80"/>
            <p:cNvSpPr>
              <a:spLocks noChangeArrowheads="1"/>
            </p:cNvSpPr>
            <p:nvPr/>
          </p:nvSpPr>
          <p:spPr bwMode="auto">
            <a:xfrm>
              <a:off x="745537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81"/>
            <p:cNvSpPr>
              <a:spLocks noChangeArrowheads="1"/>
            </p:cNvSpPr>
            <p:nvPr/>
          </p:nvSpPr>
          <p:spPr bwMode="auto">
            <a:xfrm>
              <a:off x="7663305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82"/>
            <p:cNvSpPr>
              <a:spLocks noChangeArrowheads="1"/>
            </p:cNvSpPr>
            <p:nvPr/>
          </p:nvSpPr>
          <p:spPr bwMode="auto">
            <a:xfrm>
              <a:off x="7975200" y="6380355"/>
              <a:ext cx="106276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83"/>
            <p:cNvSpPr>
              <a:spLocks noChangeArrowheads="1"/>
            </p:cNvSpPr>
            <p:nvPr/>
          </p:nvSpPr>
          <p:spPr bwMode="auto">
            <a:xfrm>
              <a:off x="8393372" y="6380355"/>
              <a:ext cx="103964" cy="99483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Rectangle 184"/>
            <p:cNvSpPr>
              <a:spLocks noChangeArrowheads="1"/>
            </p:cNvSpPr>
            <p:nvPr/>
          </p:nvSpPr>
          <p:spPr bwMode="auto">
            <a:xfrm>
              <a:off x="10479088" y="7577138"/>
              <a:ext cx="1774825" cy="598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3" name="Text Box 185"/>
            <p:cNvSpPr txBox="1">
              <a:spLocks noChangeArrowheads="1"/>
            </p:cNvSpPr>
            <p:nvPr/>
          </p:nvSpPr>
          <p:spPr bwMode="auto">
            <a:xfrm>
              <a:off x="10479607" y="7678053"/>
              <a:ext cx="167037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Маш. двор</a:t>
              </a:r>
            </a:p>
          </p:txBody>
        </p:sp>
        <p:sp>
          <p:nvSpPr>
            <p:cNvPr id="2244" name="Rectangle 186"/>
            <p:cNvSpPr>
              <a:spLocks noChangeArrowheads="1"/>
            </p:cNvSpPr>
            <p:nvPr/>
          </p:nvSpPr>
          <p:spPr bwMode="auto">
            <a:xfrm rot="5400000">
              <a:off x="9613812" y="7617087"/>
              <a:ext cx="897556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187"/>
            <p:cNvSpPr txBox="1">
              <a:spLocks noChangeArrowheads="1"/>
            </p:cNvSpPr>
            <p:nvPr/>
          </p:nvSpPr>
          <p:spPr bwMode="auto">
            <a:xfrm rot="16200000">
              <a:off x="9598025" y="7673525"/>
              <a:ext cx="91598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АЗС</a:t>
              </a:r>
            </a:p>
          </p:txBody>
        </p:sp>
        <p:sp>
          <p:nvSpPr>
            <p:cNvPr id="2246" name="Rectangle 188"/>
            <p:cNvSpPr>
              <a:spLocks noChangeArrowheads="1"/>
            </p:cNvSpPr>
            <p:nvPr/>
          </p:nvSpPr>
          <p:spPr bwMode="auto">
            <a:xfrm rot="5400000">
              <a:off x="8733416" y="7663450"/>
              <a:ext cx="1198215" cy="6261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9"/>
            <p:cNvSpPr txBox="1">
              <a:spLocks noChangeArrowheads="1"/>
            </p:cNvSpPr>
            <p:nvPr/>
          </p:nvSpPr>
          <p:spPr bwMode="auto">
            <a:xfrm rot="16200000">
              <a:off x="8875711" y="7665693"/>
              <a:ext cx="899766" cy="3231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Гараж</a:t>
              </a:r>
            </a:p>
          </p:txBody>
        </p:sp>
        <p:sp>
          <p:nvSpPr>
            <p:cNvPr id="2248" name="Rectangle 190"/>
            <p:cNvSpPr>
              <a:spLocks noChangeArrowheads="1"/>
            </p:cNvSpPr>
            <p:nvPr/>
          </p:nvSpPr>
          <p:spPr bwMode="auto">
            <a:xfrm rot="5400000">
              <a:off x="8152573" y="7821639"/>
              <a:ext cx="899767" cy="2102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191"/>
            <p:cNvSpPr txBox="1">
              <a:spLocks noChangeArrowheads="1"/>
            </p:cNvSpPr>
            <p:nvPr/>
          </p:nvSpPr>
          <p:spPr bwMode="auto">
            <a:xfrm rot="16200000">
              <a:off x="7974012" y="7735549"/>
              <a:ext cx="1200150" cy="28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00" b="1" dirty="0" err="1"/>
                <a:t>Котельня</a:t>
              </a:r>
              <a:endParaRPr lang="ru-RU" sz="700" b="1" dirty="0"/>
            </a:p>
          </p:txBody>
        </p:sp>
        <p:sp>
          <p:nvSpPr>
            <p:cNvPr id="2250" name="Rectangle 192"/>
            <p:cNvSpPr>
              <a:spLocks noChangeArrowheads="1"/>
            </p:cNvSpPr>
            <p:nvPr/>
          </p:nvSpPr>
          <p:spPr bwMode="auto">
            <a:xfrm rot="5400000">
              <a:off x="7577319" y="7666827"/>
              <a:ext cx="798074" cy="418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Text Box 193"/>
            <p:cNvSpPr txBox="1">
              <a:spLocks noChangeArrowheads="1"/>
            </p:cNvSpPr>
            <p:nvPr/>
          </p:nvSpPr>
          <p:spPr bwMode="auto">
            <a:xfrm rot="16200000">
              <a:off x="7511804" y="7770703"/>
              <a:ext cx="915242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РТМ</a:t>
              </a:r>
            </a:p>
          </p:txBody>
        </p:sp>
        <p:sp>
          <p:nvSpPr>
            <p:cNvPr id="2252" name="Rectangle 194"/>
            <p:cNvSpPr>
              <a:spLocks noChangeArrowheads="1"/>
            </p:cNvSpPr>
            <p:nvPr/>
          </p:nvSpPr>
          <p:spPr bwMode="auto">
            <a:xfrm rot="5400000">
              <a:off x="2578678" y="7767416"/>
              <a:ext cx="1198215" cy="4181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5"/>
            <p:cNvSpPr>
              <a:spLocks noChangeArrowheads="1"/>
            </p:cNvSpPr>
            <p:nvPr/>
          </p:nvSpPr>
          <p:spPr bwMode="auto">
            <a:xfrm>
              <a:off x="3698766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96"/>
            <p:cNvSpPr>
              <a:spLocks noChangeArrowheads="1"/>
            </p:cNvSpPr>
            <p:nvPr/>
          </p:nvSpPr>
          <p:spPr bwMode="auto">
            <a:xfrm>
              <a:off x="3698875" y="8075613"/>
              <a:ext cx="1774825" cy="400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" name="Rectangle 197"/>
            <p:cNvSpPr>
              <a:spLocks noChangeArrowheads="1"/>
            </p:cNvSpPr>
            <p:nvPr/>
          </p:nvSpPr>
          <p:spPr bwMode="auto">
            <a:xfrm>
              <a:off x="5473105" y="7377394"/>
              <a:ext cx="1252203" cy="4001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98"/>
            <p:cNvSpPr txBox="1">
              <a:spLocks noChangeArrowheads="1"/>
            </p:cNvSpPr>
            <p:nvPr/>
          </p:nvSpPr>
          <p:spPr bwMode="auto">
            <a:xfrm rot="16200000">
              <a:off x="2372519" y="7715592"/>
              <a:ext cx="1597025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Коровник</a:t>
              </a:r>
            </a:p>
          </p:txBody>
        </p:sp>
        <p:sp>
          <p:nvSpPr>
            <p:cNvPr id="7" name="Text Box 199"/>
            <p:cNvSpPr txBox="1">
              <a:spLocks noChangeArrowheads="1"/>
            </p:cNvSpPr>
            <p:nvPr/>
          </p:nvSpPr>
          <p:spPr bwMode="auto">
            <a:xfrm>
              <a:off x="3906837" y="8075613"/>
              <a:ext cx="1462087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sp>
          <p:nvSpPr>
            <p:cNvPr id="2258" name="Text Box 200"/>
            <p:cNvSpPr txBox="1">
              <a:spLocks noChangeArrowheads="1"/>
            </p:cNvSpPr>
            <p:nvPr/>
          </p:nvSpPr>
          <p:spPr bwMode="auto">
            <a:xfrm>
              <a:off x="3594800" y="7377394"/>
              <a:ext cx="15641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Телятник</a:t>
              </a:r>
            </a:p>
          </p:txBody>
        </p:sp>
        <p:sp>
          <p:nvSpPr>
            <p:cNvPr id="2259" name="Text Box 201"/>
            <p:cNvSpPr txBox="1">
              <a:spLocks noChangeArrowheads="1"/>
            </p:cNvSpPr>
            <p:nvPr/>
          </p:nvSpPr>
          <p:spPr bwMode="auto">
            <a:xfrm>
              <a:off x="5577070" y="7377394"/>
              <a:ext cx="956480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Склад</a:t>
              </a:r>
            </a:p>
          </p:txBody>
        </p:sp>
        <p:sp>
          <p:nvSpPr>
            <p:cNvPr id="2260" name="Text Box 198"/>
            <p:cNvSpPr txBox="1">
              <a:spLocks noChangeArrowheads="1"/>
            </p:cNvSpPr>
            <p:nvPr/>
          </p:nvSpPr>
          <p:spPr bwMode="auto">
            <a:xfrm rot="16200000">
              <a:off x="2479056" y="7739753"/>
              <a:ext cx="1596146" cy="3231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/>
                <a:t>Коровник</a:t>
              </a:r>
            </a:p>
          </p:txBody>
        </p:sp>
        <p:sp>
          <p:nvSpPr>
            <p:cNvPr id="8" name="Text Box 200"/>
            <p:cNvSpPr txBox="1">
              <a:spLocks noChangeArrowheads="1"/>
            </p:cNvSpPr>
            <p:nvPr/>
          </p:nvSpPr>
          <p:spPr bwMode="auto">
            <a:xfrm>
              <a:off x="3700463" y="7400925"/>
              <a:ext cx="1565276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900" b="1" dirty="0"/>
                <a:t>Телятник</a:t>
              </a:r>
            </a:p>
          </p:txBody>
        </p:sp>
        <p:pic>
          <p:nvPicPr>
            <p:cNvPr id="2262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91405" y="1671504"/>
              <a:ext cx="499033" cy="61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населенного пункта</a:t>
            </a: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 д. </a:t>
            </a:r>
            <a:r>
              <a:rPr lang="ru-RU" dirty="0">
                <a:latin typeface="Times New Roman" pitchFamily="18" charset="0"/>
              </a:rPr>
              <a:t>Орловка Чистоозерного муниципального района</a:t>
            </a:r>
          </a:p>
        </p:txBody>
      </p:sp>
      <p:sp>
        <p:nvSpPr>
          <p:cNvPr id="2052" name="Rectangle 123"/>
          <p:cNvSpPr>
            <a:spLocks noChangeArrowheads="1"/>
          </p:cNvSpPr>
          <p:nvPr/>
        </p:nvSpPr>
        <p:spPr bwMode="auto">
          <a:xfrm>
            <a:off x="653143" y="3320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3" name="Rectangle 123"/>
          <p:cNvSpPr>
            <a:spLocks noChangeArrowheads="1"/>
          </p:cNvSpPr>
          <p:nvPr/>
        </p:nvSpPr>
        <p:spPr bwMode="auto">
          <a:xfrm>
            <a:off x="8545286" y="2884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66</a:t>
            </a:r>
          </a:p>
        </p:txBody>
      </p:sp>
      <p:sp>
        <p:nvSpPr>
          <p:cNvPr id="2054" name="Rectangle 123"/>
          <p:cNvSpPr>
            <a:spLocks noChangeArrowheads="1"/>
          </p:cNvSpPr>
          <p:nvPr/>
        </p:nvSpPr>
        <p:spPr bwMode="auto">
          <a:xfrm>
            <a:off x="272143" y="2612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55" name="Rectangle 123"/>
          <p:cNvSpPr>
            <a:spLocks noChangeArrowheads="1"/>
          </p:cNvSpPr>
          <p:nvPr/>
        </p:nvSpPr>
        <p:spPr bwMode="auto">
          <a:xfrm>
            <a:off x="5061857" y="2775858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30</a:t>
            </a:r>
          </a:p>
        </p:txBody>
      </p:sp>
      <p:sp>
        <p:nvSpPr>
          <p:cNvPr id="2056" name="Rectangle 123"/>
          <p:cNvSpPr>
            <a:spLocks noChangeArrowheads="1"/>
          </p:cNvSpPr>
          <p:nvPr/>
        </p:nvSpPr>
        <p:spPr bwMode="auto">
          <a:xfrm>
            <a:off x="5715000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  <p:sp>
        <p:nvSpPr>
          <p:cNvPr id="2057" name="Rectangle 123"/>
          <p:cNvSpPr>
            <a:spLocks noChangeArrowheads="1"/>
          </p:cNvSpPr>
          <p:nvPr/>
        </p:nvSpPr>
        <p:spPr bwMode="auto">
          <a:xfrm>
            <a:off x="7946571" y="3265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65</a:t>
            </a:r>
          </a:p>
        </p:txBody>
      </p:sp>
      <p:sp>
        <p:nvSpPr>
          <p:cNvPr id="2058" name="Rectangle 123"/>
          <p:cNvSpPr>
            <a:spLocks noChangeArrowheads="1"/>
          </p:cNvSpPr>
          <p:nvPr/>
        </p:nvSpPr>
        <p:spPr bwMode="auto">
          <a:xfrm>
            <a:off x="4027714" y="3048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27</a:t>
            </a:r>
          </a:p>
        </p:txBody>
      </p: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8490857" y="4136572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19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5061857" y="4789715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7783286" y="4844143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24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163286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15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701143" y="1524001"/>
            <a:ext cx="381000" cy="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7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ПАСПОРТ ТЕРРИТОРИИ СЕЛЬСКОГО ПОСЕЛЕНИЯ </a:t>
            </a:r>
            <a:br>
              <a:rPr lang="ru-RU" sz="1400" dirty="0" smtClean="0"/>
            </a:br>
            <a:r>
              <a:rPr lang="ru-RU" sz="1400" dirty="0" smtClean="0"/>
              <a:t>обзорная карта наиболее значимых объектов прилегающих к сельскому поселению в границах района</a:t>
            </a:r>
            <a:endParaRPr lang="ru-RU" sz="1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62" y="3714752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429000"/>
            <a:ext cx="655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Журавка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4143380"/>
            <a:ext cx="966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Шипицыно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143380"/>
            <a:ext cx="817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Олтарь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2643182"/>
            <a:ext cx="1146677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р.п. Чистоозерное 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3214686"/>
            <a:ext cx="117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Чебаклы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3214686"/>
            <a:ext cx="1696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Новопокровка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4643446"/>
            <a:ext cx="810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Орловка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4286256"/>
            <a:ext cx="1337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Павловка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5000636"/>
            <a:ext cx="935081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Варваровка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5572140"/>
            <a:ext cx="1426225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</a:t>
            </a:r>
            <a:r>
              <a:rPr lang="ru-RU" sz="800" dirty="0" err="1" smtClean="0"/>
              <a:t>Новокрасное</a:t>
            </a:r>
            <a:endParaRPr lang="ru-RU" sz="8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929058" y="2357430"/>
            <a:ext cx="582839" cy="281214"/>
            <a:chOff x="2290" y="4020"/>
            <a:chExt cx="768" cy="218"/>
          </a:xfrm>
        </p:grpSpPr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/>
              <a:endParaRPr lang="ru-RU" sz="800" u="sng" dirty="0">
                <a:cs typeface="Times New Roman" pitchFamily="18" charset="0"/>
              </a:endParaRPr>
            </a:p>
            <a:p>
              <a:pPr algn="ctr" defTabSz="1276650"/>
              <a:r>
                <a:rPr lang="ru-RU" sz="800" dirty="0">
                  <a:cs typeface="Times New Roman" pitchFamily="18" charset="0"/>
                </a:rPr>
                <a:t> 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45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8" name="Group 162"/>
          <p:cNvGrpSpPr>
            <a:grpSpLocks/>
          </p:cNvGrpSpPr>
          <p:nvPr/>
        </p:nvGrpSpPr>
        <p:grpSpPr bwMode="auto">
          <a:xfrm>
            <a:off x="5357818" y="4000504"/>
            <a:ext cx="401411" cy="199571"/>
            <a:chOff x="4150" y="3838"/>
            <a:chExt cx="272" cy="91"/>
          </a:xfrm>
        </p:grpSpPr>
        <p:sp>
          <p:nvSpPr>
            <p:cNvPr id="51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52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grpSp>
        <p:nvGrpSpPr>
          <p:cNvPr id="19" name="Group 162"/>
          <p:cNvGrpSpPr>
            <a:grpSpLocks/>
          </p:cNvGrpSpPr>
          <p:nvPr/>
        </p:nvGrpSpPr>
        <p:grpSpPr bwMode="auto">
          <a:xfrm>
            <a:off x="3500430" y="2357430"/>
            <a:ext cx="401411" cy="199571"/>
            <a:chOff x="4150" y="3838"/>
            <a:chExt cx="272" cy="91"/>
          </a:xfrm>
        </p:grpSpPr>
        <p:sp>
          <p:nvSpPr>
            <p:cNvPr id="54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55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pic>
        <p:nvPicPr>
          <p:cNvPr id="57" name="Picture 60" descr="ме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265339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53"/>
          <p:cNvGrpSpPr>
            <a:grpSpLocks/>
          </p:cNvGrpSpPr>
          <p:nvPr/>
        </p:nvGrpSpPr>
        <p:grpSpPr bwMode="auto">
          <a:xfrm rot="12215286">
            <a:off x="2378634" y="5616749"/>
            <a:ext cx="256268" cy="159523"/>
            <a:chOff x="6757196" y="7872434"/>
            <a:chExt cx="1073158" cy="153323"/>
          </a:xfrm>
        </p:grpSpPr>
        <p:cxnSp>
          <p:nvCxnSpPr>
            <p:cNvPr id="59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0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1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2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3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4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5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6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7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68" name="TextBox 67"/>
          <p:cNvSpPr txBox="1"/>
          <p:nvPr/>
        </p:nvSpPr>
        <p:spPr>
          <a:xfrm>
            <a:off x="3571868" y="5072074"/>
            <a:ext cx="1365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Бугриновка</a:t>
            </a:r>
            <a:endParaRPr lang="ru-RU" sz="800" dirty="0"/>
          </a:p>
        </p:txBody>
      </p:sp>
      <p:grpSp>
        <p:nvGrpSpPr>
          <p:cNvPr id="22" name="Группа 153"/>
          <p:cNvGrpSpPr>
            <a:grpSpLocks/>
          </p:cNvGrpSpPr>
          <p:nvPr/>
        </p:nvGrpSpPr>
        <p:grpSpPr bwMode="auto">
          <a:xfrm rot="7893903">
            <a:off x="4143372" y="5357826"/>
            <a:ext cx="256268" cy="108857"/>
            <a:chOff x="6757196" y="7872434"/>
            <a:chExt cx="1073158" cy="153323"/>
          </a:xfrm>
        </p:grpSpPr>
        <p:cxnSp>
          <p:nvCxnSpPr>
            <p:cNvPr id="7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3" name="Группа 153"/>
          <p:cNvGrpSpPr>
            <a:grpSpLocks/>
          </p:cNvGrpSpPr>
          <p:nvPr/>
        </p:nvGrpSpPr>
        <p:grpSpPr bwMode="auto">
          <a:xfrm rot="10800000">
            <a:off x="3857620" y="5643577"/>
            <a:ext cx="256268" cy="142875"/>
            <a:chOff x="6757196" y="7872434"/>
            <a:chExt cx="1073158" cy="153323"/>
          </a:xfrm>
        </p:grpSpPr>
        <p:cxnSp>
          <p:nvCxnSpPr>
            <p:cNvPr id="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4" name="Группа 153"/>
          <p:cNvGrpSpPr>
            <a:grpSpLocks/>
          </p:cNvGrpSpPr>
          <p:nvPr/>
        </p:nvGrpSpPr>
        <p:grpSpPr bwMode="auto">
          <a:xfrm rot="9819978">
            <a:off x="3525466" y="5643444"/>
            <a:ext cx="256268" cy="137108"/>
            <a:chOff x="6757196" y="7872434"/>
            <a:chExt cx="1073158" cy="153323"/>
          </a:xfrm>
        </p:grpSpPr>
        <p:cxnSp>
          <p:nvCxnSpPr>
            <p:cNvPr id="9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5" name="Группа 153"/>
          <p:cNvGrpSpPr>
            <a:grpSpLocks/>
          </p:cNvGrpSpPr>
          <p:nvPr/>
        </p:nvGrpSpPr>
        <p:grpSpPr bwMode="auto">
          <a:xfrm rot="10800000">
            <a:off x="3214678" y="5715016"/>
            <a:ext cx="256268" cy="142875"/>
            <a:chOff x="6757196" y="7872434"/>
            <a:chExt cx="1073158" cy="153323"/>
          </a:xfrm>
        </p:grpSpPr>
        <p:cxnSp>
          <p:nvCxnSpPr>
            <p:cNvPr id="10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6" name="Группа 153"/>
          <p:cNvGrpSpPr>
            <a:grpSpLocks/>
          </p:cNvGrpSpPr>
          <p:nvPr/>
        </p:nvGrpSpPr>
        <p:grpSpPr bwMode="auto">
          <a:xfrm rot="11728058">
            <a:off x="2687846" y="5654447"/>
            <a:ext cx="256268" cy="137701"/>
            <a:chOff x="6757196" y="7872434"/>
            <a:chExt cx="1073158" cy="153323"/>
          </a:xfrm>
        </p:grpSpPr>
        <p:cxnSp>
          <p:nvCxnSpPr>
            <p:cNvPr id="11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7" name="Группа 153"/>
          <p:cNvGrpSpPr>
            <a:grpSpLocks/>
          </p:cNvGrpSpPr>
          <p:nvPr/>
        </p:nvGrpSpPr>
        <p:grpSpPr bwMode="auto">
          <a:xfrm rot="9421585">
            <a:off x="5011709" y="4903454"/>
            <a:ext cx="256268" cy="108857"/>
            <a:chOff x="6757196" y="7872434"/>
            <a:chExt cx="1073158" cy="153323"/>
          </a:xfrm>
        </p:grpSpPr>
        <p:cxnSp>
          <p:nvCxnSpPr>
            <p:cNvPr id="12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8" name="Группа 153"/>
          <p:cNvGrpSpPr>
            <a:grpSpLocks/>
          </p:cNvGrpSpPr>
          <p:nvPr/>
        </p:nvGrpSpPr>
        <p:grpSpPr bwMode="auto">
          <a:xfrm rot="10800000">
            <a:off x="4714876" y="5000635"/>
            <a:ext cx="256268" cy="142875"/>
            <a:chOff x="6757196" y="7872434"/>
            <a:chExt cx="1073158" cy="153323"/>
          </a:xfrm>
        </p:grpSpPr>
        <p:cxnSp>
          <p:nvCxnSpPr>
            <p:cNvPr id="13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9" name="Группа 153"/>
          <p:cNvGrpSpPr>
            <a:grpSpLocks/>
          </p:cNvGrpSpPr>
          <p:nvPr/>
        </p:nvGrpSpPr>
        <p:grpSpPr bwMode="auto">
          <a:xfrm rot="8195988">
            <a:off x="4357686" y="5143512"/>
            <a:ext cx="256268" cy="108857"/>
            <a:chOff x="6757196" y="7872434"/>
            <a:chExt cx="1073158" cy="153323"/>
          </a:xfrm>
        </p:grpSpPr>
        <p:cxnSp>
          <p:nvCxnSpPr>
            <p:cNvPr id="14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30" name="Группа 153"/>
          <p:cNvGrpSpPr>
            <a:grpSpLocks/>
          </p:cNvGrpSpPr>
          <p:nvPr/>
        </p:nvGrpSpPr>
        <p:grpSpPr bwMode="auto">
          <a:xfrm rot="13929146">
            <a:off x="1493629" y="5938039"/>
            <a:ext cx="256268" cy="108857"/>
            <a:chOff x="6757196" y="7872434"/>
            <a:chExt cx="1073158" cy="153323"/>
          </a:xfrm>
        </p:grpSpPr>
        <p:cxnSp>
          <p:nvCxnSpPr>
            <p:cNvPr id="15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5" name="Группа 153"/>
          <p:cNvGrpSpPr>
            <a:grpSpLocks/>
          </p:cNvGrpSpPr>
          <p:nvPr/>
        </p:nvGrpSpPr>
        <p:grpSpPr bwMode="auto">
          <a:xfrm rot="8037138">
            <a:off x="1643024" y="5576296"/>
            <a:ext cx="256268" cy="108857"/>
            <a:chOff x="6757196" y="7872434"/>
            <a:chExt cx="1073158" cy="153323"/>
          </a:xfrm>
        </p:grpSpPr>
        <p:cxnSp>
          <p:nvCxnSpPr>
            <p:cNvPr id="16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6" name="Группа 153"/>
          <p:cNvGrpSpPr>
            <a:grpSpLocks/>
          </p:cNvGrpSpPr>
          <p:nvPr/>
        </p:nvGrpSpPr>
        <p:grpSpPr bwMode="auto">
          <a:xfrm rot="8997071">
            <a:off x="1867389" y="5414672"/>
            <a:ext cx="256268" cy="108857"/>
            <a:chOff x="6757196" y="7872434"/>
            <a:chExt cx="1073158" cy="153323"/>
          </a:xfrm>
        </p:grpSpPr>
        <p:cxnSp>
          <p:nvCxnSpPr>
            <p:cNvPr id="17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7" name="Группа 153"/>
          <p:cNvGrpSpPr>
            <a:grpSpLocks/>
          </p:cNvGrpSpPr>
          <p:nvPr/>
        </p:nvGrpSpPr>
        <p:grpSpPr bwMode="auto">
          <a:xfrm rot="12420409">
            <a:off x="2153851" y="5481514"/>
            <a:ext cx="256268" cy="108857"/>
            <a:chOff x="6757196" y="7872434"/>
            <a:chExt cx="1073158" cy="153323"/>
          </a:xfrm>
        </p:grpSpPr>
        <p:cxnSp>
          <p:nvCxnSpPr>
            <p:cNvPr id="1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8" name="Группа 153"/>
          <p:cNvGrpSpPr>
            <a:grpSpLocks/>
          </p:cNvGrpSpPr>
          <p:nvPr/>
        </p:nvGrpSpPr>
        <p:grpSpPr bwMode="auto">
          <a:xfrm rot="10800000">
            <a:off x="5286380" y="4857760"/>
            <a:ext cx="256268" cy="108857"/>
            <a:chOff x="6757196" y="7872434"/>
            <a:chExt cx="1073158" cy="153323"/>
          </a:xfrm>
        </p:grpSpPr>
        <p:cxnSp>
          <p:nvCxnSpPr>
            <p:cNvPr id="19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29" name="Группа 153"/>
          <p:cNvGrpSpPr>
            <a:grpSpLocks/>
          </p:cNvGrpSpPr>
          <p:nvPr/>
        </p:nvGrpSpPr>
        <p:grpSpPr bwMode="auto">
          <a:xfrm rot="8048299">
            <a:off x="4037103" y="5511033"/>
            <a:ext cx="256268" cy="150764"/>
            <a:chOff x="6757196" y="7872434"/>
            <a:chExt cx="1073158" cy="153323"/>
          </a:xfrm>
        </p:grpSpPr>
        <p:cxnSp>
          <p:nvCxnSpPr>
            <p:cNvPr id="20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30" name="Группа 153"/>
          <p:cNvGrpSpPr>
            <a:grpSpLocks/>
          </p:cNvGrpSpPr>
          <p:nvPr/>
        </p:nvGrpSpPr>
        <p:grpSpPr bwMode="auto">
          <a:xfrm rot="10800000">
            <a:off x="2928926" y="5715016"/>
            <a:ext cx="256268" cy="108857"/>
            <a:chOff x="6757196" y="7872434"/>
            <a:chExt cx="1073158" cy="153323"/>
          </a:xfrm>
        </p:grpSpPr>
        <p:cxnSp>
          <p:nvCxnSpPr>
            <p:cNvPr id="21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19" name="Freeform 67"/>
          <p:cNvSpPr>
            <a:spLocks/>
          </p:cNvSpPr>
          <p:nvPr/>
        </p:nvSpPr>
        <p:spPr bwMode="auto">
          <a:xfrm>
            <a:off x="3929058" y="2143116"/>
            <a:ext cx="404680" cy="178541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159 h 159"/>
              <a:gd name="T4" fmla="*/ 3 w 291"/>
              <a:gd name="T5" fmla="*/ 114 h 159"/>
              <a:gd name="T6" fmla="*/ 3 w 291"/>
              <a:gd name="T7" fmla="*/ 39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91350" tIns="45675" rIns="91350" bIns="45675"/>
          <a:lstStyle/>
          <a:p>
            <a:pPr defTabSz="1276350"/>
            <a:r>
              <a:rPr lang="ru-RU" sz="800" dirty="0" smtClean="0"/>
              <a:t>ПЧ-75</a:t>
            </a:r>
            <a:endParaRPr lang="ru-RU" sz="800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2286000" y="2571744"/>
            <a:ext cx="121443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Лесничество</a:t>
            </a:r>
          </a:p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ООО «</a:t>
            </a:r>
            <a:r>
              <a:rPr lang="ru-RU" sz="800" i="1" dirty="0" err="1" smtClean="0">
                <a:cs typeface="Times New Roman" pitchFamily="18" charset="0"/>
              </a:rPr>
              <a:t>Комфрт</a:t>
            </a:r>
            <a:r>
              <a:rPr lang="ru-RU" sz="800" i="1" dirty="0" smtClean="0">
                <a:cs typeface="Times New Roman" pitchFamily="18" charset="0"/>
              </a:rPr>
              <a:t>»</a:t>
            </a:r>
            <a:endParaRPr lang="ru-RU" sz="800" i="1" dirty="0">
              <a:cs typeface="Times New Roman" pitchFamily="18" charset="0"/>
            </a:endParaRPr>
          </a:p>
        </p:txBody>
      </p:sp>
      <p:sp>
        <p:nvSpPr>
          <p:cNvPr id="222" name="Oval 115" descr="Темный диагональный 2"/>
          <p:cNvSpPr>
            <a:spLocks noChangeArrowheads="1"/>
          </p:cNvSpPr>
          <p:nvPr/>
        </p:nvSpPr>
        <p:spPr bwMode="auto">
          <a:xfrm>
            <a:off x="4357686" y="4786322"/>
            <a:ext cx="303212" cy="274638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5-конечная звезда 55"/>
          <p:cNvSpPr/>
          <p:nvPr/>
        </p:nvSpPr>
        <p:spPr bwMode="auto">
          <a:xfrm>
            <a:off x="3286116" y="2571744"/>
            <a:ext cx="428628" cy="285752"/>
          </a:xfrm>
          <a:prstGeom prst="star5">
            <a:avLst>
              <a:gd name="adj" fmla="val 20488"/>
              <a:gd name="hf" fmla="val 105146"/>
              <a:gd name="vf" fmla="val 110557"/>
            </a:avLst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29058" y="2357429"/>
            <a:ext cx="785818" cy="2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ЦРБ</a:t>
            </a:r>
            <a:endParaRPr lang="ru-RU" sz="800" i="1" dirty="0">
              <a:cs typeface="Times New Roman" pitchFamily="18" charset="0"/>
            </a:endParaRPr>
          </a:p>
        </p:txBody>
      </p:sp>
      <p:sp>
        <p:nvSpPr>
          <p:cNvPr id="209" name="Овал 208"/>
          <p:cNvSpPr/>
          <p:nvPr/>
        </p:nvSpPr>
        <p:spPr>
          <a:xfrm>
            <a:off x="4071934" y="4500570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2813</Words>
  <PresentationFormat>Экран (4:3)</PresentationFormat>
  <Paragraphs>1157</Paragraphs>
  <Slides>29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 Office</vt:lpstr>
      <vt:lpstr>CorelDRAW</vt:lpstr>
      <vt:lpstr>Clip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ПАСПОРТ ТЕРРИТОРИИ СЕЛЬСКОГО ПОСЕЛЕНИЯ  обзорная карта наиболее значимых объектов прилегающих к сельскому поселению в границах района</vt:lpstr>
      <vt:lpstr>ПАСПОРТ ТЕРРИТОРИИ СЕЛЬСКОГО ПОСЕЛЕНИЯ обзорная карта наиболее значимых объектов прилегающих к сельскому поселению в границах пятикилометровой зоны</vt:lpstr>
      <vt:lpstr>Сведения о наличии средств массовой информации на территории д.Орловка Чистоозрного района Новосибирской области</vt:lpstr>
      <vt:lpstr>РИСКИ ВОЗНИКНОВЕНИЯ ЧС  НА ТРАНСПОРТЕ</vt:lpstr>
      <vt:lpstr>Слайд 13</vt:lpstr>
      <vt:lpstr>Слайд 14</vt:lpstr>
      <vt:lpstr>РИСКИ ВОЗНИКНОВЕНИЯ ТЕХНОГЕННЫХ ЧС  </vt:lpstr>
      <vt:lpstr>Слайд 16</vt:lpstr>
      <vt:lpstr>Слайд 17</vt:lpstr>
      <vt:lpstr>Слайд 18</vt:lpstr>
      <vt:lpstr>РИСКИ ВОЗНИКНОВЕНИЯ ЧС  НА ГАЗО-, НЕФТЕПРОВОДАХ</vt:lpstr>
      <vt:lpstr>Слайд 20</vt:lpstr>
      <vt:lpstr>Слайд 21</vt:lpstr>
      <vt:lpstr>РИСКИ ВОЗНИКНОВЕНИЯ ПОЖАРОВ</vt:lpstr>
      <vt:lpstr>Слайд 23</vt:lpstr>
      <vt:lpstr>РИСКИ ВОЗНИКНОВЕНИЯ ЧС ПРИРОДНОГО ХАРАКТЕРА</vt:lpstr>
      <vt:lpstr>Слайд 25</vt:lpstr>
      <vt:lpstr>Слайд 26</vt:lpstr>
      <vt:lpstr>ИНФОРМАЦИОННО -СПРАВОЧНЫЕ МАТЕРИАЛЫ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68</cp:revision>
  <dcterms:modified xsi:type="dcterms:W3CDTF">2013-05-06T09:08:28Z</dcterms:modified>
</cp:coreProperties>
</file>