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D0F7E-8195-4544-BDEA-18911125999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6EFD-76CB-4E46-8AFF-3C3668A7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44842-684C-417E-8616-73BC74E4DD62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61F3-067D-41F9-BC4E-1D4E4BE2741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endParaRPr lang="ru-RU" sz="39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616" y="112259"/>
            <a:ext cx="1668009" cy="1454827"/>
            <a:chOff x="373" y="1752"/>
            <a:chExt cx="1786" cy="140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5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5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5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5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5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5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5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5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5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5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5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5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29"/>
              <a:ext cx="225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5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5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17"/>
              <a:ext cx="226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4920" y="2554742"/>
            <a:ext cx="8532812" cy="19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82" tIns="32641" rIns="65282" bIns="32641">
            <a:spAutoFit/>
          </a:bodyPr>
          <a:lstStyle/>
          <a:p>
            <a:pPr algn="ctr" defTabSz="913617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ПАСПОРТ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 СЕЛЬСКОГО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ПОСЕЛЕНИЯ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д. БУГРИНОВКА ЧИСТООЗЕРНОГО РАЙОНА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НОВОСИБИРСКОЙ ОБЛАСТИ</a:t>
            </a: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обзорная карта наиболее значимых объектов прилегающих к сельскому поселению в границах пятикилометровой зоны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312" cy="514353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4106110"/>
            <a:ext cx="1285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357694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 rot="164787">
            <a:off x="3969654" y="4297066"/>
            <a:ext cx="6030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876"/>
            <a:ext cx="824803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43462" y="4752442"/>
            <a:ext cx="9142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Дуга 12"/>
          <p:cNvSpPr/>
          <p:nvPr/>
        </p:nvSpPr>
        <p:spPr>
          <a:xfrm>
            <a:off x="3929058" y="5429264"/>
            <a:ext cx="428628" cy="285752"/>
          </a:xfrm>
          <a:prstGeom prst="arc">
            <a:avLst>
              <a:gd name="adj1" fmla="val 306049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9058" y="5143512"/>
            <a:ext cx="785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Д.Бугриновка</a:t>
            </a:r>
            <a:endParaRPr lang="ru-RU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Сведения о наличии средств массовой информации на территории д. </a:t>
            </a:r>
            <a:r>
              <a:rPr lang="ru-RU" sz="2000" dirty="0" err="1" smtClean="0"/>
              <a:t>Бугриновка</a:t>
            </a:r>
            <a:r>
              <a:rPr lang="ru-RU" sz="2000" dirty="0" smtClean="0"/>
              <a:t> </a:t>
            </a:r>
            <a:r>
              <a:rPr lang="ru-RU" sz="2000" dirty="0" err="1" smtClean="0"/>
              <a:t>Чистоозрного</a:t>
            </a:r>
            <a:r>
              <a:rPr lang="ru-RU" sz="2000" dirty="0" smtClean="0"/>
              <a:t> района Новосибирской области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106110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417535"/>
          <a:ext cx="2286016" cy="1676746"/>
        </p:xfrm>
        <a:graphic>
          <a:graphicData uri="http://schemas.openxmlformats.org/drawingml/2006/table">
            <a:tbl>
              <a:tblPr/>
              <a:tblGrid>
                <a:gridCol w="1200449"/>
                <a:gridCol w="1085567"/>
              </a:tblGrid>
              <a:tr h="587796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оператора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86379" y="1397000"/>
          <a:ext cx="3357586" cy="1500198"/>
        </p:xfrm>
        <a:graphic>
          <a:graphicData uri="http://schemas.openxmlformats.org/drawingml/2006/table">
            <a:tbl>
              <a:tblPr/>
              <a:tblGrid>
                <a:gridCol w="961529"/>
                <a:gridCol w="869510"/>
                <a:gridCol w="907991"/>
                <a:gridCol w="618556"/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57818" y="3000371"/>
          <a:ext cx="3286148" cy="1500199"/>
        </p:xfrm>
        <a:graphic>
          <a:graphicData uri="http://schemas.openxmlformats.org/drawingml/2006/table">
            <a:tbl>
              <a:tblPr/>
              <a:tblGrid>
                <a:gridCol w="941070"/>
                <a:gridCol w="851011"/>
                <a:gridCol w="888672"/>
                <a:gridCol w="605395"/>
              </a:tblGrid>
              <a:tr h="378137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Ретро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FM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86380" y="5143511"/>
          <a:ext cx="3357586" cy="1582926"/>
        </p:xfrm>
        <a:graphic>
          <a:graphicData uri="http://schemas.openxmlformats.org/drawingml/2006/table">
            <a:tbl>
              <a:tblPr/>
              <a:tblGrid>
                <a:gridCol w="1763160"/>
                <a:gridCol w="1594426"/>
              </a:tblGrid>
              <a:tr h="389139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3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86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4786321"/>
          <a:ext cx="3071834" cy="1928827"/>
        </p:xfrm>
        <a:graphic>
          <a:graphicData uri="http://schemas.openxmlformats.org/drawingml/2006/table">
            <a:tbl>
              <a:tblPr/>
              <a:tblGrid>
                <a:gridCol w="879696"/>
                <a:gridCol w="795510"/>
                <a:gridCol w="830716"/>
                <a:gridCol w="565912"/>
              </a:tblGrid>
              <a:tr h="4147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Кулундинская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Новь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4810" y="4214818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5214950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Д.Бугриновка</a:t>
            </a:r>
            <a:endParaRPr lang="ru-RU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07" y="-13607"/>
            <a:ext cx="9166679" cy="6880679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ТРАНСПОРТЕ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Риски возникновения ЧС на объектах автомобильного транспорта </a:t>
            </a:r>
            <a:br>
              <a:rPr lang="ru-RU" dirty="0" smtClean="0"/>
            </a:b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-1" y="785795"/>
          <a:ext cx="9144004" cy="1000132"/>
        </p:xfrm>
        <a:graphic>
          <a:graphicData uri="http://schemas.openxmlformats.org/drawingml/2006/table">
            <a:tbl>
              <a:tblPr/>
              <a:tblGrid>
                <a:gridCol w="733978"/>
                <a:gridCol w="732088"/>
                <a:gridCol w="733978"/>
                <a:gridCol w="732088"/>
                <a:gridCol w="763258"/>
                <a:gridCol w="763258"/>
                <a:gridCol w="763258"/>
                <a:gridCol w="3922098"/>
              </a:tblGrid>
              <a:tr h="249093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935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68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следствии низкой интенсивности движения транспортных средств по территории села прогнозируется низкая вероятность возникновения ДТП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0" y="1785926"/>
          <a:ext cx="3714744" cy="2071701"/>
        </p:xfrm>
        <a:graphic>
          <a:graphicData uri="http://schemas.openxmlformats.org/drawingml/2006/table">
            <a:tbl>
              <a:tblPr/>
              <a:tblGrid>
                <a:gridCol w="2068501"/>
                <a:gridCol w="911568"/>
                <a:gridCol w="734675"/>
              </a:tblGrid>
              <a:tr h="617021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5730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5730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 Чистоозерного района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0" y="3857628"/>
          <a:ext cx="3714744" cy="1428760"/>
        </p:xfrm>
        <a:graphic>
          <a:graphicData uri="http://schemas.openxmlformats.org/drawingml/2006/table">
            <a:tbl>
              <a:tblPr/>
              <a:tblGrid>
                <a:gridCol w="1148548"/>
                <a:gridCol w="1491749"/>
                <a:gridCol w="1074447"/>
              </a:tblGrid>
              <a:tr h="357190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91-155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357818" y="2071678"/>
            <a:ext cx="31432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787525"/>
            <a:r>
              <a:rPr lang="ru-RU" sz="800" i="1" dirty="0" smtClean="0">
                <a:latin typeface="Calibri" pitchFamily="34" charset="0"/>
              </a:rPr>
              <a:t>Автотранспортная сеть территории развита удовлетворительно и состоит из дорог с  грунтовым покрытием для всех видов транспорта. Протяженность дорог 1км.</a:t>
            </a:r>
            <a:endParaRPr lang="ru-RU" sz="8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Риски возникновения ЧС на объектах железнодорожного транспорта</a:t>
            </a:r>
            <a:br>
              <a:rPr lang="ru-RU" dirty="0" smtClean="0"/>
            </a:b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 муниципального района</a:t>
            </a:r>
            <a:br>
              <a:rPr lang="ru-RU" dirty="0" smtClean="0"/>
            </a:b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2714612" y="1857364"/>
            <a:ext cx="471490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объектах железнодорожного транспорта нет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объектов  железнодорожного транспорта  нет.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ТЕХНОГЕННЫХ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водоснабжения)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района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42984"/>
            <a:ext cx="9144000" cy="5459104"/>
            <a:chOff x="304800" y="762000"/>
            <a:chExt cx="8839200" cy="48768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788672"/>
              <a:ext cx="8839200" cy="485012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16200000" flipV="1">
            <a:off x="8001024" y="4929198"/>
            <a:ext cx="1500198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 flipV="1">
            <a:off x="2214546" y="4143380"/>
            <a:ext cx="6429420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6200000" flipV="1">
            <a:off x="8643966" y="4143380"/>
            <a:ext cx="71438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1" y="785795"/>
          <a:ext cx="9143998" cy="959760"/>
        </p:xfrm>
        <a:graphic>
          <a:graphicData uri="http://schemas.openxmlformats.org/drawingml/2006/table">
            <a:tbl>
              <a:tblPr/>
              <a:tblGrid>
                <a:gridCol w="964031"/>
                <a:gridCol w="1005080"/>
                <a:gridCol w="1005080"/>
                <a:gridCol w="1005080"/>
                <a:gridCol w="5164727"/>
              </a:tblGrid>
              <a:tr h="187152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2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27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теплоснабжения </a:t>
                      </a:r>
                      <a:r>
                        <a:rPr lang="ru-RU" altLang="zh-CN" sz="900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0" y="1757064"/>
          <a:ext cx="3857619" cy="1594488"/>
        </p:xfrm>
        <a:graphic>
          <a:graphicData uri="http://schemas.openxmlformats.org/drawingml/2006/table">
            <a:tbl>
              <a:tblPr/>
              <a:tblGrid>
                <a:gridCol w="2148059"/>
                <a:gridCol w="946628"/>
                <a:gridCol w="762932"/>
              </a:tblGrid>
              <a:tr h="261701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70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167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398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170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398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0" y="3357561"/>
          <a:ext cx="3857620" cy="1571636"/>
        </p:xfrm>
        <a:graphic>
          <a:graphicData uri="http://schemas.openxmlformats.org/drawingml/2006/table">
            <a:tbl>
              <a:tblPr/>
              <a:tblGrid>
                <a:gridCol w="1192723"/>
                <a:gridCol w="1549124"/>
                <a:gridCol w="1115773"/>
              </a:tblGrid>
              <a:tr h="226636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6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7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7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Татарские электросети электросети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Егорушкин А.Ф.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91- 134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7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Твртышный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С.П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97-171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ЧС на объектах ЖКХ (сети газоснабжения)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1785918" y="1857364"/>
            <a:ext cx="514353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сетях газоснабжения нет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сетей газоснабжения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теплоснабжения)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района </a:t>
            </a:r>
            <a:r>
              <a:rPr lang="ru-RU" dirty="0" err="1" smtClean="0"/>
              <a:t>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2285984" y="1214422"/>
            <a:ext cx="464347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</a:t>
            </a:r>
            <a:r>
              <a:rPr lang="ru-RU" sz="1400" b="1" dirty="0" err="1" smtClean="0">
                <a:cs typeface="Arial" pitchFamily="34" charset="0"/>
              </a:rPr>
              <a:t>оъектах</a:t>
            </a:r>
            <a:r>
              <a:rPr lang="ru-RU" sz="1400" b="1" dirty="0" smtClean="0">
                <a:cs typeface="Arial" pitchFamily="34" charset="0"/>
              </a:rPr>
              <a:t> ЖКХ  системы теплоснабжения нет 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систем теплоснабжения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ГАЗО-, НЕФТЕПРОВОДАХ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500" dirty="0"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3"/>
          <a:ext cx="8358247" cy="4846559"/>
        </p:xfrm>
        <a:graphic>
          <a:graphicData uri="http://schemas.openxmlformats.org/drawingml/2006/table">
            <a:tbl>
              <a:tblPr/>
              <a:tblGrid>
                <a:gridCol w="7593820"/>
                <a:gridCol w="764427"/>
              </a:tblGrid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Риски возникновения ЧС на транспорте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 техногенных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нефтепроводах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газопроводах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пожаров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 Риски  возникновения   ЧС природного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3556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Риски  подтоплений (затоплений)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 Информационно-справочные материалы по силам и средствам РСЧС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877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Информационно-справочные материалы по резервам финансовых и материальных средств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</a:t>
            </a:r>
            <a:r>
              <a:rPr lang="ru-RU" dirty="0" err="1" smtClean="0"/>
              <a:t>газопроводахна</a:t>
            </a:r>
            <a:r>
              <a:rPr lang="ru-RU" dirty="0" smtClean="0"/>
              <a:t>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57232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2214546" y="1285860"/>
            <a:ext cx="521497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 газопроводах нет  в связи с отсутствием</a:t>
            </a:r>
          </a:p>
          <a:p>
            <a:r>
              <a:rPr lang="ru-RU" sz="1400" b="1" dirty="0" smtClean="0">
                <a:cs typeface="Arial" pitchFamily="34" charset="0"/>
              </a:rPr>
              <a:t> газопровода.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нефтепроводах 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 Чистоозерного 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2357422" y="1285860"/>
            <a:ext cx="564360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 нефтепроводах нет  в связи с отсутствием на территории нефтепровода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ПОЖАРОВ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3207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3208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0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3215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3229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3230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3231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3232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7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8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9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0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1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2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3250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1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3252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3253" name="Группа 1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TextBox 59"/>
          <p:cNvSpPr txBox="1">
            <a:spLocks noChangeArrowheads="1"/>
          </p:cNvSpPr>
          <p:nvPr/>
        </p:nvSpPr>
        <p:spPr bwMode="auto">
          <a:xfrm rot="4494814">
            <a:off x="220550" y="2326255"/>
            <a:ext cx="1071562" cy="128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pPr defTabSz="651931"/>
            <a:r>
              <a:rPr lang="ru-RU" sz="3900" b="1" dirty="0">
                <a:latin typeface="Calibri" pitchFamily="34" charset="0"/>
              </a:rPr>
              <a:t>р.Оса</a:t>
            </a:r>
          </a:p>
        </p:txBody>
      </p:sp>
      <p:graphicFrame>
        <p:nvGraphicFramePr>
          <p:cNvPr id="8381" name="Group 189"/>
          <p:cNvGraphicFramePr>
            <a:graphicFrameLocks noGrp="1"/>
          </p:cNvGraphicFramePr>
          <p:nvPr/>
        </p:nvGraphicFramePr>
        <p:xfrm>
          <a:off x="0" y="540884"/>
          <a:ext cx="9088437" cy="1255804"/>
        </p:xfrm>
        <a:graphic>
          <a:graphicData uri="http://schemas.openxmlformats.org/drawingml/2006/table">
            <a:tbl>
              <a:tblPr/>
              <a:tblGrid>
                <a:gridCol w="953634"/>
                <a:gridCol w="831169"/>
                <a:gridCol w="962706"/>
                <a:gridCol w="1154339"/>
                <a:gridCol w="1129393"/>
                <a:gridCol w="4057196"/>
              </a:tblGrid>
              <a:tr h="200706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183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25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пожар 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/>
        </p:nvGraphicFramePr>
        <p:xfrm>
          <a:off x="6018893" y="2122714"/>
          <a:ext cx="3125107" cy="1508368"/>
        </p:xfrm>
        <a:graphic>
          <a:graphicData uri="http://schemas.openxmlformats.org/drawingml/2006/table">
            <a:tbl>
              <a:tblPr/>
              <a:tblGrid>
                <a:gridCol w="967241"/>
                <a:gridCol w="1255259"/>
                <a:gridCol w="902607"/>
              </a:tblGrid>
              <a:tr h="618904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52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8-383-68-91-353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Барабаюдинский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Шупик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В.Н.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8-383-68-93-284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Шипицинский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И.Г.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8-913—463-22-42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3" name="Group 191"/>
          <p:cNvGraphicFramePr>
            <a:graphicFrameLocks noGrp="1"/>
          </p:cNvGraphicFramePr>
          <p:nvPr/>
        </p:nvGraphicFramePr>
        <p:xfrm>
          <a:off x="5715000" y="3633107"/>
          <a:ext cx="3428999" cy="1608951"/>
        </p:xfrm>
        <a:graphic>
          <a:graphicData uri="http://schemas.openxmlformats.org/drawingml/2006/table">
            <a:tbl>
              <a:tblPr/>
              <a:tblGrid>
                <a:gridCol w="653143"/>
                <a:gridCol w="1088571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0" name="Group 188"/>
          <p:cNvGraphicFramePr>
            <a:graphicFrameLocks noGrp="1"/>
          </p:cNvGraphicFramePr>
          <p:nvPr/>
        </p:nvGraphicFramePr>
        <p:xfrm>
          <a:off x="0" y="2000250"/>
          <a:ext cx="2134054" cy="2119424"/>
        </p:xfrm>
        <a:graphic>
          <a:graphicData uri="http://schemas.openxmlformats.org/drawingml/2006/table">
            <a:tbl>
              <a:tblPr/>
              <a:tblGrid>
                <a:gridCol w="1499054"/>
                <a:gridCol w="635000"/>
              </a:tblGrid>
              <a:tr h="181429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зданий и сооружений</a:t>
                      </a:r>
                    </a:p>
                  </a:txBody>
                  <a:tcPr marL="17963" marR="17963" marT="35926" marB="359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производственных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50184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складских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общественных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89566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с массовым прибыванием людей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жилых домов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1831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частных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- 1-3 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- 4-9этажных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степени огнестойкости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205" name="Text Box 207"/>
          <p:cNvSpPr txBox="1">
            <a:spLocks noChangeArrowheads="1"/>
          </p:cNvSpPr>
          <p:nvPr/>
        </p:nvSpPr>
        <p:spPr bwMode="auto">
          <a:xfrm>
            <a:off x="4265839" y="5908903"/>
            <a:ext cx="4827134" cy="9539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273" tIns="45640" rIns="91273" bIns="45640">
            <a:spAutoFit/>
          </a:bodyPr>
          <a:lstStyle/>
          <a:p>
            <a:pPr algn="ctr" defTabSz="1277785">
              <a:spcBef>
                <a:spcPct val="50000"/>
              </a:spcBef>
            </a:pPr>
            <a:r>
              <a:rPr lang="ru-RU" sz="800" b="1" u="sng" dirty="0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3206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 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села </a:t>
            </a:r>
            <a:r>
              <a:rPr lang="ru-RU" dirty="0" err="1">
                <a:latin typeface="Times New Roman" pitchFamily="18" charset="0"/>
              </a:rPr>
              <a:t>Бугриновка</a:t>
            </a:r>
            <a:r>
              <a:rPr lang="ru-RU" dirty="0">
                <a:latin typeface="Times New Roman" pitchFamily="18" charset="0"/>
              </a:rPr>
              <a:t> Чистоозерного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ПРИРОДНОГО ХАРАКТЕРА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3074" name="CorelDRAW" r:id="rId4" imgW="810360" imgH="951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природных пожаров </a:t>
            </a: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 района</a:t>
            </a:r>
            <a:r>
              <a:rPr lang="ru-RU" dirty="0" smtClean="0">
                <a:cs typeface="Times New Roman" pitchFamily="18" charset="0"/>
              </a:rPr>
              <a:t> 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Полилиния 56"/>
          <p:cNvSpPr/>
          <p:nvPr/>
        </p:nvSpPr>
        <p:spPr>
          <a:xfrm>
            <a:off x="271792" y="4883710"/>
            <a:ext cx="920826" cy="496364"/>
          </a:xfrm>
          <a:custGeom>
            <a:avLst/>
            <a:gdLst>
              <a:gd name="connsiteX0" fmla="*/ 100348 w 920826"/>
              <a:gd name="connsiteY0" fmla="*/ 124225 h 496364"/>
              <a:gd name="connsiteX1" fmla="*/ 398059 w 920826"/>
              <a:gd name="connsiteY1" fmla="*/ 113592 h 496364"/>
              <a:gd name="connsiteX2" fmla="*/ 429957 w 920826"/>
              <a:gd name="connsiteY2" fmla="*/ 49797 h 496364"/>
              <a:gd name="connsiteX3" fmla="*/ 472487 w 920826"/>
              <a:gd name="connsiteY3" fmla="*/ 28532 h 496364"/>
              <a:gd name="connsiteX4" fmla="*/ 536282 w 920826"/>
              <a:gd name="connsiteY4" fmla="*/ 7267 h 496364"/>
              <a:gd name="connsiteX5" fmla="*/ 706403 w 920826"/>
              <a:gd name="connsiteY5" fmla="*/ 17899 h 496364"/>
              <a:gd name="connsiteX6" fmla="*/ 791464 w 920826"/>
              <a:gd name="connsiteY6" fmla="*/ 28532 h 496364"/>
              <a:gd name="connsiteX7" fmla="*/ 802096 w 920826"/>
              <a:gd name="connsiteY7" fmla="*/ 60430 h 496364"/>
              <a:gd name="connsiteX8" fmla="*/ 865892 w 920826"/>
              <a:gd name="connsiteY8" fmla="*/ 81695 h 496364"/>
              <a:gd name="connsiteX9" fmla="*/ 887157 w 920826"/>
              <a:gd name="connsiteY9" fmla="*/ 273081 h 496364"/>
              <a:gd name="connsiteX10" fmla="*/ 908422 w 920826"/>
              <a:gd name="connsiteY10" fmla="*/ 304978 h 496364"/>
              <a:gd name="connsiteX11" fmla="*/ 717036 w 920826"/>
              <a:gd name="connsiteY11" fmla="*/ 358141 h 496364"/>
              <a:gd name="connsiteX12" fmla="*/ 706403 w 920826"/>
              <a:gd name="connsiteY12" fmla="*/ 390039 h 496364"/>
              <a:gd name="connsiteX13" fmla="*/ 685138 w 920826"/>
              <a:gd name="connsiteY13" fmla="*/ 421937 h 496364"/>
              <a:gd name="connsiteX14" fmla="*/ 600078 w 920826"/>
              <a:gd name="connsiteY14" fmla="*/ 432569 h 496364"/>
              <a:gd name="connsiteX15" fmla="*/ 568180 w 920826"/>
              <a:gd name="connsiteY15" fmla="*/ 443202 h 496364"/>
              <a:gd name="connsiteX16" fmla="*/ 546915 w 920826"/>
              <a:gd name="connsiteY16" fmla="*/ 475099 h 496364"/>
              <a:gd name="connsiteX17" fmla="*/ 515017 w 920826"/>
              <a:gd name="connsiteY17" fmla="*/ 496364 h 496364"/>
              <a:gd name="connsiteX18" fmla="*/ 110980 w 920826"/>
              <a:gd name="connsiteY18" fmla="*/ 485732 h 496364"/>
              <a:gd name="connsiteX19" fmla="*/ 79082 w 920826"/>
              <a:gd name="connsiteY19" fmla="*/ 475099 h 496364"/>
              <a:gd name="connsiteX20" fmla="*/ 57817 w 920826"/>
              <a:gd name="connsiteY20" fmla="*/ 443202 h 496364"/>
              <a:gd name="connsiteX21" fmla="*/ 47185 w 920826"/>
              <a:gd name="connsiteY21" fmla="*/ 411304 h 496364"/>
              <a:gd name="connsiteX22" fmla="*/ 15287 w 920826"/>
              <a:gd name="connsiteY22" fmla="*/ 347509 h 496364"/>
              <a:gd name="connsiteX23" fmla="*/ 47185 w 920826"/>
              <a:gd name="connsiteY23" fmla="*/ 188020 h 496364"/>
              <a:gd name="connsiteX24" fmla="*/ 79082 w 920826"/>
              <a:gd name="connsiteY24" fmla="*/ 134857 h 496364"/>
              <a:gd name="connsiteX25" fmla="*/ 153510 w 920826"/>
              <a:gd name="connsiteY25" fmla="*/ 134857 h 4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0826" h="496364">
                <a:moveTo>
                  <a:pt x="100348" y="124225"/>
                </a:moveTo>
                <a:cubicBezTo>
                  <a:pt x="199585" y="120681"/>
                  <a:pt x="299630" y="126716"/>
                  <a:pt x="398059" y="113592"/>
                </a:cubicBezTo>
                <a:cubicBezTo>
                  <a:pt x="420812" y="110558"/>
                  <a:pt x="419431" y="60323"/>
                  <a:pt x="429957" y="49797"/>
                </a:cubicBezTo>
                <a:cubicBezTo>
                  <a:pt x="441165" y="38589"/>
                  <a:pt x="457771" y="34419"/>
                  <a:pt x="472487" y="28532"/>
                </a:cubicBezTo>
                <a:cubicBezTo>
                  <a:pt x="493299" y="20207"/>
                  <a:pt x="536282" y="7267"/>
                  <a:pt x="536282" y="7267"/>
                </a:cubicBezTo>
                <a:cubicBezTo>
                  <a:pt x="592989" y="10811"/>
                  <a:pt x="649782" y="13181"/>
                  <a:pt x="706403" y="17899"/>
                </a:cubicBezTo>
                <a:cubicBezTo>
                  <a:pt x="734879" y="20272"/>
                  <a:pt x="765353" y="16927"/>
                  <a:pt x="791464" y="28532"/>
                </a:cubicBezTo>
                <a:cubicBezTo>
                  <a:pt x="801706" y="33084"/>
                  <a:pt x="792976" y="53916"/>
                  <a:pt x="802096" y="60430"/>
                </a:cubicBezTo>
                <a:cubicBezTo>
                  <a:pt x="820336" y="73459"/>
                  <a:pt x="865892" y="81695"/>
                  <a:pt x="865892" y="81695"/>
                </a:cubicBezTo>
                <a:cubicBezTo>
                  <a:pt x="900553" y="185680"/>
                  <a:pt x="841643" y="0"/>
                  <a:pt x="887157" y="273081"/>
                </a:cubicBezTo>
                <a:cubicBezTo>
                  <a:pt x="889258" y="285686"/>
                  <a:pt x="901334" y="294346"/>
                  <a:pt x="908422" y="304978"/>
                </a:cubicBezTo>
                <a:cubicBezTo>
                  <a:pt x="881105" y="414245"/>
                  <a:pt x="920826" y="312854"/>
                  <a:pt x="717036" y="358141"/>
                </a:cubicBezTo>
                <a:cubicBezTo>
                  <a:pt x="706095" y="360572"/>
                  <a:pt x="711415" y="380014"/>
                  <a:pt x="706403" y="390039"/>
                </a:cubicBezTo>
                <a:cubicBezTo>
                  <a:pt x="700688" y="401469"/>
                  <a:pt x="697003" y="417191"/>
                  <a:pt x="685138" y="421937"/>
                </a:cubicBezTo>
                <a:cubicBezTo>
                  <a:pt x="658608" y="432549"/>
                  <a:pt x="628431" y="429025"/>
                  <a:pt x="600078" y="432569"/>
                </a:cubicBezTo>
                <a:cubicBezTo>
                  <a:pt x="589445" y="436113"/>
                  <a:pt x="576932" y="436201"/>
                  <a:pt x="568180" y="443202"/>
                </a:cubicBezTo>
                <a:cubicBezTo>
                  <a:pt x="558202" y="451185"/>
                  <a:pt x="555951" y="466063"/>
                  <a:pt x="546915" y="475099"/>
                </a:cubicBezTo>
                <a:cubicBezTo>
                  <a:pt x="537879" y="484135"/>
                  <a:pt x="525650" y="489276"/>
                  <a:pt x="515017" y="496364"/>
                </a:cubicBezTo>
                <a:cubicBezTo>
                  <a:pt x="380338" y="492820"/>
                  <a:pt x="245546" y="492296"/>
                  <a:pt x="110980" y="485732"/>
                </a:cubicBezTo>
                <a:cubicBezTo>
                  <a:pt x="99785" y="485186"/>
                  <a:pt x="87834" y="482100"/>
                  <a:pt x="79082" y="475099"/>
                </a:cubicBezTo>
                <a:cubicBezTo>
                  <a:pt x="69104" y="467116"/>
                  <a:pt x="64905" y="453834"/>
                  <a:pt x="57817" y="443202"/>
                </a:cubicBezTo>
                <a:cubicBezTo>
                  <a:pt x="54273" y="432569"/>
                  <a:pt x="52197" y="421329"/>
                  <a:pt x="47185" y="411304"/>
                </a:cubicBezTo>
                <a:cubicBezTo>
                  <a:pt x="5958" y="328847"/>
                  <a:pt x="42017" y="427693"/>
                  <a:pt x="15287" y="347509"/>
                </a:cubicBezTo>
                <a:cubicBezTo>
                  <a:pt x="34486" y="117132"/>
                  <a:pt x="0" y="282392"/>
                  <a:pt x="47185" y="188020"/>
                </a:cubicBezTo>
                <a:cubicBezTo>
                  <a:pt x="54473" y="173443"/>
                  <a:pt x="55719" y="140049"/>
                  <a:pt x="79082" y="134857"/>
                </a:cubicBezTo>
                <a:cubicBezTo>
                  <a:pt x="103301" y="129475"/>
                  <a:pt x="128701" y="134857"/>
                  <a:pt x="153510" y="134857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58" idx="1"/>
            <a:endCxn id="57" idx="11"/>
          </p:cNvCxnSpPr>
          <p:nvPr/>
        </p:nvCxnSpPr>
        <p:spPr>
          <a:xfrm rot="10800000" flipV="1">
            <a:off x="988828" y="5068827"/>
            <a:ext cx="725652" cy="17302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14480" y="4714884"/>
            <a:ext cx="214314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790700"/>
            <a:r>
              <a:rPr lang="ru-RU" sz="800" dirty="0" smtClean="0">
                <a:cs typeface="Times New Roman" pitchFamily="18" charset="0"/>
              </a:rPr>
              <a:t>Характеристика лесного участка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Площадь леса – 0,3 га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Состав леса – березняк, кустарник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Высота деревьев  4 м</a:t>
            </a:r>
            <a:endParaRPr lang="ru-RU" sz="800" dirty="0" smtClean="0"/>
          </a:p>
          <a:p>
            <a:endParaRPr lang="ru-RU" sz="800" dirty="0"/>
          </a:p>
        </p:txBody>
      </p:sp>
      <p:sp>
        <p:nvSpPr>
          <p:cNvPr id="61" name="Oval 63"/>
          <p:cNvSpPr>
            <a:spLocks noChangeArrowheads="1"/>
          </p:cNvSpPr>
          <p:nvPr/>
        </p:nvSpPr>
        <p:spPr bwMode="auto">
          <a:xfrm rot="11534908">
            <a:off x="329013" y="4296936"/>
            <a:ext cx="2286016" cy="1028143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38" y="1857364"/>
            <a:ext cx="37147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1789113"/>
            <a:r>
              <a:rPr lang="ru-RU" sz="800" dirty="0" smtClean="0">
                <a:cs typeface="Times New Roman" pitchFamily="18" charset="0"/>
              </a:rPr>
              <a:t>Зона возможного риска </a:t>
            </a:r>
            <a:r>
              <a:rPr lang="en-US" sz="800" dirty="0" smtClean="0">
                <a:cs typeface="Times New Roman" pitchFamily="18" charset="0"/>
              </a:rPr>
              <a:t> </a:t>
            </a:r>
            <a:r>
              <a:rPr lang="ru-RU" sz="800" dirty="0" smtClean="0">
                <a:cs typeface="Times New Roman" pitchFamily="18" charset="0"/>
              </a:rPr>
              <a:t>воздействия природного пожара</a:t>
            </a:r>
          </a:p>
          <a:p>
            <a:pPr algn="ctr" defTabSz="1789113"/>
            <a:r>
              <a:rPr lang="ru-RU" sz="800" u="sng" dirty="0" smtClean="0">
                <a:cs typeface="Times New Roman" pitchFamily="18" charset="0"/>
              </a:rPr>
              <a:t>В зоне риска находятся: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домов 5;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населения –  15 чел.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соц. значимых объектов – нет</a:t>
            </a:r>
            <a:endParaRPr lang="ru-RU" sz="800" dirty="0"/>
          </a:p>
        </p:txBody>
      </p:sp>
      <p:cxnSp>
        <p:nvCxnSpPr>
          <p:cNvPr id="64" name="Прямая соединительная линия 63"/>
          <p:cNvCxnSpPr>
            <a:stCxn id="62" idx="2"/>
          </p:cNvCxnSpPr>
          <p:nvPr/>
        </p:nvCxnSpPr>
        <p:spPr>
          <a:xfrm rot="5400000">
            <a:off x="1246886" y="2889968"/>
            <a:ext cx="2006758" cy="1357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подтоплений (затоплений)</a:t>
            </a: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2214546" y="1714488"/>
            <a:ext cx="592935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Вероятности  риска подтоплений (затоплений) нет, из за</a:t>
            </a:r>
          </a:p>
          <a:p>
            <a:r>
              <a:rPr lang="ru-RU" sz="1400" dirty="0" smtClean="0"/>
              <a:t>отсутствия на территории сельского поселения </a:t>
            </a:r>
          </a:p>
          <a:p>
            <a:r>
              <a:rPr lang="ru-RU" sz="1400" dirty="0" smtClean="0"/>
              <a:t>Рек </a:t>
            </a:r>
            <a:r>
              <a:rPr lang="ru-RU" sz="1400" dirty="0" err="1" smtClean="0"/>
              <a:t>идр</a:t>
            </a:r>
            <a:r>
              <a:rPr lang="ru-RU" sz="1400" dirty="0" smtClean="0"/>
              <a:t>. природных водоемов.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 -СПРАВОЧНЫЕ МАТЕРИАЛЫ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4146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4147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4154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6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7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8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9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0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1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2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3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4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5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6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7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4168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4169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4170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4171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2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3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4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5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6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7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8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9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0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1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2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3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4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5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6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7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8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4189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0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4191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419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Text Box 553"/>
          <p:cNvSpPr txBox="1">
            <a:spLocks noChangeArrowheads="1"/>
          </p:cNvSpPr>
          <p:nvPr/>
        </p:nvSpPr>
        <p:spPr bwMode="auto">
          <a:xfrm>
            <a:off x="0" y="3402"/>
            <a:ext cx="9144000" cy="105001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43" tIns="16574" rIns="33143" bIns="16574" anchor="ctr" anchorCtr="1">
            <a:spAutoFit/>
          </a:bodyPr>
          <a:lstStyle/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села </a:t>
            </a:r>
            <a:r>
              <a:rPr lang="ru-RU" sz="2000" dirty="0" err="1">
                <a:latin typeface="Times New Roman" pitchFamily="18" charset="0"/>
              </a:rPr>
              <a:t>Бугриновка</a:t>
            </a:r>
            <a:r>
              <a:rPr lang="ru-RU" sz="2000" dirty="0">
                <a:latin typeface="Times New Roman" pitchFamily="18" charset="0"/>
              </a:rPr>
              <a:t> Чистоозерного</a:t>
            </a:r>
            <a:endParaRPr lang="ru-RU" sz="2000" dirty="0">
              <a:cs typeface="Times New Roman" pitchFamily="18" charset="0"/>
            </a:endParaRP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муниципального района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54429" y="1306286"/>
          <a:ext cx="3265714" cy="1471749"/>
        </p:xfrm>
        <a:graphic>
          <a:graphicData uri="http://schemas.openxmlformats.org/drawingml/2006/table">
            <a:tbl>
              <a:tblPr/>
              <a:tblGrid>
                <a:gridCol w="544286"/>
                <a:gridCol w="1034143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142" name="TextBox 94"/>
          <p:cNvSpPr txBox="1">
            <a:spLocks noChangeArrowheads="1"/>
          </p:cNvSpPr>
          <p:nvPr/>
        </p:nvSpPr>
        <p:spPr bwMode="auto">
          <a:xfrm>
            <a:off x="326572" y="4735286"/>
            <a:ext cx="1508786" cy="619901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65266" tIns="32633" rIns="65266" bIns="32633">
            <a:spAutoFit/>
          </a:bodyPr>
          <a:lstStyle/>
          <a:p>
            <a:pPr algn="ctr" defTabSz="651931"/>
            <a:r>
              <a:rPr lang="ru-RU" sz="900" b="1" i="1" dirty="0">
                <a:latin typeface="Times New Roman" pitchFamily="18" charset="0"/>
              </a:rPr>
              <a:t>Расстояние </a:t>
            </a:r>
          </a:p>
          <a:p>
            <a:pPr algn="ctr" defTabSz="651931"/>
            <a:r>
              <a:rPr lang="ru-RU" sz="900" b="1" dirty="0">
                <a:latin typeface="Times New Roman" pitchFamily="18" charset="0"/>
              </a:rPr>
              <a:t>ПЧ-75  </a:t>
            </a:r>
            <a:r>
              <a:rPr lang="ru-RU" sz="900" b="1" i="1" dirty="0">
                <a:latin typeface="Times New Roman" pitchFamily="18" charset="0"/>
              </a:rPr>
              <a:t>- 50 км,</a:t>
            </a:r>
          </a:p>
          <a:p>
            <a:pPr algn="ctr" defTabSz="651931"/>
            <a:r>
              <a:rPr lang="ru-RU" sz="900" dirty="0">
                <a:cs typeface="Times New Roman" pitchFamily="18" charset="0"/>
              </a:rPr>
              <a:t>ДПК-3  МО </a:t>
            </a:r>
          </a:p>
          <a:p>
            <a:pPr algn="ctr" defTabSz="651931"/>
            <a:r>
              <a:rPr lang="ru-RU" sz="900" dirty="0" err="1">
                <a:cs typeface="Times New Roman" pitchFamily="18" charset="0"/>
              </a:rPr>
              <a:t>Барабаюдинский</a:t>
            </a:r>
            <a:r>
              <a:rPr lang="ru-RU" sz="900" dirty="0">
                <a:cs typeface="Times New Roman" pitchFamily="18" charset="0"/>
              </a:rPr>
              <a:t> с/</a:t>
            </a:r>
            <a:r>
              <a:rPr lang="ru-RU" sz="900" dirty="0" err="1">
                <a:cs typeface="Times New Roman" pitchFamily="18" charset="0"/>
              </a:rPr>
              <a:t>с</a:t>
            </a:r>
            <a:r>
              <a:rPr lang="ru-RU" sz="900" dirty="0">
                <a:cs typeface="Times New Roman" pitchFamily="18" charset="0"/>
              </a:rPr>
              <a:t> -32км.</a:t>
            </a:r>
            <a:r>
              <a:rPr lang="ru-RU" sz="900" b="1" i="1" dirty="0">
                <a:latin typeface="Times New Roman" pitchFamily="18" charset="0"/>
              </a:rPr>
              <a:t> </a:t>
            </a:r>
          </a:p>
        </p:txBody>
      </p:sp>
      <p:grpSp>
        <p:nvGrpSpPr>
          <p:cNvPr id="3" name="AutoShape 820"/>
          <p:cNvGrpSpPr>
            <a:grpSpLocks/>
          </p:cNvGrpSpPr>
          <p:nvPr/>
        </p:nvGrpSpPr>
        <p:grpSpPr bwMode="auto">
          <a:xfrm>
            <a:off x="6041572" y="2667000"/>
            <a:ext cx="2338161" cy="1366384"/>
            <a:chOff x="5914" y="4700"/>
            <a:chExt cx="2062" cy="1014"/>
          </a:xfrm>
        </p:grpSpPr>
        <p:pic>
          <p:nvPicPr>
            <p:cNvPr id="4144" name="AutoShape 8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14" y="4700"/>
              <a:ext cx="206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5" name="Text Box 64"/>
            <p:cNvSpPr txBox="1">
              <a:spLocks noChangeArrowheads="1"/>
            </p:cNvSpPr>
            <p:nvPr/>
          </p:nvSpPr>
          <p:spPr bwMode="auto">
            <a:xfrm>
              <a:off x="5922" y="5040"/>
              <a:ext cx="2046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57263" tIns="128632" rIns="257263" bIns="128632">
              <a:spAutoFit/>
            </a:bodyPr>
            <a:lstStyle/>
            <a:p>
              <a:pPr algn="ctr" defTabSz="2091848"/>
              <a:r>
                <a:rPr lang="ru-RU" sz="900" b="1" u="sng" dirty="0">
                  <a:latin typeface="Times New Roman" pitchFamily="18" charset="0"/>
                  <a:cs typeface="Times New Roman" pitchFamily="18" charset="0"/>
                </a:rPr>
                <a:t>Фермерское хозяйство </a:t>
              </a:r>
            </a:p>
            <a:p>
              <a:pPr algn="ctr" defTabSz="2091848"/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Личного состава - 4 чел.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Трактора (Т-130) – 1 ед.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Грузовой транспорт – 1 ед.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Информационно-справочные материалы по резервам финансовых и материальных средств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</a:t>
            </a:r>
            <a:r>
              <a:rPr lang="ru-RU" dirty="0" err="1" smtClean="0"/>
              <a:t>д.Бугриновка</a:t>
            </a:r>
            <a:r>
              <a:rPr lang="ru-RU" dirty="0" smtClean="0"/>
              <a:t>  Чистоозерного  района</a:t>
            </a:r>
            <a:endParaRPr lang="ru-RU" dirty="0">
              <a:latin typeface="Times New Roman" pitchFamily="18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  <p:graphicFrame>
        <p:nvGraphicFramePr>
          <p:cNvPr id="4098" name="Object 83"/>
          <p:cNvGraphicFramePr>
            <a:graphicFrameLocks noChangeAspect="1"/>
          </p:cNvGraphicFramePr>
          <p:nvPr/>
        </p:nvGraphicFramePr>
        <p:xfrm>
          <a:off x="0" y="785813"/>
          <a:ext cx="3929063" cy="1643062"/>
        </p:xfrm>
        <a:graphic>
          <a:graphicData uri="http://schemas.openxmlformats.org/presentationml/2006/ole">
            <p:oleObj spid="_x0000_s4098" name="Worksheet" r:id="rId5" imgW="7010400" imgH="2286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1267" name="Прямоугольник 51"/>
          <p:cNvSpPr>
            <a:spLocks noChangeArrowheads="1"/>
          </p:cNvSpPr>
          <p:nvPr/>
        </p:nvSpPr>
        <p:spPr bwMode="auto">
          <a:xfrm>
            <a:off x="847019" y="826616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8" name="TextBox 52"/>
          <p:cNvSpPr txBox="1">
            <a:spLocks noChangeArrowheads="1"/>
          </p:cNvSpPr>
          <p:nvPr/>
        </p:nvSpPr>
        <p:spPr bwMode="auto">
          <a:xfrm>
            <a:off x="1174750" y="737054"/>
            <a:ext cx="1928813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11269" name="Прямоугольник 53"/>
          <p:cNvSpPr>
            <a:spLocks noChangeArrowheads="1"/>
          </p:cNvSpPr>
          <p:nvPr/>
        </p:nvSpPr>
        <p:spPr bwMode="auto">
          <a:xfrm>
            <a:off x="826634" y="102960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0" name="TextBox 54"/>
          <p:cNvSpPr txBox="1">
            <a:spLocks noChangeArrowheads="1"/>
          </p:cNvSpPr>
          <p:nvPr/>
        </p:nvSpPr>
        <p:spPr bwMode="auto">
          <a:xfrm>
            <a:off x="1174750" y="967242"/>
            <a:ext cx="308315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1271" name="Прямоугольник 55"/>
          <p:cNvSpPr>
            <a:spLocks noChangeArrowheads="1"/>
          </p:cNvSpPr>
          <p:nvPr/>
        </p:nvSpPr>
        <p:spPr bwMode="auto">
          <a:xfrm>
            <a:off x="826634" y="1242786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TextBox 56"/>
          <p:cNvSpPr txBox="1">
            <a:spLocks noChangeArrowheads="1"/>
          </p:cNvSpPr>
          <p:nvPr/>
        </p:nvSpPr>
        <p:spPr bwMode="auto">
          <a:xfrm>
            <a:off x="1174750" y="1180421"/>
            <a:ext cx="2466295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1273" name="Прямоугольник 51"/>
          <p:cNvSpPr>
            <a:spLocks noChangeArrowheads="1"/>
          </p:cNvSpPr>
          <p:nvPr/>
        </p:nvSpPr>
        <p:spPr bwMode="auto">
          <a:xfrm>
            <a:off x="823232" y="1448028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4" name="Прямоугольник 51"/>
          <p:cNvSpPr>
            <a:spLocks noChangeArrowheads="1"/>
          </p:cNvSpPr>
          <p:nvPr/>
        </p:nvSpPr>
        <p:spPr bwMode="auto">
          <a:xfrm>
            <a:off x="823232" y="1673679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5" name="Прямоугольник 51"/>
          <p:cNvSpPr>
            <a:spLocks noChangeArrowheads="1"/>
          </p:cNvSpPr>
          <p:nvPr/>
        </p:nvSpPr>
        <p:spPr bwMode="auto">
          <a:xfrm>
            <a:off x="823232" y="1900465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6" name="TextBox 52"/>
          <p:cNvSpPr txBox="1">
            <a:spLocks noChangeArrowheads="1"/>
          </p:cNvSpPr>
          <p:nvPr/>
        </p:nvSpPr>
        <p:spPr bwMode="auto">
          <a:xfrm>
            <a:off x="1171349" y="1362983"/>
            <a:ext cx="2796268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1277" name="TextBox 54"/>
          <p:cNvSpPr txBox="1">
            <a:spLocks noChangeArrowheads="1"/>
          </p:cNvSpPr>
          <p:nvPr/>
        </p:nvSpPr>
        <p:spPr bwMode="auto">
          <a:xfrm>
            <a:off x="1171349" y="1597706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1278" name="TextBox 56"/>
          <p:cNvSpPr txBox="1">
            <a:spLocks noChangeArrowheads="1"/>
          </p:cNvSpPr>
          <p:nvPr/>
        </p:nvSpPr>
        <p:spPr bwMode="auto">
          <a:xfrm>
            <a:off x="1171349" y="1819956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1279" name="Прямоугольник 51"/>
          <p:cNvSpPr>
            <a:spLocks noChangeArrowheads="1"/>
          </p:cNvSpPr>
          <p:nvPr/>
        </p:nvSpPr>
        <p:spPr bwMode="auto">
          <a:xfrm>
            <a:off x="823232" y="2118179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0" name="Прямоугольник 51"/>
          <p:cNvSpPr>
            <a:spLocks noChangeArrowheads="1"/>
          </p:cNvSpPr>
          <p:nvPr/>
        </p:nvSpPr>
        <p:spPr bwMode="auto">
          <a:xfrm>
            <a:off x="823232" y="2326822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1" name="TextBox 54"/>
          <p:cNvSpPr txBox="1">
            <a:spLocks noChangeArrowheads="1"/>
          </p:cNvSpPr>
          <p:nvPr/>
        </p:nvSpPr>
        <p:spPr bwMode="auto">
          <a:xfrm>
            <a:off x="1171349" y="2033135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1282" name="TextBox 56"/>
          <p:cNvSpPr txBox="1">
            <a:spLocks noChangeArrowheads="1"/>
          </p:cNvSpPr>
          <p:nvPr/>
        </p:nvSpPr>
        <p:spPr bwMode="auto">
          <a:xfrm>
            <a:off x="1171349" y="2255385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1283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161" y="2557009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28" tIns="89220" rIns="178428" bIns="89220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1285" name="Text Box 55"/>
          <p:cNvSpPr txBox="1">
            <a:spLocks noChangeArrowheads="1"/>
          </p:cNvSpPr>
          <p:nvPr/>
        </p:nvSpPr>
        <p:spPr bwMode="auto">
          <a:xfrm>
            <a:off x="1137331" y="2786063"/>
            <a:ext cx="24039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сельская больница (</a:t>
            </a:r>
            <a:r>
              <a:rPr lang="ru-RU" sz="1100" dirty="0" err="1">
                <a:cs typeface="Times New Roman" pitchFamily="18" charset="0"/>
              </a:rPr>
              <a:t>мед.пункт</a:t>
            </a:r>
            <a:r>
              <a:rPr lang="ru-RU" sz="1100" dirty="0">
                <a:cs typeface="Times New Roman" pitchFamily="18" charset="0"/>
              </a:rPr>
              <a:t>)  с    указанием номера и кол. коек;</a:t>
            </a:r>
          </a:p>
        </p:txBody>
      </p:sp>
      <p:sp>
        <p:nvSpPr>
          <p:cNvPr id="11286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87" name="Line 59"/>
          <p:cNvSpPr>
            <a:spLocks noChangeShapeType="1"/>
          </p:cNvSpPr>
          <p:nvPr/>
        </p:nvSpPr>
        <p:spPr bwMode="auto">
          <a:xfrm>
            <a:off x="698500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88" name="Text Box 47"/>
          <p:cNvSpPr txBox="1">
            <a:spLocks noChangeArrowheads="1"/>
          </p:cNvSpPr>
          <p:nvPr/>
        </p:nvSpPr>
        <p:spPr bwMode="auto">
          <a:xfrm>
            <a:off x="1181554" y="3541259"/>
            <a:ext cx="2528661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11461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  <p:sp>
          <p:nvSpPr>
            <p:cNvPr id="11462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11290" name="Text Box 64"/>
          <p:cNvSpPr txBox="1">
            <a:spLocks noChangeArrowheads="1"/>
          </p:cNvSpPr>
          <p:nvPr/>
        </p:nvSpPr>
        <p:spPr bwMode="auto">
          <a:xfrm>
            <a:off x="1175885" y="3964215"/>
            <a:ext cx="1186089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мост;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81706" y="2830286"/>
            <a:ext cx="582839" cy="281214"/>
            <a:chOff x="2290" y="4020"/>
            <a:chExt cx="768" cy="218"/>
          </a:xfrm>
        </p:grpSpPr>
        <p:sp>
          <p:nvSpPr>
            <p:cNvPr id="11453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r>
                <a:rPr lang="ru-RU" sz="800" u="sng" dirty="0">
                  <a:cs typeface="Times New Roman" pitchFamily="18" charset="0"/>
                </a:rPr>
                <a:t>№12</a:t>
              </a: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150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145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1145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145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0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292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1293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94" name="Text Box 47"/>
          <p:cNvSpPr txBox="1">
            <a:spLocks noChangeArrowheads="1"/>
          </p:cNvSpPr>
          <p:nvPr/>
        </p:nvSpPr>
        <p:spPr bwMode="auto">
          <a:xfrm>
            <a:off x="1178152" y="3342822"/>
            <a:ext cx="233589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1295" name="Text Box 64"/>
          <p:cNvSpPr txBox="1">
            <a:spLocks noChangeArrowheads="1"/>
          </p:cNvSpPr>
          <p:nvPr/>
        </p:nvSpPr>
        <p:spPr bwMode="auto">
          <a:xfrm>
            <a:off x="1177018" y="3167063"/>
            <a:ext cx="249464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1296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297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98" name="Text Box 160"/>
          <p:cNvSpPr txBox="1">
            <a:spLocks noChangeArrowheads="1"/>
          </p:cNvSpPr>
          <p:nvPr/>
        </p:nvSpPr>
        <p:spPr bwMode="auto">
          <a:xfrm>
            <a:off x="1132795" y="4208010"/>
            <a:ext cx="1242786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05" tIns="63907" rIns="127805" bIns="63907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ж\д</a:t>
            </a:r>
            <a:r>
              <a:rPr lang="ru-RU" sz="1100" dirty="0">
                <a:cs typeface="Times New Roman" pitchFamily="18" charset="0"/>
              </a:rPr>
              <a:t> станция;</a:t>
            </a:r>
          </a:p>
        </p:txBody>
      </p:sp>
      <p:sp>
        <p:nvSpPr>
          <p:cNvPr id="11299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40380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05" tIns="63907" rIns="127805" bIns="6390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708706" y="4266974"/>
            <a:ext cx="401411" cy="199571"/>
            <a:chOff x="4150" y="3838"/>
            <a:chExt cx="272" cy="91"/>
          </a:xfrm>
        </p:grpSpPr>
        <p:sp>
          <p:nvSpPr>
            <p:cNvPr id="114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114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1301" name="Text Box 457"/>
          <p:cNvSpPr txBox="1">
            <a:spLocks noChangeArrowheads="1"/>
          </p:cNvSpPr>
          <p:nvPr/>
        </p:nvSpPr>
        <p:spPr bwMode="auto">
          <a:xfrm>
            <a:off x="5424715" y="2462893"/>
            <a:ext cx="173037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4941661" y="2485572"/>
            <a:ext cx="205241" cy="194497"/>
            <a:chOff x="-50" y="4479"/>
            <a:chExt cx="136" cy="122"/>
          </a:xfrm>
        </p:grpSpPr>
        <p:sp>
          <p:nvSpPr>
            <p:cNvPr id="11448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413"/>
              <a:endParaRPr lang="ru-RU" sz="2100" dirty="0">
                <a:cs typeface="Times New Roman" pitchFamily="18" charset="0"/>
              </a:endParaRPr>
            </a:p>
          </p:txBody>
        </p:sp>
        <p:sp>
          <p:nvSpPr>
            <p:cNvPr id="11449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547622">
                <a:spcBef>
                  <a:spcPct val="50000"/>
                </a:spcBef>
              </a:pPr>
              <a:endParaRPr lang="ru-RU" sz="6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1450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3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ru-RU" sz="800" dirty="0"/>
              <a:t>ПВР</a:t>
            </a:r>
          </a:p>
        </p:txBody>
      </p:sp>
      <p:sp>
        <p:nvSpPr>
          <p:cNvPr id="11304" name="Text Box 457"/>
          <p:cNvSpPr txBox="1">
            <a:spLocks noChangeArrowheads="1"/>
          </p:cNvSpPr>
          <p:nvPr/>
        </p:nvSpPr>
        <p:spPr bwMode="auto">
          <a:xfrm>
            <a:off x="5431518" y="2682876"/>
            <a:ext cx="290512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1305" name="Полилиния 115"/>
          <p:cNvSpPr>
            <a:spLocks noChangeArrowheads="1"/>
          </p:cNvSpPr>
          <p:nvPr/>
        </p:nvSpPr>
        <p:spPr bwMode="auto">
          <a:xfrm>
            <a:off x="4376965" y="2172608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1306" name="Text Box 965"/>
          <p:cNvSpPr txBox="1">
            <a:spLocks noChangeArrowheads="1"/>
          </p:cNvSpPr>
          <p:nvPr/>
        </p:nvSpPr>
        <p:spPr bwMode="auto">
          <a:xfrm>
            <a:off x="5377089" y="2063751"/>
            <a:ext cx="3111500" cy="4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algn="just"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" name="Группа 114"/>
          <p:cNvGrpSpPr>
            <a:grpSpLocks/>
          </p:cNvGrpSpPr>
          <p:nvPr/>
        </p:nvGrpSpPr>
        <p:grpSpPr bwMode="auto">
          <a:xfrm>
            <a:off x="4654779" y="1757585"/>
            <a:ext cx="658646" cy="278620"/>
            <a:chOff x="7847002" y="5565782"/>
            <a:chExt cx="921462" cy="389680"/>
          </a:xfrm>
        </p:grpSpPr>
        <p:grpSp>
          <p:nvGrpSpPr>
            <p:cNvPr id="9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11446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11447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 dirty="0"/>
                  <a:t>1</a:t>
                </a:r>
                <a:endParaRPr lang="ru-RU" sz="3100" dirty="0"/>
              </a:p>
            </p:txBody>
          </p:sp>
        </p:grpSp>
        <p:sp>
          <p:nvSpPr>
            <p:cNvPr id="11445" name="Rectangle 9"/>
            <p:cNvSpPr>
              <a:spLocks noChangeArrowheads="1"/>
            </p:cNvSpPr>
            <p:nvPr/>
          </p:nvSpPr>
          <p:spPr bwMode="auto">
            <a:xfrm>
              <a:off x="8234079" y="5565782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700" u="sng" dirty="0">
                  <a:cs typeface="Times New Roman" pitchFamily="18" charset="0"/>
                </a:rPr>
                <a:t>№7,9,13</a:t>
              </a:r>
            </a:p>
            <a:p>
              <a:pPr algn="ctr" defTabSz="1277785"/>
              <a:r>
                <a:rPr lang="ru-RU" sz="700" dirty="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1308" name="Text Box 965"/>
          <p:cNvSpPr txBox="1">
            <a:spLocks noChangeArrowheads="1"/>
          </p:cNvSpPr>
          <p:nvPr/>
        </p:nvSpPr>
        <p:spPr bwMode="auto">
          <a:xfrm>
            <a:off x="5368018" y="1760992"/>
            <a:ext cx="2652259" cy="2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сборный эвакуационный пункт (в </a:t>
            </a:r>
            <a:r>
              <a:rPr lang="ru-RU" sz="1100" dirty="0" err="1">
                <a:cs typeface="Times New Roman" pitchFamily="18" charset="0"/>
              </a:rPr>
              <a:t>числ</a:t>
            </a:r>
            <a:r>
              <a:rPr lang="ru-RU" sz="1100" dirty="0">
                <a:cs typeface="Times New Roman" pitchFamily="18" charset="0"/>
              </a:rPr>
              <a:t>.  номера </a:t>
            </a:r>
            <a:r>
              <a:rPr lang="ru-RU" sz="1100" dirty="0" err="1">
                <a:cs typeface="Times New Roman" pitchFamily="18" charset="0"/>
              </a:rPr>
              <a:t>припис</a:t>
            </a:r>
            <a:r>
              <a:rPr lang="ru-RU" sz="1100" dirty="0">
                <a:cs typeface="Times New Roman" pitchFamily="18" charset="0"/>
              </a:rPr>
              <a:t>. домов, человек)</a:t>
            </a:r>
          </a:p>
        </p:txBody>
      </p:sp>
      <p:grpSp>
        <p:nvGrpSpPr>
          <p:cNvPr id="10" name="Группа 118"/>
          <p:cNvGrpSpPr>
            <a:grpSpLocks/>
          </p:cNvGrpSpPr>
          <p:nvPr/>
        </p:nvGrpSpPr>
        <p:grpSpPr bwMode="auto">
          <a:xfrm>
            <a:off x="4590143" y="2107981"/>
            <a:ext cx="701902" cy="272390"/>
            <a:chOff x="3186092" y="7871686"/>
            <a:chExt cx="721494" cy="382013"/>
          </a:xfrm>
        </p:grpSpPr>
        <p:sp>
          <p:nvSpPr>
            <p:cNvPr id="11441" name="Rectangle 9"/>
            <p:cNvSpPr>
              <a:spLocks noChangeArrowheads="1"/>
            </p:cNvSpPr>
            <p:nvPr/>
          </p:nvSpPr>
          <p:spPr bwMode="auto">
            <a:xfrm>
              <a:off x="3186092" y="7871687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785"/>
              <a:r>
                <a:rPr lang="ru-RU" sz="700" dirty="0">
                  <a:cs typeface="Times New Roman" pitchFamily="18" charset="0"/>
                </a:rPr>
                <a:t>       </a:t>
              </a:r>
              <a:r>
                <a:rPr lang="ru-RU" sz="700" u="sng" dirty="0">
                  <a:cs typeface="Times New Roman" pitchFamily="18" charset="0"/>
                </a:rPr>
                <a:t>__13__</a:t>
              </a:r>
            </a:p>
            <a:p>
              <a:pPr defTabSz="1277785"/>
              <a:r>
                <a:rPr lang="ru-RU" sz="700" dirty="0">
                  <a:cs typeface="Times New Roman" pitchFamily="18" charset="0"/>
                </a:rPr>
                <a:t>         </a:t>
              </a:r>
              <a:r>
                <a:rPr lang="en-US" sz="700" dirty="0">
                  <a:cs typeface="Times New Roman" pitchFamily="18" charset="0"/>
                </a:rPr>
                <a:t>1</a:t>
              </a:r>
              <a:r>
                <a:rPr lang="ru-RU" sz="700" dirty="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1442" name="Rectangle 9"/>
            <p:cNvSpPr>
              <a:spLocks noChangeArrowheads="1"/>
            </p:cNvSpPr>
            <p:nvPr/>
          </p:nvSpPr>
          <p:spPr bwMode="auto">
            <a:xfrm>
              <a:off x="3218728" y="7871686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1443" name="Rectangle 9"/>
            <p:cNvSpPr>
              <a:spLocks noChangeArrowheads="1"/>
            </p:cNvSpPr>
            <p:nvPr/>
          </p:nvSpPr>
          <p:spPr bwMode="auto">
            <a:xfrm>
              <a:off x="3688450" y="7881218"/>
              <a:ext cx="158653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1310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ru-RU"/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1163411" y="5654902"/>
            <a:ext cx="79974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3" name="Text Box 47"/>
          <p:cNvSpPr txBox="1">
            <a:spLocks noChangeArrowheads="1"/>
          </p:cNvSpPr>
          <p:nvPr/>
        </p:nvSpPr>
        <p:spPr bwMode="auto">
          <a:xfrm>
            <a:off x="1152072" y="6311447"/>
            <a:ext cx="1657355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1314" name="Text Box 47"/>
          <p:cNvSpPr txBox="1">
            <a:spLocks noChangeArrowheads="1"/>
          </p:cNvSpPr>
          <p:nvPr/>
        </p:nvSpPr>
        <p:spPr bwMode="auto">
          <a:xfrm>
            <a:off x="1163411" y="6140224"/>
            <a:ext cx="1650943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1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Группа 143"/>
          <p:cNvGrpSpPr>
            <a:grpSpLocks/>
          </p:cNvGrpSpPr>
          <p:nvPr/>
        </p:nvGrpSpPr>
        <p:grpSpPr bwMode="auto">
          <a:xfrm>
            <a:off x="803956" y="5957661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44" name="Прямая соединительная линия 1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30" y="6240131"/>
              <a:ext cx="187628" cy="173624"/>
            </a:xfrm>
            <a:prstGeom prst="rect">
              <a:avLst/>
            </a:prstGeom>
            <a:noFill/>
          </p:spPr>
        </p:pic>
      </p:grpSp>
      <p:sp>
        <p:nvSpPr>
          <p:cNvPr id="11317" name="Text Box 47"/>
          <p:cNvSpPr txBox="1">
            <a:spLocks noChangeArrowheads="1"/>
          </p:cNvSpPr>
          <p:nvPr/>
        </p:nvSpPr>
        <p:spPr bwMode="auto">
          <a:xfrm>
            <a:off x="1164545" y="5910036"/>
            <a:ext cx="160605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3" name="Группа 186"/>
          <p:cNvGrpSpPr/>
          <p:nvPr/>
        </p:nvGrpSpPr>
        <p:grpSpPr bwMode="auto">
          <a:xfrm>
            <a:off x="805039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4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320" name="Text Box 47"/>
          <p:cNvSpPr txBox="1">
            <a:spLocks noChangeArrowheads="1"/>
          </p:cNvSpPr>
          <p:nvPr/>
        </p:nvSpPr>
        <p:spPr bwMode="auto">
          <a:xfrm>
            <a:off x="1163411" y="5346474"/>
            <a:ext cx="1575601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1321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31194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5" name="Group 253"/>
          <p:cNvGrpSpPr>
            <a:grpSpLocks/>
          </p:cNvGrpSpPr>
          <p:nvPr/>
        </p:nvGrpSpPr>
        <p:grpSpPr bwMode="auto">
          <a:xfrm>
            <a:off x="733652" y="4973411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323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1652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25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grpSp>
        <p:nvGrpSpPr>
          <p:cNvPr id="16" name="Group 265"/>
          <p:cNvGrpSpPr>
            <a:grpSpLocks/>
          </p:cNvGrpSpPr>
          <p:nvPr/>
        </p:nvGrpSpPr>
        <p:grpSpPr bwMode="auto">
          <a:xfrm>
            <a:off x="4773839" y="1119188"/>
            <a:ext cx="503464" cy="199571"/>
            <a:chOff x="249" y="2931"/>
            <a:chExt cx="907" cy="363"/>
          </a:xfrm>
        </p:grpSpPr>
        <p:sp>
          <p:nvSpPr>
            <p:cNvPr id="11429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03"/>
              <a:endParaRPr lang="ru-RU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430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1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2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3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27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7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7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0" name="Text Box 47"/>
          <p:cNvSpPr txBox="1">
            <a:spLocks noChangeArrowheads="1"/>
          </p:cNvSpPr>
          <p:nvPr/>
        </p:nvSpPr>
        <p:spPr bwMode="auto">
          <a:xfrm>
            <a:off x="5331732" y="1306286"/>
            <a:ext cx="2110241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35 кВ;</a:t>
            </a:r>
          </a:p>
        </p:txBody>
      </p:sp>
      <p:sp>
        <p:nvSpPr>
          <p:cNvPr id="11331" name="Text Box 47"/>
          <p:cNvSpPr txBox="1">
            <a:spLocks noChangeArrowheads="1"/>
          </p:cNvSpPr>
          <p:nvPr/>
        </p:nvSpPr>
        <p:spPr bwMode="auto">
          <a:xfrm>
            <a:off x="5331733" y="1529670"/>
            <a:ext cx="211137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0,4 кВ;</a:t>
            </a:r>
          </a:p>
        </p:txBody>
      </p:sp>
      <p:pic>
        <p:nvPicPr>
          <p:cNvPr id="17" name="Group 26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108" y="831170"/>
            <a:ext cx="505732" cy="217714"/>
          </a:xfrm>
          <a:prstGeom prst="rect">
            <a:avLst/>
          </a:prstGeom>
          <a:noFill/>
        </p:spPr>
      </p:pic>
      <p:sp>
        <p:nvSpPr>
          <p:cNvPr id="11333" name="Text Box 47"/>
          <p:cNvSpPr txBox="1">
            <a:spLocks noChangeArrowheads="1"/>
          </p:cNvSpPr>
          <p:nvPr/>
        </p:nvSpPr>
        <p:spPr bwMode="auto">
          <a:xfrm>
            <a:off x="5331733" y="819831"/>
            <a:ext cx="65654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ДЭС;</a:t>
            </a:r>
          </a:p>
        </p:txBody>
      </p:sp>
      <p:sp>
        <p:nvSpPr>
          <p:cNvPr id="11334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11335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7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0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43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1344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1345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4942795" y="4231822"/>
            <a:ext cx="283482" cy="283482"/>
            <a:chOff x="3061" y="3475"/>
            <a:chExt cx="182" cy="182"/>
          </a:xfrm>
        </p:grpSpPr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0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1427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8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1425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6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1421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2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9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890" tIns="63945" rIns="127890" bIns="63945" anchor="ctr"/>
            <a:lstStyle/>
            <a:p>
              <a:pPr defTabSz="910436"/>
              <a:endParaRPr lang="ru-RU" sz="2500" dirty="0">
                <a:latin typeface="Calibri" pitchFamily="34" charset="0"/>
              </a:endParaRP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620759" y="4469941"/>
            <a:ext cx="878794" cy="579804"/>
            <a:chOff x="2971" y="3847"/>
            <a:chExt cx="347" cy="261"/>
          </a:xfrm>
        </p:grpSpPr>
        <p:grpSp>
          <p:nvGrpSpPr>
            <p:cNvPr id="24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25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1416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  <p:sp>
              <p:nvSpPr>
                <p:cNvPr id="11417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414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pPr defTabSz="910436"/>
                <a:endParaRPr lang="ru-RU" sz="2900" dirty="0">
                  <a:latin typeface="Calibri" pitchFamily="34" charset="0"/>
                </a:endParaRPr>
              </a:p>
            </p:txBody>
          </p:sp>
          <p:sp>
            <p:nvSpPr>
              <p:cNvPr id="11415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0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1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1412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348" name="Text Box 95"/>
          <p:cNvSpPr txBox="1">
            <a:spLocks noChangeArrowheads="1"/>
          </p:cNvSpPr>
          <p:nvPr/>
        </p:nvSpPr>
        <p:spPr bwMode="auto">
          <a:xfrm>
            <a:off x="5316991" y="6546170"/>
            <a:ext cx="221683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1349" name="Text Box 101"/>
          <p:cNvSpPr txBox="1">
            <a:spLocks noChangeArrowheads="1"/>
          </p:cNvSpPr>
          <p:nvPr/>
        </p:nvSpPr>
        <p:spPr bwMode="auto">
          <a:xfrm>
            <a:off x="5311322" y="4245429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1350" name="Text Box 102"/>
          <p:cNvSpPr txBox="1">
            <a:spLocks noChangeArrowheads="1"/>
          </p:cNvSpPr>
          <p:nvPr/>
        </p:nvSpPr>
        <p:spPr bwMode="auto">
          <a:xfrm>
            <a:off x="5295446" y="4542518"/>
            <a:ext cx="26216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1351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2" name="Text Box 67"/>
          <p:cNvSpPr txBox="1">
            <a:spLocks noChangeArrowheads="1"/>
          </p:cNvSpPr>
          <p:nvPr/>
        </p:nvSpPr>
        <p:spPr bwMode="auto">
          <a:xfrm>
            <a:off x="5434920" y="4975679"/>
            <a:ext cx="3127375" cy="3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6650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места пересечений с преградами (мосты, автодороги, ж/</a:t>
            </a:r>
            <a:r>
              <a:rPr lang="ru-RU" sz="1100" dirty="0" err="1">
                <a:cs typeface="Times New Roman" pitchFamily="18" charset="0"/>
              </a:rPr>
              <a:t>д</a:t>
            </a:r>
            <a:r>
              <a:rPr lang="ru-RU" sz="1100" dirty="0">
                <a:cs typeface="Times New Roman" pitchFamily="18" charset="0"/>
              </a:rPr>
              <a:t>, водные объекты, овраги и </a:t>
            </a:r>
            <a:r>
              <a:rPr lang="ru-RU" sz="1100" dirty="0" err="1">
                <a:cs typeface="Times New Roman" pitchFamily="18" charset="0"/>
              </a:rPr>
              <a:t>т.д</a:t>
            </a:r>
            <a:r>
              <a:rPr lang="ru-RU" sz="1100" dirty="0">
                <a:cs typeface="Times New Roman" pitchFamily="18" charset="0"/>
              </a:rPr>
              <a:t>); </a:t>
            </a:r>
          </a:p>
          <a:p>
            <a:pPr defTabSz="1276650">
              <a:lnSpc>
                <a:spcPct val="70000"/>
              </a:lnSpc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11353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354" name="Text Box 95"/>
          <p:cNvSpPr txBox="1">
            <a:spLocks noChangeArrowheads="1"/>
          </p:cNvSpPr>
          <p:nvPr/>
        </p:nvSpPr>
        <p:spPr bwMode="auto">
          <a:xfrm>
            <a:off x="5305652" y="3963081"/>
            <a:ext cx="3163661" cy="3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возможного риска при аварии на </a:t>
            </a:r>
            <a:r>
              <a:rPr lang="ru-RU" sz="1100" dirty="0" err="1">
                <a:cs typeface="Times New Roman" pitchFamily="18" charset="0"/>
              </a:rPr>
              <a:t>газо</a:t>
            </a:r>
            <a:r>
              <a:rPr lang="ru-RU" sz="1100" dirty="0">
                <a:cs typeface="Times New Roman" pitchFamily="18" charset="0"/>
              </a:rPr>
              <a:t>-, нефтепроводе;</a:t>
            </a:r>
          </a:p>
        </p:txBody>
      </p:sp>
      <p:sp>
        <p:nvSpPr>
          <p:cNvPr id="11355" name="Полилиния 254"/>
          <p:cNvSpPr>
            <a:spLocks noChangeArrowheads="1"/>
          </p:cNvSpPr>
          <p:nvPr/>
        </p:nvSpPr>
        <p:spPr bwMode="auto">
          <a:xfrm>
            <a:off x="5007429" y="5326063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6" name="Полилиния 255"/>
          <p:cNvSpPr>
            <a:spLocks noChangeArrowheads="1"/>
          </p:cNvSpPr>
          <p:nvPr/>
        </p:nvSpPr>
        <p:spPr bwMode="auto">
          <a:xfrm>
            <a:off x="5007429" y="5553982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7" name="Полилиния 256"/>
          <p:cNvSpPr>
            <a:spLocks noChangeArrowheads="1"/>
          </p:cNvSpPr>
          <p:nvPr/>
        </p:nvSpPr>
        <p:spPr bwMode="auto">
          <a:xfrm>
            <a:off x="5007429" y="5769429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8" name="Text Box 101"/>
          <p:cNvSpPr txBox="1">
            <a:spLocks noChangeArrowheads="1"/>
          </p:cNvSpPr>
          <p:nvPr/>
        </p:nvSpPr>
        <p:spPr bwMode="auto">
          <a:xfrm>
            <a:off x="5299983" y="5258028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1359" name="Text Box 101"/>
          <p:cNvSpPr txBox="1">
            <a:spLocks noChangeArrowheads="1"/>
          </p:cNvSpPr>
          <p:nvPr/>
        </p:nvSpPr>
        <p:spPr bwMode="auto">
          <a:xfrm>
            <a:off x="5299983" y="5458733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1360" name="Text Box 101"/>
          <p:cNvSpPr txBox="1">
            <a:spLocks noChangeArrowheads="1"/>
          </p:cNvSpPr>
          <p:nvPr/>
        </p:nvSpPr>
        <p:spPr bwMode="auto">
          <a:xfrm>
            <a:off x="5307920" y="5676447"/>
            <a:ext cx="275091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1361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362" name="Text Box 89"/>
          <p:cNvSpPr txBox="1">
            <a:spLocks noChangeArrowheads="1"/>
          </p:cNvSpPr>
          <p:nvPr/>
        </p:nvSpPr>
        <p:spPr bwMode="auto">
          <a:xfrm>
            <a:off x="5218340" y="5859009"/>
            <a:ext cx="3004911" cy="5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algn="just" defTabSz="1787991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 -  нефтебазы и другие объекты нефтяного комплекса. (нефтеналивные </a:t>
            </a:r>
            <a:r>
              <a:rPr lang="ru-RU" sz="1100" dirty="0" err="1">
                <a:cs typeface="Times New Roman" pitchFamily="18" charset="0"/>
              </a:rPr>
              <a:t>сатнции</a:t>
            </a:r>
            <a:r>
              <a:rPr lang="ru-RU" sz="1100" dirty="0">
                <a:cs typeface="Times New Roman" pitchFamily="18" charset="0"/>
              </a:rPr>
              <a:t>, </a:t>
            </a:r>
            <a:r>
              <a:rPr lang="ru-RU" sz="1100" dirty="0" err="1">
                <a:cs typeface="Times New Roman" pitchFamily="18" charset="0"/>
              </a:rPr>
              <a:t>мазутохранилища</a:t>
            </a:r>
            <a:r>
              <a:rPr lang="ru-RU" sz="1100" dirty="0">
                <a:cs typeface="Times New Roman" pitchFamily="18" charset="0"/>
              </a:rPr>
              <a:t> и др.);</a:t>
            </a:r>
          </a:p>
        </p:txBody>
      </p:sp>
      <p:grpSp>
        <p:nvGrpSpPr>
          <p:cNvPr id="26" name="Группа 168"/>
          <p:cNvGrpSpPr>
            <a:grpSpLocks/>
          </p:cNvGrpSpPr>
          <p:nvPr/>
        </p:nvGrpSpPr>
        <p:grpSpPr bwMode="auto">
          <a:xfrm rot="-4345915">
            <a:off x="773340" y="6427108"/>
            <a:ext cx="142875" cy="428625"/>
            <a:chOff x="5857884" y="3714752"/>
            <a:chExt cx="142876" cy="428628"/>
          </a:xfrm>
        </p:grpSpPr>
        <p:sp>
          <p:nvSpPr>
            <p:cNvPr id="11407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911569"/>
              <a:endParaRPr lang="ru-RU" sz="11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225"/>
          <p:cNvGrpSpPr>
            <a:grpSpLocks/>
          </p:cNvGrpSpPr>
          <p:nvPr/>
        </p:nvGrpSpPr>
        <p:grpSpPr bwMode="auto">
          <a:xfrm>
            <a:off x="5013099" y="5979206"/>
            <a:ext cx="222250" cy="288018"/>
            <a:chOff x="783" y="2063"/>
            <a:chExt cx="479" cy="307"/>
          </a:xfrm>
        </p:grpSpPr>
        <p:sp>
          <p:nvSpPr>
            <p:cNvPr id="11382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9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1405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406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401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2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3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4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3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1398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2 h 21600"/>
                    <a:gd name="T4" fmla="*/ 0 w 21600"/>
                    <a:gd name="T5" fmla="*/ 254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99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25 h 21600"/>
                    <a:gd name="T4" fmla="*/ 0 w 21600"/>
                    <a:gd name="T5" fmla="*/ 252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94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5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6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7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85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6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7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8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9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1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92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8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11375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grpSp>
          <p:nvGrpSpPr>
            <p:cNvPr id="129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30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1380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81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78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9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66" name="Text Box 89"/>
          <p:cNvSpPr txBox="1">
            <a:spLocks noChangeArrowheads="1"/>
          </p:cNvSpPr>
          <p:nvPr/>
        </p:nvSpPr>
        <p:spPr bwMode="auto">
          <a:xfrm>
            <a:off x="1034143" y="6486072"/>
            <a:ext cx="1321027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1367" name="Text Box 89"/>
          <p:cNvSpPr txBox="1">
            <a:spLocks noChangeArrowheads="1"/>
          </p:cNvSpPr>
          <p:nvPr/>
        </p:nvSpPr>
        <p:spPr bwMode="auto">
          <a:xfrm>
            <a:off x="5235349" y="6336393"/>
            <a:ext cx="1884589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31" name="Группа 231"/>
          <p:cNvGrpSpPr>
            <a:grpSpLocks/>
          </p:cNvGrpSpPr>
          <p:nvPr/>
        </p:nvGrpSpPr>
        <p:grpSpPr bwMode="auto">
          <a:xfrm>
            <a:off x="4843010" y="6655028"/>
            <a:ext cx="360589" cy="142875"/>
            <a:chOff x="6827094" y="5825222"/>
            <a:chExt cx="504000" cy="200060"/>
          </a:xfrm>
        </p:grpSpPr>
        <p:sp>
          <p:nvSpPr>
            <p:cNvPr id="11373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1374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32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11371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372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6171" y="2067153"/>
            <a:ext cx="495526" cy="273276"/>
            <a:chOff x="4852" y="4203"/>
            <a:chExt cx="219" cy="225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28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9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1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27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25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2053" name="Text Box 69"/>
          <p:cNvSpPr txBox="1">
            <a:spLocks noChangeArrowheads="1"/>
          </p:cNvSpPr>
          <p:nvPr/>
        </p:nvSpPr>
        <p:spPr bwMode="auto">
          <a:xfrm>
            <a:off x="655411" y="2320018"/>
            <a:ext cx="248217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2054" name="Text Box 965"/>
          <p:cNvSpPr txBox="1">
            <a:spLocks noChangeArrowheads="1"/>
          </p:cNvSpPr>
          <p:nvPr/>
        </p:nvSpPr>
        <p:spPr bwMode="auto">
          <a:xfrm>
            <a:off x="682626" y="2083027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2055" name="Text Box 982"/>
          <p:cNvSpPr txBox="1">
            <a:spLocks noChangeArrowheads="1"/>
          </p:cNvSpPr>
          <p:nvPr/>
        </p:nvSpPr>
        <p:spPr bwMode="auto">
          <a:xfrm>
            <a:off x="699635" y="305934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2056" name="Rectangle 90"/>
          <p:cNvSpPr>
            <a:spLocks noChangeArrowheads="1"/>
          </p:cNvSpPr>
          <p:nvPr/>
        </p:nvSpPr>
        <p:spPr bwMode="auto">
          <a:xfrm>
            <a:off x="727982" y="3209018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706" y="3298599"/>
          <a:ext cx="258536" cy="204107"/>
        </p:xfrm>
        <a:graphic>
          <a:graphicData uri="http://schemas.openxmlformats.org/presentationml/2006/ole">
            <p:oleObj spid="_x0000_s2050" name="Clip" r:id="rId3" imgW="3827880" imgH="3382560" progId="">
              <p:embed/>
            </p:oleObj>
          </a:graphicData>
        </a:graphic>
      </p:graphicFrame>
      <p:sp>
        <p:nvSpPr>
          <p:cNvPr id="2057" name="Oval 115" descr="Темный диагональный 2"/>
          <p:cNvSpPr>
            <a:spLocks noChangeArrowheads="1"/>
          </p:cNvSpPr>
          <p:nvPr/>
        </p:nvSpPr>
        <p:spPr bwMode="auto">
          <a:xfrm>
            <a:off x="345849" y="3034393"/>
            <a:ext cx="216580" cy="196170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8" name="Oval 212"/>
          <p:cNvSpPr>
            <a:spLocks noChangeArrowheads="1"/>
          </p:cNvSpPr>
          <p:nvPr/>
        </p:nvSpPr>
        <p:spPr bwMode="auto">
          <a:xfrm>
            <a:off x="323170" y="2660196"/>
            <a:ext cx="229054" cy="277813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9" name="Text Box 69"/>
          <p:cNvSpPr txBox="1">
            <a:spLocks noChangeArrowheads="1"/>
          </p:cNvSpPr>
          <p:nvPr/>
        </p:nvSpPr>
        <p:spPr bwMode="auto">
          <a:xfrm>
            <a:off x="656545" y="2660197"/>
            <a:ext cx="3178401" cy="3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5" name="Group 567"/>
          <p:cNvGrpSpPr>
            <a:grpSpLocks/>
          </p:cNvGrpSpPr>
          <p:nvPr/>
        </p:nvGrpSpPr>
        <p:grpSpPr bwMode="auto">
          <a:xfrm rot="-749454">
            <a:off x="325438" y="1513795"/>
            <a:ext cx="205241" cy="103187"/>
            <a:chOff x="3079" y="3840"/>
            <a:chExt cx="181" cy="91"/>
          </a:xfrm>
        </p:grpSpPr>
        <p:sp>
          <p:nvSpPr>
            <p:cNvPr id="22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1" name="Text Box 965"/>
          <p:cNvSpPr txBox="1">
            <a:spLocks noChangeArrowheads="1"/>
          </p:cNvSpPr>
          <p:nvPr/>
        </p:nvSpPr>
        <p:spPr bwMode="auto">
          <a:xfrm>
            <a:off x="676956" y="1483179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2062" name="Полилиния 115"/>
          <p:cNvSpPr>
            <a:spLocks noChangeArrowheads="1"/>
          </p:cNvSpPr>
          <p:nvPr/>
        </p:nvSpPr>
        <p:spPr bwMode="auto">
          <a:xfrm>
            <a:off x="265340" y="1288143"/>
            <a:ext cx="320902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63" name="Text Box 965"/>
          <p:cNvSpPr txBox="1">
            <a:spLocks noChangeArrowheads="1"/>
          </p:cNvSpPr>
          <p:nvPr/>
        </p:nvSpPr>
        <p:spPr bwMode="auto">
          <a:xfrm>
            <a:off x="675822" y="1234848"/>
            <a:ext cx="2900589" cy="30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14313" y="2349500"/>
            <a:ext cx="495526" cy="277813"/>
            <a:chOff x="4860" y="4199"/>
            <a:chExt cx="219" cy="229"/>
          </a:xfrm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1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1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9" name="Группа 153"/>
          <p:cNvGrpSpPr>
            <a:grpSpLocks/>
          </p:cNvGrpSpPr>
          <p:nvPr/>
        </p:nvGrpSpPr>
        <p:grpSpPr bwMode="auto">
          <a:xfrm rot="10800000">
            <a:off x="343581" y="3570742"/>
            <a:ext cx="256268" cy="108857"/>
            <a:chOff x="6757196" y="7872434"/>
            <a:chExt cx="1073158" cy="153323"/>
          </a:xfrm>
        </p:grpSpPr>
        <p:cxnSp>
          <p:nvCxnSpPr>
            <p:cNvPr id="220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635000" y="3448278"/>
            <a:ext cx="333715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10" name="Группа 153"/>
          <p:cNvGrpSpPr>
            <a:grpSpLocks/>
          </p:cNvGrpSpPr>
          <p:nvPr/>
        </p:nvGrpSpPr>
        <p:grpSpPr bwMode="auto">
          <a:xfrm rot="10800000">
            <a:off x="4676322" y="3573009"/>
            <a:ext cx="256268" cy="108857"/>
            <a:chOff x="6757196" y="7872434"/>
            <a:chExt cx="1073158" cy="153323"/>
          </a:xfrm>
        </p:grpSpPr>
        <p:cxnSp>
          <p:nvCxnSpPr>
            <p:cNvPr id="219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68" name="Text Box 55"/>
          <p:cNvSpPr txBox="1">
            <a:spLocks noChangeArrowheads="1"/>
          </p:cNvSpPr>
          <p:nvPr/>
        </p:nvSpPr>
        <p:spPr bwMode="auto">
          <a:xfrm>
            <a:off x="4967742" y="3443742"/>
            <a:ext cx="333715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2069" name="Полилиния 115"/>
          <p:cNvSpPr>
            <a:spLocks noChangeArrowheads="1"/>
          </p:cNvSpPr>
          <p:nvPr/>
        </p:nvSpPr>
        <p:spPr bwMode="auto">
          <a:xfrm>
            <a:off x="302760" y="994456"/>
            <a:ext cx="320901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70" name="Text Box 965"/>
          <p:cNvSpPr txBox="1">
            <a:spLocks noChangeArrowheads="1"/>
          </p:cNvSpPr>
          <p:nvPr/>
        </p:nvSpPr>
        <p:spPr bwMode="auto">
          <a:xfrm>
            <a:off x="667884" y="969510"/>
            <a:ext cx="239825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616857" y="1653268"/>
            <a:ext cx="2278063" cy="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90" tIns="63902" rIns="127790" bIns="63902">
            <a:spAutoFit/>
          </a:bodyPr>
          <a:lstStyle/>
          <a:p>
            <a:pPr defTabSz="1454656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03893" y="1755321"/>
            <a:ext cx="316366" cy="254000"/>
            <a:chOff x="1766" y="5636"/>
            <a:chExt cx="240" cy="318"/>
          </a:xfrm>
        </p:grpSpPr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2191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0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3 w 291"/>
                <a:gd name="T5" fmla="*/ 114 h 159"/>
                <a:gd name="T6" fmla="*/ 3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1350" tIns="45675" rIns="91350" bIns="45675"/>
            <a:lstStyle/>
            <a:p>
              <a:pPr defTabSz="911569"/>
              <a:endParaRPr lang="ru-RU" sz="2500" dirty="0"/>
            </a:p>
          </p:txBody>
        </p:sp>
      </p:grpSp>
      <p:sp>
        <p:nvSpPr>
          <p:cNvPr id="2073" name="Text Box 37"/>
          <p:cNvSpPr txBox="1">
            <a:spLocks noChangeArrowheads="1"/>
          </p:cNvSpPr>
          <p:nvPr/>
        </p:nvSpPr>
        <p:spPr bwMode="auto">
          <a:xfrm>
            <a:off x="4945063" y="2233840"/>
            <a:ext cx="3864429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вещевые склады,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cs typeface="Times New Roman" pitchFamily="18" charset="0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950733" y="2526393"/>
            <a:ext cx="3858759" cy="5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прод-ые</a:t>
            </a:r>
            <a:r>
              <a:rPr lang="ru-RU" sz="1100" dirty="0">
                <a:cs typeface="Times New Roman" pitchFamily="18" charset="0"/>
              </a:rPr>
              <a:t> склады, 7 тонн</a:t>
            </a:r>
            <a:r>
              <a:rPr lang="en-US" sz="1100" dirty="0">
                <a:cs typeface="Times New Roman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5" name="Rectangle 47"/>
          <p:cNvSpPr>
            <a:spLocks noChangeArrowheads="1"/>
          </p:cNvSpPr>
          <p:nvPr/>
        </p:nvSpPr>
        <p:spPr bwMode="auto">
          <a:xfrm>
            <a:off x="4370161" y="2280331"/>
            <a:ext cx="456974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вещ</a:t>
            </a:r>
          </a:p>
        </p:txBody>
      </p:sp>
      <p:sp>
        <p:nvSpPr>
          <p:cNvPr id="2076" name="Rectangle 48"/>
          <p:cNvSpPr>
            <a:spLocks noChangeArrowheads="1"/>
          </p:cNvSpPr>
          <p:nvPr/>
        </p:nvSpPr>
        <p:spPr bwMode="auto">
          <a:xfrm>
            <a:off x="4324804" y="2574018"/>
            <a:ext cx="515938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прод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4964339" y="2818947"/>
            <a:ext cx="3947206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мед. им-ва7 тонн </a:t>
            </a:r>
            <a:r>
              <a:rPr lang="ru-RU" sz="900" dirty="0"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4968875" y="3086554"/>
            <a:ext cx="3942670" cy="6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стройматериалов,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</a:t>
            </a:r>
            <a:r>
              <a:rPr lang="en-US" sz="9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374697" y="2866571"/>
            <a:ext cx="458107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мед</a:t>
            </a:r>
          </a:p>
        </p:txBody>
      </p:sp>
      <p:sp>
        <p:nvSpPr>
          <p:cNvPr id="2080" name="Rectangle 66"/>
          <p:cNvSpPr>
            <a:spLocks noChangeArrowheads="1"/>
          </p:cNvSpPr>
          <p:nvPr/>
        </p:nvSpPr>
        <p:spPr bwMode="auto">
          <a:xfrm>
            <a:off x="4389438" y="3156857"/>
            <a:ext cx="456973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стр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81" name="Text Box 37"/>
          <p:cNvSpPr txBox="1">
            <a:spLocks noChangeArrowheads="1"/>
          </p:cNvSpPr>
          <p:nvPr/>
        </p:nvSpPr>
        <p:spPr bwMode="auto">
          <a:xfrm>
            <a:off x="4781778" y="257401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4799921" y="2864304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799921" y="3135313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4781778" y="2280331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401911" y="1910670"/>
            <a:ext cx="306161" cy="306161"/>
            <a:chOff x="0" y="417"/>
            <a:chExt cx="4864" cy="17088"/>
          </a:xfrm>
        </p:grpSpPr>
        <p:sp>
          <p:nvSpPr>
            <p:cNvPr id="2187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88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779510" y="195035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7" name="Text Box 37"/>
          <p:cNvSpPr txBox="1">
            <a:spLocks noChangeArrowheads="1"/>
          </p:cNvSpPr>
          <p:nvPr/>
        </p:nvSpPr>
        <p:spPr bwMode="auto">
          <a:xfrm>
            <a:off x="4948465" y="1887992"/>
            <a:ext cx="35639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ГСМ, 7 тонн;</a:t>
            </a:r>
          </a:p>
        </p:txBody>
      </p:sp>
      <p:sp>
        <p:nvSpPr>
          <p:cNvPr id="2088" name="Равнобедренный треугольник 74"/>
          <p:cNvSpPr>
            <a:spLocks noChangeArrowheads="1"/>
          </p:cNvSpPr>
          <p:nvPr/>
        </p:nvSpPr>
        <p:spPr bwMode="auto">
          <a:xfrm>
            <a:off x="4492625" y="853849"/>
            <a:ext cx="305027" cy="30616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 sz="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89" name="Text Box 982"/>
          <p:cNvSpPr txBox="1">
            <a:spLocks noChangeArrowheads="1"/>
          </p:cNvSpPr>
          <p:nvPr/>
        </p:nvSpPr>
        <p:spPr bwMode="auto">
          <a:xfrm>
            <a:off x="4871358" y="960438"/>
            <a:ext cx="1640795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2090" name="Овал 76"/>
          <p:cNvSpPr>
            <a:spLocks noChangeArrowheads="1"/>
          </p:cNvSpPr>
          <p:nvPr/>
        </p:nvSpPr>
        <p:spPr bwMode="auto">
          <a:xfrm>
            <a:off x="4479018" y="1218974"/>
            <a:ext cx="357188" cy="305026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1" name="Text Box 982"/>
          <p:cNvSpPr txBox="1">
            <a:spLocks noChangeArrowheads="1"/>
          </p:cNvSpPr>
          <p:nvPr/>
        </p:nvSpPr>
        <p:spPr bwMode="auto">
          <a:xfrm>
            <a:off x="4879295" y="1273403"/>
            <a:ext cx="2797401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4372429" y="1644196"/>
            <a:ext cx="500063" cy="20004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7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3" name="Text Box 982"/>
          <p:cNvSpPr txBox="1">
            <a:spLocks noChangeArrowheads="1"/>
          </p:cNvSpPr>
          <p:nvPr/>
        </p:nvSpPr>
        <p:spPr bwMode="auto">
          <a:xfrm>
            <a:off x="4891768" y="1628322"/>
            <a:ext cx="2797402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14" name="Группа 90"/>
          <p:cNvGrpSpPr>
            <a:grpSpLocks/>
          </p:cNvGrpSpPr>
          <p:nvPr/>
        </p:nvGrpSpPr>
        <p:grpSpPr bwMode="auto">
          <a:xfrm>
            <a:off x="348117" y="3756706"/>
            <a:ext cx="251732" cy="269875"/>
            <a:chOff x="4040346" y="5502280"/>
            <a:chExt cx="352876" cy="378000"/>
          </a:xfrm>
        </p:grpSpPr>
        <p:sp>
          <p:nvSpPr>
            <p:cNvPr id="2183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4162784" y="5502280"/>
              <a:ext cx="108000" cy="3780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Группа 93"/>
          <p:cNvGrpSpPr>
            <a:grpSpLocks/>
          </p:cNvGrpSpPr>
          <p:nvPr/>
        </p:nvGrpSpPr>
        <p:grpSpPr bwMode="auto">
          <a:xfrm>
            <a:off x="351518" y="4066268"/>
            <a:ext cx="251732" cy="269875"/>
            <a:chOff x="4040346" y="5502280"/>
            <a:chExt cx="352876" cy="378000"/>
          </a:xfrm>
        </p:grpSpPr>
        <p:sp>
          <p:nvSpPr>
            <p:cNvPr id="217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2180" name="Прямоугольник 9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81" name="Text Box 133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Группа 96"/>
          <p:cNvGrpSpPr>
            <a:grpSpLocks/>
          </p:cNvGrpSpPr>
          <p:nvPr/>
        </p:nvGrpSpPr>
        <p:grpSpPr bwMode="auto">
          <a:xfrm>
            <a:off x="351518" y="4361090"/>
            <a:ext cx="251732" cy="269875"/>
            <a:chOff x="4040346" y="5502280"/>
            <a:chExt cx="352876" cy="378000"/>
          </a:xfrm>
        </p:grpSpPr>
        <p:sp>
          <p:nvSpPr>
            <p:cNvPr id="217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2176" name="Прямоугольник 9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77" name="Text Box 129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9" name="Группа 99"/>
          <p:cNvGrpSpPr>
            <a:grpSpLocks/>
          </p:cNvGrpSpPr>
          <p:nvPr/>
        </p:nvGrpSpPr>
        <p:grpSpPr bwMode="auto">
          <a:xfrm>
            <a:off x="354920" y="4669518"/>
            <a:ext cx="252866" cy="269875"/>
            <a:chOff x="4040346" y="5502280"/>
            <a:chExt cx="352876" cy="378000"/>
          </a:xfrm>
        </p:grpSpPr>
        <p:sp>
          <p:nvSpPr>
            <p:cNvPr id="217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4175443" y="5502280"/>
              <a:ext cx="108000" cy="378000"/>
            </a:xfrm>
            <a:prstGeom prst="rect">
              <a:avLst/>
            </a:prstGeom>
            <a:solidFill>
              <a:srgbClr val="00FFFF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98" name="Text Box 982"/>
          <p:cNvSpPr txBox="1">
            <a:spLocks noChangeArrowheads="1"/>
          </p:cNvSpPr>
          <p:nvPr/>
        </p:nvSpPr>
        <p:spPr bwMode="auto">
          <a:xfrm>
            <a:off x="698501" y="411276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2099" name="Rectangle 90"/>
          <p:cNvSpPr>
            <a:spLocks noChangeArrowheads="1"/>
          </p:cNvSpPr>
          <p:nvPr/>
        </p:nvSpPr>
        <p:spPr bwMode="auto">
          <a:xfrm>
            <a:off x="726849" y="4336143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2100" name="Text Box 69"/>
          <p:cNvSpPr txBox="1">
            <a:spLocks noChangeArrowheads="1"/>
          </p:cNvSpPr>
          <p:nvPr/>
        </p:nvSpPr>
        <p:spPr bwMode="auto">
          <a:xfrm>
            <a:off x="655411" y="3787321"/>
            <a:ext cx="3178402" cy="2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633867" y="46389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20" name="Group 144"/>
          <p:cNvGrpSpPr>
            <a:grpSpLocks/>
          </p:cNvGrpSpPr>
          <p:nvPr/>
        </p:nvGrpSpPr>
        <p:grpSpPr bwMode="auto">
          <a:xfrm>
            <a:off x="335643" y="4973411"/>
            <a:ext cx="291420" cy="264206"/>
            <a:chOff x="-1411" y="2480"/>
            <a:chExt cx="862" cy="816"/>
          </a:xfrm>
        </p:grpSpPr>
        <p:sp>
          <p:nvSpPr>
            <p:cNvPr id="2157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22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21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2167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216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63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33867" y="4929188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химическиопасныый</a:t>
            </a:r>
            <a:r>
              <a:rPr lang="ru-RU" sz="1100" dirty="0">
                <a:cs typeface="Times New Roman" pitchFamily="18" charset="0"/>
              </a:rPr>
              <a:t> объект;</a:t>
            </a:r>
          </a:p>
        </p:txBody>
      </p:sp>
      <p:grpSp>
        <p:nvGrpSpPr>
          <p:cNvPr id="25" name="Группа 123"/>
          <p:cNvGrpSpPr>
            <a:grpSpLocks/>
          </p:cNvGrpSpPr>
          <p:nvPr/>
        </p:nvGrpSpPr>
        <p:grpSpPr bwMode="auto">
          <a:xfrm>
            <a:off x="418420" y="5309054"/>
            <a:ext cx="153080" cy="180295"/>
            <a:chOff x="1286633" y="5729294"/>
            <a:chExt cx="214314" cy="385766"/>
          </a:xfrm>
        </p:grpSpPr>
        <p:sp>
          <p:nvSpPr>
            <p:cNvPr id="2155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6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05" name="Text Box 55"/>
          <p:cNvSpPr txBox="1">
            <a:spLocks noChangeArrowheads="1"/>
          </p:cNvSpPr>
          <p:nvPr/>
        </p:nvSpPr>
        <p:spPr bwMode="auto">
          <a:xfrm>
            <a:off x="631599" y="52104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пещеры;</a:t>
            </a:r>
          </a:p>
        </p:txBody>
      </p:sp>
      <p:grpSp>
        <p:nvGrpSpPr>
          <p:cNvPr id="26" name="Группа 136"/>
          <p:cNvGrpSpPr>
            <a:grpSpLocks/>
          </p:cNvGrpSpPr>
          <p:nvPr/>
        </p:nvGrpSpPr>
        <p:grpSpPr bwMode="auto">
          <a:xfrm>
            <a:off x="4657045" y="4465411"/>
            <a:ext cx="357187" cy="200706"/>
            <a:chOff x="957263" y="7653358"/>
            <a:chExt cx="500029" cy="280966"/>
          </a:xfrm>
        </p:grpSpPr>
        <p:sp>
          <p:nvSpPr>
            <p:cNvPr id="2148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2153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4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28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215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2107" name="Text Box 55"/>
          <p:cNvSpPr txBox="1">
            <a:spLocks noChangeArrowheads="1"/>
          </p:cNvSpPr>
          <p:nvPr/>
        </p:nvSpPr>
        <p:spPr bwMode="auto">
          <a:xfrm>
            <a:off x="4954135" y="4325938"/>
            <a:ext cx="2764518" cy="6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algn="just"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100" dirty="0">
                <a:cs typeface="Times New Roman" pitchFamily="18" charset="0"/>
              </a:rPr>
              <a:t>II</a:t>
            </a:r>
            <a:r>
              <a:rPr lang="ru-RU" sz="1100" dirty="0"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100" dirty="0">
                <a:cs typeface="Times New Roman" pitchFamily="18" charset="0"/>
              </a:rPr>
              <a:t> (12 </a:t>
            </a:r>
            <a:r>
              <a:rPr lang="ru-RU" sz="1100" dirty="0">
                <a:cs typeface="Times New Roman" pitchFamily="18" charset="0"/>
              </a:rPr>
              <a:t>км</a:t>
            </a:r>
            <a:r>
              <a:rPr lang="en-US" sz="1100" dirty="0">
                <a:cs typeface="Times New Roman" pitchFamily="18" charset="0"/>
              </a:rPr>
              <a:t>)</a:t>
            </a:r>
            <a:r>
              <a:rPr lang="ru-RU" sz="1100" dirty="0">
                <a:cs typeface="Times New Roman" pitchFamily="18" charset="0"/>
              </a:rPr>
              <a:t>;</a:t>
            </a:r>
          </a:p>
        </p:txBody>
      </p:sp>
      <p:sp>
        <p:nvSpPr>
          <p:cNvPr id="2108" name="Rectangle 54"/>
          <p:cNvSpPr>
            <a:spLocks noChangeArrowheads="1"/>
          </p:cNvSpPr>
          <p:nvPr/>
        </p:nvSpPr>
        <p:spPr bwMode="auto">
          <a:xfrm>
            <a:off x="4011840" y="4695599"/>
            <a:ext cx="1010331" cy="2029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2676" tIns="12676" rIns="12676" bIns="12676"/>
          <a:lstStyle/>
          <a:p>
            <a:pPr algn="ctr" defTabSz="1276650"/>
            <a:r>
              <a:rPr lang="ru-RU" sz="700" u="sng" dirty="0">
                <a:cs typeface="Times New Roman" pitchFamily="18" charset="0"/>
              </a:rPr>
              <a:t>П</a:t>
            </a:r>
            <a:r>
              <a:rPr lang="en-US" sz="700" u="sng" dirty="0">
                <a:cs typeface="Times New Roman" pitchFamily="18" charset="0"/>
              </a:rPr>
              <a:t> </a:t>
            </a:r>
            <a:r>
              <a:rPr lang="ru-RU" sz="700" u="sng" dirty="0">
                <a:cs typeface="Times New Roman" pitchFamily="18" charset="0"/>
              </a:rPr>
              <a:t>–</a:t>
            </a:r>
            <a:r>
              <a:rPr lang="en-US" sz="700" u="sng" dirty="0">
                <a:cs typeface="Times New Roman" pitchFamily="18" charset="0"/>
              </a:rPr>
              <a:t> II</a:t>
            </a:r>
            <a:r>
              <a:rPr lang="ru-RU" sz="700" u="sng" dirty="0">
                <a:cs typeface="Times New Roman" pitchFamily="18" charset="0"/>
              </a:rPr>
              <a:t> «Дремучий лес»</a:t>
            </a:r>
          </a:p>
          <a:p>
            <a:pPr algn="ctr" defTabSz="1276650"/>
            <a:r>
              <a:rPr lang="ru-RU" sz="700" dirty="0">
                <a:cs typeface="Times New Roman" pitchFamily="18" charset="0"/>
              </a:rPr>
              <a:t> 12км</a:t>
            </a:r>
            <a:endParaRPr lang="ru-RU" sz="2000" dirty="0">
              <a:cs typeface="Times New Roman" pitchFamily="18" charset="0"/>
            </a:endParaRPr>
          </a:p>
        </p:txBody>
      </p:sp>
      <p:grpSp>
        <p:nvGrpSpPr>
          <p:cNvPr id="29" name="Группа 139"/>
          <p:cNvGrpSpPr>
            <a:grpSpLocks/>
          </p:cNvGrpSpPr>
          <p:nvPr/>
        </p:nvGrpSpPr>
        <p:grpSpPr bwMode="auto">
          <a:xfrm>
            <a:off x="386670" y="5540375"/>
            <a:ext cx="226786" cy="212045"/>
            <a:chOff x="542885" y="6954971"/>
            <a:chExt cx="318332" cy="296242"/>
          </a:xfrm>
        </p:grpSpPr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214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2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14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2110" name="Text Box 55"/>
          <p:cNvSpPr txBox="1">
            <a:spLocks noChangeArrowheads="1"/>
          </p:cNvSpPr>
          <p:nvPr/>
        </p:nvSpPr>
        <p:spPr bwMode="auto">
          <a:xfrm>
            <a:off x="647474" y="5492750"/>
            <a:ext cx="3337151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музеи;</a:t>
            </a:r>
          </a:p>
        </p:txBody>
      </p:sp>
      <p:sp>
        <p:nvSpPr>
          <p:cNvPr id="2111" name="Прямоугольник 149"/>
          <p:cNvSpPr>
            <a:spLocks noChangeArrowheads="1"/>
          </p:cNvSpPr>
          <p:nvPr/>
        </p:nvSpPr>
        <p:spPr bwMode="auto">
          <a:xfrm>
            <a:off x="4757964" y="5062992"/>
            <a:ext cx="154214" cy="154214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2" name="Text Box 55"/>
          <p:cNvSpPr txBox="1">
            <a:spLocks noChangeArrowheads="1"/>
          </p:cNvSpPr>
          <p:nvPr/>
        </p:nvSpPr>
        <p:spPr bwMode="auto">
          <a:xfrm>
            <a:off x="4962072" y="4959804"/>
            <a:ext cx="3337152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шахты;</a:t>
            </a:r>
          </a:p>
        </p:txBody>
      </p:sp>
      <p:sp>
        <p:nvSpPr>
          <p:cNvPr id="152" name="5-конечная звезда 151"/>
          <p:cNvSpPr/>
          <p:nvPr/>
        </p:nvSpPr>
        <p:spPr bwMode="auto">
          <a:xfrm>
            <a:off x="4696732" y="5294313"/>
            <a:ext cx="256268" cy="242661"/>
          </a:xfrm>
          <a:prstGeom prst="star5">
            <a:avLst/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4" name="Text Box 55"/>
          <p:cNvSpPr txBox="1">
            <a:spLocks noChangeArrowheads="1"/>
          </p:cNvSpPr>
          <p:nvPr/>
        </p:nvSpPr>
        <p:spPr bwMode="auto">
          <a:xfrm>
            <a:off x="4962072" y="5248956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2115" name="Text Box 55"/>
          <p:cNvSpPr txBox="1">
            <a:spLocks noChangeArrowheads="1"/>
          </p:cNvSpPr>
          <p:nvPr/>
        </p:nvSpPr>
        <p:spPr bwMode="auto">
          <a:xfrm>
            <a:off x="4970010" y="3700010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2116" name="Text Box 55"/>
          <p:cNvSpPr txBox="1">
            <a:spLocks noChangeArrowheads="1"/>
          </p:cNvSpPr>
          <p:nvPr/>
        </p:nvSpPr>
        <p:spPr bwMode="auto">
          <a:xfrm>
            <a:off x="4966608" y="4015242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213" name="Группа 166"/>
          <p:cNvGrpSpPr>
            <a:grpSpLocks/>
          </p:cNvGrpSpPr>
          <p:nvPr/>
        </p:nvGrpSpPr>
        <p:grpSpPr bwMode="auto">
          <a:xfrm>
            <a:off x="4723947" y="3744233"/>
            <a:ext cx="236991" cy="212045"/>
            <a:chOff x="6305556" y="8259762"/>
            <a:chExt cx="330990" cy="296862"/>
          </a:xfrm>
        </p:grpSpPr>
        <p:grpSp>
          <p:nvGrpSpPr>
            <p:cNvPr id="2215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2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3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26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3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31" name="Прямая соединительная линия 168"/>
            <p:cNvCxnSpPr>
              <a:cxnSpLocks noChangeShapeType="1"/>
              <a:stCxn id="2134" idx="1"/>
              <a:endCxn id="213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2232" name="Группа 177"/>
          <p:cNvGrpSpPr>
            <a:grpSpLocks/>
          </p:cNvGrpSpPr>
          <p:nvPr/>
        </p:nvGrpSpPr>
        <p:grpSpPr bwMode="auto">
          <a:xfrm>
            <a:off x="4723947" y="4043590"/>
            <a:ext cx="236991" cy="212045"/>
            <a:chOff x="6305556" y="8259762"/>
            <a:chExt cx="330990" cy="296862"/>
          </a:xfrm>
        </p:grpSpPr>
        <p:grpSp>
          <p:nvGrpSpPr>
            <p:cNvPr id="2233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3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2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35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2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21" name="Прямая соединительная линия 179"/>
            <p:cNvCxnSpPr>
              <a:cxnSpLocks noChangeShapeType="1"/>
              <a:stCxn id="2124" idx="1"/>
              <a:endCxn id="212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  <p:grpSp>
        <p:nvGrpSpPr>
          <p:cNvPr id="2236" name="Группа 153"/>
          <p:cNvGrpSpPr>
            <a:grpSpLocks/>
          </p:cNvGrpSpPr>
          <p:nvPr/>
        </p:nvGrpSpPr>
        <p:grpSpPr bwMode="auto">
          <a:xfrm rot="10800000">
            <a:off x="285720" y="3571876"/>
            <a:ext cx="256268" cy="108857"/>
            <a:chOff x="6757196" y="7872434"/>
            <a:chExt cx="1073158" cy="153323"/>
          </a:xfrm>
        </p:grpSpPr>
        <p:cxnSp>
          <p:nvCxnSpPr>
            <p:cNvPr id="181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6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7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9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241" name="Group 201"/>
          <p:cNvGraphicFramePr>
            <a:graphicFrameLocks noGrp="1"/>
          </p:cNvGraphicFramePr>
          <p:nvPr/>
        </p:nvGraphicFramePr>
        <p:xfrm>
          <a:off x="2318885" y="806224"/>
          <a:ext cx="6825115" cy="2983367"/>
        </p:xfrm>
        <a:graphic>
          <a:graphicData uri="http://schemas.openxmlformats.org/drawingml/2006/table">
            <a:tbl>
              <a:tblPr/>
              <a:tblGrid>
                <a:gridCol w="819830"/>
                <a:gridCol w="923014"/>
                <a:gridCol w="845914"/>
                <a:gridCol w="1088571"/>
                <a:gridCol w="1573893"/>
                <a:gridCol w="1573893"/>
              </a:tblGrid>
              <a:tr h="97064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108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д.Бугриновка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67/12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8 (38368)93 237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643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поселения  расположена  на расстоянии 550 км от областного центра  г.Новосибирска, в 45 км от районного центра р.п. Чистоозерное и в 45 км от ближайшей железнодорожной станции Чистоозерное. 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6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2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</a:t>
            </a:r>
            <a:r>
              <a:rPr lang="ru-RU" dirty="0" smtClean="0">
                <a:cs typeface="Times New Roman" pitchFamily="18" charset="0"/>
              </a:rPr>
              <a:t>ТЕРРИТОРИИ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 err="1" smtClean="0">
                <a:cs typeface="Times New Roman" pitchFamily="18" charset="0"/>
              </a:rPr>
              <a:t>д.БУГРИНОВКА</a:t>
            </a:r>
            <a:r>
              <a:rPr lang="ru-RU" dirty="0" smtClean="0">
                <a:cs typeface="Times New Roman" pitchFamily="18" charset="0"/>
              </a:rPr>
              <a:t> ЧИСТООЗЕРНОГО   РАЙОНА НОВОСИБИРСКОЙ ОБЛАСТИ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343202" name="Group 162"/>
          <p:cNvGraphicFramePr>
            <a:graphicFrameLocks noGrp="1"/>
          </p:cNvGraphicFramePr>
          <p:nvPr/>
        </p:nvGraphicFramePr>
        <p:xfrm>
          <a:off x="0" y="3789590"/>
          <a:ext cx="9144000" cy="1763259"/>
        </p:xfrm>
        <a:graphic>
          <a:graphicData uri="http://schemas.openxmlformats.org/drawingml/2006/table">
            <a:tbl>
              <a:tblPr/>
              <a:tblGrid>
                <a:gridCol w="3321277"/>
                <a:gridCol w="3133044"/>
                <a:gridCol w="2689679"/>
              </a:tblGrid>
              <a:tr h="52954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Мобильный телефон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244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Участковый пункт милиции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Соломкин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П.Н.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91-147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Бугриновский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ФАП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Сапарбекова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8(38368)92- 671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Бугриновский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Сельский  Клуб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Громова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Е.Е.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54"/>
          <p:cNvSpPr>
            <a:spLocks noChangeArrowheads="1"/>
          </p:cNvSpPr>
          <p:nvPr/>
        </p:nvSpPr>
        <p:spPr bwMode="auto">
          <a:xfrm>
            <a:off x="0" y="2966357"/>
            <a:ext cx="2286000" cy="8220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74" tIns="32637" rIns="65274" bIns="32637"/>
          <a:lstStyle/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Председатель КЧС и ПБ. 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Глава </a:t>
            </a:r>
            <a:r>
              <a:rPr lang="ru-RU" sz="900" dirty="0" smtClean="0"/>
              <a:t>администрации Барабо-Юдинского сельсовета </a:t>
            </a:r>
            <a:endParaRPr lang="ru-RU" sz="900" dirty="0"/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700" dirty="0" smtClean="0">
                <a:solidFill>
                  <a:srgbClr val="000000"/>
                </a:solidFill>
              </a:rPr>
              <a:t>Цыкало Н.Т.</a:t>
            </a:r>
            <a:endParaRPr lang="ru-RU" sz="700" dirty="0">
              <a:solidFill>
                <a:srgbClr val="000000"/>
              </a:solidFill>
            </a:endParaRP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>
                <a:solidFill>
                  <a:srgbClr val="000000"/>
                </a:solidFill>
              </a:rPr>
              <a:t>Раб. </a:t>
            </a:r>
            <a:r>
              <a:rPr lang="ru-RU" sz="600" dirty="0" smtClean="0">
                <a:solidFill>
                  <a:srgbClr val="000000"/>
                </a:solidFill>
              </a:rPr>
              <a:t>Тел. (38368) 93 237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 err="1" smtClean="0">
                <a:solidFill>
                  <a:srgbClr val="000000"/>
                </a:solidFill>
              </a:rPr>
              <a:t>Моб</a:t>
            </a:r>
            <a:r>
              <a:rPr lang="ru-RU" sz="600" dirty="0" smtClean="0">
                <a:solidFill>
                  <a:srgbClr val="000000"/>
                </a:solidFill>
              </a:rPr>
              <a:t>. Тел. 89130623468</a:t>
            </a: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23574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7" name="Group 67"/>
          <p:cNvGraphicFramePr>
            <a:graphicFrameLocks noGrp="1"/>
          </p:cNvGraphicFramePr>
          <p:nvPr/>
        </p:nvGraphicFramePr>
        <p:xfrm>
          <a:off x="0" y="1030742"/>
          <a:ext cx="9144000" cy="5684406"/>
        </p:xfrm>
        <a:graphic>
          <a:graphicData uri="http://schemas.openxmlformats.org/drawingml/2006/table">
            <a:tbl>
              <a:tblPr/>
              <a:tblGrid>
                <a:gridCol w="611188"/>
                <a:gridCol w="2366509"/>
                <a:gridCol w="1079500"/>
                <a:gridCol w="1389063"/>
                <a:gridCol w="1440089"/>
                <a:gridCol w="2257651"/>
              </a:tblGrid>
              <a:tr h="1245523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52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0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Бугриновский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Сельский Клуб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Громова Е.Е.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Озерная, дом 7.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1146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Бугриновский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ФАП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Сапарбекова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Озерная, дом 8.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367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10307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ТЕРРИТОРИИ </a:t>
            </a:r>
            <a:r>
              <a:rPr lang="ru-RU" dirty="0" err="1" smtClean="0">
                <a:cs typeface="Times New Roman" pitchFamily="18" charset="0"/>
              </a:rPr>
              <a:t>д.БУГРИНОВКА</a:t>
            </a:r>
            <a:r>
              <a:rPr lang="ru-RU" dirty="0" smtClean="0">
                <a:cs typeface="Times New Roman" pitchFamily="18" charset="0"/>
              </a:rPr>
              <a:t>  ЧИСТООЗЕРНОГО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МУНИЦИПАЛЬНОГО РАЙОНА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sz="13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д. </a:t>
            </a:r>
            <a:r>
              <a:rPr lang="ru-RU" dirty="0" err="1">
                <a:latin typeface="Times New Roman" pitchFamily="18" charset="0"/>
              </a:rPr>
              <a:t>Бугриновка</a:t>
            </a:r>
            <a:r>
              <a:rPr lang="ru-RU" dirty="0">
                <a:latin typeface="Times New Roman" pitchFamily="18" charset="0"/>
              </a:rPr>
              <a:t> Чистоозерного муниципального района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816429"/>
            <a:ext cx="8871857" cy="5715000"/>
            <a:chOff x="304800" y="533400"/>
            <a:chExt cx="8839200" cy="5105400"/>
          </a:xfrm>
        </p:grpSpPr>
        <p:sp>
          <p:nvSpPr>
            <p:cNvPr id="2058" name="Rectangle 65"/>
            <p:cNvSpPr>
              <a:spLocks noChangeArrowheads="1"/>
            </p:cNvSpPr>
            <p:nvPr/>
          </p:nvSpPr>
          <p:spPr bwMode="auto">
            <a:xfrm>
              <a:off x="304800" y="533400"/>
              <a:ext cx="8839200" cy="51054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1219200" y="3505200"/>
              <a:ext cx="792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6"/>
            <p:cNvSpPr>
              <a:spLocks noChangeShapeType="1"/>
            </p:cNvSpPr>
            <p:nvPr/>
          </p:nvSpPr>
          <p:spPr bwMode="auto">
            <a:xfrm>
              <a:off x="1447800" y="3200400"/>
              <a:ext cx="769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7"/>
            <p:cNvSpPr>
              <a:spLocks noChangeShapeType="1"/>
            </p:cNvSpPr>
            <p:nvPr/>
          </p:nvSpPr>
          <p:spPr bwMode="auto">
            <a:xfrm flipH="1" flipV="1">
              <a:off x="457200" y="2514600"/>
              <a:ext cx="762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 flipH="1" flipV="1">
              <a:off x="838200" y="24384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 flipV="1">
              <a:off x="457200" y="1066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"/>
            <p:cNvSpPr>
              <a:spLocks noChangeShapeType="1"/>
            </p:cNvSpPr>
            <p:nvPr/>
          </p:nvSpPr>
          <p:spPr bwMode="auto">
            <a:xfrm flipV="1">
              <a:off x="838200" y="106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 rot="16200000">
              <a:off x="356293" y="1725986"/>
              <a:ext cx="659014" cy="2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в Орловку</a:t>
              </a:r>
            </a:p>
          </p:txBody>
        </p:sp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 flipV="1">
              <a:off x="685800" y="7620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4"/>
            <p:cNvSpPr>
              <a:spLocks noChangeArrowheads="1"/>
            </p:cNvSpPr>
            <p:nvPr/>
          </p:nvSpPr>
          <p:spPr bwMode="auto">
            <a:xfrm>
              <a:off x="85344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6"/>
            <p:cNvSpPr>
              <a:spLocks noChangeArrowheads="1"/>
            </p:cNvSpPr>
            <p:nvPr/>
          </p:nvSpPr>
          <p:spPr bwMode="auto">
            <a:xfrm>
              <a:off x="60960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7"/>
            <p:cNvSpPr>
              <a:spLocks noChangeArrowheads="1"/>
            </p:cNvSpPr>
            <p:nvPr/>
          </p:nvSpPr>
          <p:spPr bwMode="auto">
            <a:xfrm>
              <a:off x="5486400" y="2895600"/>
              <a:ext cx="3810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8"/>
            <p:cNvSpPr>
              <a:spLocks noChangeArrowheads="1"/>
            </p:cNvSpPr>
            <p:nvPr/>
          </p:nvSpPr>
          <p:spPr bwMode="auto">
            <a:xfrm>
              <a:off x="49530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9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20"/>
            <p:cNvSpPr>
              <a:spLocks noChangeArrowheads="1"/>
            </p:cNvSpPr>
            <p:nvPr/>
          </p:nvSpPr>
          <p:spPr bwMode="auto">
            <a:xfrm>
              <a:off x="3657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21"/>
            <p:cNvSpPr>
              <a:spLocks noChangeArrowheads="1"/>
            </p:cNvSpPr>
            <p:nvPr/>
          </p:nvSpPr>
          <p:spPr bwMode="auto">
            <a:xfrm>
              <a:off x="28956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22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23"/>
            <p:cNvSpPr>
              <a:spLocks noChangeArrowheads="1"/>
            </p:cNvSpPr>
            <p:nvPr/>
          </p:nvSpPr>
          <p:spPr bwMode="auto">
            <a:xfrm>
              <a:off x="6781800" y="2819400"/>
              <a:ext cx="533400" cy="3048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4"/>
            <p:cNvSpPr>
              <a:spLocks noChangeArrowheads="1"/>
            </p:cNvSpPr>
            <p:nvPr/>
          </p:nvSpPr>
          <p:spPr bwMode="auto">
            <a:xfrm>
              <a:off x="5867400" y="2209800"/>
              <a:ext cx="609600" cy="2286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769938" cy="206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080" name="Text Box 26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184051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900" dirty="0"/>
            </a:p>
          </p:txBody>
        </p:sp>
        <p:sp>
          <p:nvSpPr>
            <p:cNvPr id="2081" name="Text Box 27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581665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магазин</a:t>
              </a:r>
            </a:p>
          </p:txBody>
        </p:sp>
        <p:sp>
          <p:nvSpPr>
            <p:cNvPr id="2082" name="Text Box 28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798872" cy="21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ул.Озёрная</a:t>
              </a:r>
            </a:p>
          </p:txBody>
        </p:sp>
        <p:sp>
          <p:nvSpPr>
            <p:cNvPr id="2083" name="Rectangle 2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0"/>
            <p:cNvSpPr>
              <a:spLocks noChangeArrowheads="1"/>
            </p:cNvSpPr>
            <p:nvPr/>
          </p:nvSpPr>
          <p:spPr bwMode="auto">
            <a:xfrm>
              <a:off x="76962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1"/>
            <p:cNvSpPr>
              <a:spLocks noChangeArrowheads="1"/>
            </p:cNvSpPr>
            <p:nvPr/>
          </p:nvSpPr>
          <p:spPr bwMode="auto">
            <a:xfrm>
              <a:off x="8305800" y="3581400"/>
              <a:ext cx="3048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2"/>
            <p:cNvSpPr>
              <a:spLocks noChangeArrowheads="1"/>
            </p:cNvSpPr>
            <p:nvPr/>
          </p:nvSpPr>
          <p:spPr bwMode="auto">
            <a:xfrm>
              <a:off x="5257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33"/>
            <p:cNvSpPr>
              <a:spLocks noChangeArrowheads="1"/>
            </p:cNvSpPr>
            <p:nvPr/>
          </p:nvSpPr>
          <p:spPr bwMode="auto">
            <a:xfrm>
              <a:off x="5715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5867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5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2286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6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7"/>
            <p:cNvSpPr>
              <a:spLocks noChangeArrowheads="1"/>
            </p:cNvSpPr>
            <p:nvPr/>
          </p:nvSpPr>
          <p:spPr bwMode="auto">
            <a:xfrm>
              <a:off x="4038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8"/>
            <p:cNvSpPr>
              <a:spLocks noChangeArrowheads="1"/>
            </p:cNvSpPr>
            <p:nvPr/>
          </p:nvSpPr>
          <p:spPr bwMode="auto">
            <a:xfrm>
              <a:off x="44958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9"/>
            <p:cNvSpPr>
              <a:spLocks noChangeArrowheads="1"/>
            </p:cNvSpPr>
            <p:nvPr/>
          </p:nvSpPr>
          <p:spPr bwMode="auto">
            <a:xfrm>
              <a:off x="46482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40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41"/>
            <p:cNvSpPr>
              <a:spLocks noChangeArrowheads="1"/>
            </p:cNvSpPr>
            <p:nvPr/>
          </p:nvSpPr>
          <p:spPr bwMode="auto">
            <a:xfrm>
              <a:off x="21336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2"/>
            <p:cNvSpPr>
              <a:spLocks noChangeArrowheads="1"/>
            </p:cNvSpPr>
            <p:nvPr/>
          </p:nvSpPr>
          <p:spPr bwMode="auto">
            <a:xfrm>
              <a:off x="2667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3"/>
            <p:cNvSpPr>
              <a:spLocks noChangeArrowheads="1"/>
            </p:cNvSpPr>
            <p:nvPr/>
          </p:nvSpPr>
          <p:spPr bwMode="auto">
            <a:xfrm>
              <a:off x="32766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4"/>
            <p:cNvSpPr>
              <a:spLocks noChangeArrowheads="1"/>
            </p:cNvSpPr>
            <p:nvPr/>
          </p:nvSpPr>
          <p:spPr bwMode="auto">
            <a:xfrm>
              <a:off x="3429000" y="3581400"/>
              <a:ext cx="1524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5"/>
            <p:cNvSpPr>
              <a:spLocks noChangeArrowheads="1"/>
            </p:cNvSpPr>
            <p:nvPr/>
          </p:nvSpPr>
          <p:spPr bwMode="auto">
            <a:xfrm>
              <a:off x="1524000" y="3581400"/>
              <a:ext cx="228600" cy="228600"/>
            </a:xfrm>
            <a:prstGeom prst="rect">
              <a:avLst/>
            </a:prstGeom>
            <a:solidFill>
              <a:srgbClr val="8F7429"/>
            </a:solidFill>
            <a:ln w="28575">
              <a:solidFill>
                <a:srgbClr val="00B0F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Text Box 51"/>
            <p:cNvSpPr txBox="1">
              <a:spLocks noChangeArrowheads="1"/>
            </p:cNvSpPr>
            <p:nvPr/>
          </p:nvSpPr>
          <p:spPr bwMode="auto">
            <a:xfrm>
              <a:off x="8458200" y="3962400"/>
              <a:ext cx="542925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баня</a:t>
              </a:r>
            </a:p>
          </p:txBody>
        </p:sp>
        <p:sp>
          <p:nvSpPr>
            <p:cNvPr id="2101" name="Rectangle 52"/>
            <p:cNvSpPr>
              <a:spLocks noChangeArrowheads="1"/>
            </p:cNvSpPr>
            <p:nvPr/>
          </p:nvSpPr>
          <p:spPr bwMode="auto">
            <a:xfrm>
              <a:off x="6629400" y="4419600"/>
              <a:ext cx="533400" cy="22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7848600" y="4572000"/>
              <a:ext cx="838200" cy="2062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dirty="0"/>
                <a:t>гараж</a:t>
              </a:r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576874" cy="20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кузница</a:t>
              </a:r>
            </a:p>
          </p:txBody>
        </p:sp>
        <p:pic>
          <p:nvPicPr>
            <p:cNvPr id="2104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7490" y="4909457"/>
              <a:ext cx="3429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7946572" y="4517572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25</a:t>
            </a:r>
            <a:endParaRPr lang="ru-RU" sz="1100" dirty="0"/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055429" y="3211286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26</a:t>
            </a:r>
            <a:endParaRPr lang="ru-RU" sz="1100" dirty="0"/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1197429" y="4626429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</a:t>
            </a:r>
            <a:endParaRPr lang="ru-RU" sz="1100" dirty="0"/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1524000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</a:t>
            </a:r>
            <a:endParaRPr lang="ru-RU" sz="1100" dirty="0"/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6912429" y="3048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22</a:t>
            </a:r>
            <a:endParaRPr lang="ru-RU" sz="1100" dirty="0"/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6041572" y="4572000"/>
            <a:ext cx="598714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/>
              <a:t>11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56353" tIns="28176" rIns="56353" bIns="28176" anchor="ctr"/>
          <a:lstStyle/>
          <a:p>
            <a:pPr defTabSz="562361"/>
            <a:endParaRPr lang="ru-RU" sz="600" dirty="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526643" y="1044349"/>
            <a:ext cx="0" cy="3333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65298" tIns="32649" rIns="65298" bIns="32649" anchor="ctr"/>
          <a:lstStyle/>
          <a:p>
            <a:pPr algn="ctr" eaLnBrk="0" hangingPunct="0"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40" name="Freeform 61"/>
          <p:cNvSpPr>
            <a:spLocks/>
          </p:cNvSpPr>
          <p:nvPr/>
        </p:nvSpPr>
        <p:spPr bwMode="auto">
          <a:xfrm>
            <a:off x="4628697" y="1135063"/>
            <a:ext cx="278946" cy="44223"/>
          </a:xfrm>
          <a:custGeom>
            <a:avLst/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1" name="Freeform 62"/>
          <p:cNvSpPr>
            <a:spLocks/>
          </p:cNvSpPr>
          <p:nvPr/>
        </p:nvSpPr>
        <p:spPr bwMode="auto">
          <a:xfrm>
            <a:off x="4621893" y="1194027"/>
            <a:ext cx="332241" cy="52161"/>
          </a:xfrm>
          <a:custGeom>
            <a:avLst/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2" name="Freeform 63"/>
          <p:cNvSpPr>
            <a:spLocks/>
          </p:cNvSpPr>
          <p:nvPr/>
        </p:nvSpPr>
        <p:spPr bwMode="auto">
          <a:xfrm>
            <a:off x="5017634" y="1160009"/>
            <a:ext cx="86179" cy="57830"/>
          </a:xfrm>
          <a:custGeom>
            <a:avLst/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3" name="Freeform 64"/>
          <p:cNvSpPr>
            <a:spLocks/>
          </p:cNvSpPr>
          <p:nvPr/>
        </p:nvSpPr>
        <p:spPr bwMode="auto">
          <a:xfrm>
            <a:off x="4984750" y="1094242"/>
            <a:ext cx="86179" cy="77107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4" name="Freeform 65"/>
          <p:cNvSpPr>
            <a:spLocks/>
          </p:cNvSpPr>
          <p:nvPr/>
        </p:nvSpPr>
        <p:spPr bwMode="auto">
          <a:xfrm>
            <a:off x="4815795" y="1056822"/>
            <a:ext cx="181429" cy="104321"/>
          </a:xfrm>
          <a:custGeom>
            <a:avLst/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5" name="Freeform 66"/>
          <p:cNvSpPr>
            <a:spLocks/>
          </p:cNvSpPr>
          <p:nvPr/>
        </p:nvSpPr>
        <p:spPr bwMode="auto">
          <a:xfrm>
            <a:off x="4772706" y="1050018"/>
            <a:ext cx="86179" cy="73706"/>
          </a:xfrm>
          <a:custGeom>
            <a:avLst/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6" name="Freeform 67"/>
          <p:cNvSpPr>
            <a:spLocks/>
          </p:cNvSpPr>
          <p:nvPr/>
        </p:nvSpPr>
        <p:spPr bwMode="auto">
          <a:xfrm>
            <a:off x="4548188" y="1030741"/>
            <a:ext cx="283482" cy="99786"/>
          </a:xfrm>
          <a:custGeom>
            <a:avLst/>
            <a:gdLst>
              <a:gd name="T0" fmla="*/ 0 w 138"/>
              <a:gd name="T1" fmla="*/ 2147483647 h 79"/>
              <a:gd name="T2" fmla="*/ 0 w 138"/>
              <a:gd name="T3" fmla="*/ 2147483647 h 79"/>
              <a:gd name="T4" fmla="*/ 2147483647 w 138"/>
              <a:gd name="T5" fmla="*/ 2147483647 h 79"/>
              <a:gd name="T6" fmla="*/ 2147483647 w 138"/>
              <a:gd name="T7" fmla="*/ 2147483647 h 79"/>
              <a:gd name="T8" fmla="*/ 2147483647 w 138"/>
              <a:gd name="T9" fmla="*/ 0 h 79"/>
              <a:gd name="T10" fmla="*/ 2147483647 w 138"/>
              <a:gd name="T11" fmla="*/ 0 h 79"/>
              <a:gd name="T12" fmla="*/ 2147483647 w 138"/>
              <a:gd name="T13" fmla="*/ 0 h 79"/>
              <a:gd name="T14" fmla="*/ 2147483647 w 138"/>
              <a:gd name="T15" fmla="*/ 0 h 79"/>
              <a:gd name="T16" fmla="*/ 2147483647 w 138"/>
              <a:gd name="T17" fmla="*/ 0 h 79"/>
              <a:gd name="T18" fmla="*/ 2147483647 w 138"/>
              <a:gd name="T19" fmla="*/ 0 h 79"/>
              <a:gd name="T20" fmla="*/ 2147483647 w 138"/>
              <a:gd name="T21" fmla="*/ 0 h 79"/>
              <a:gd name="T22" fmla="*/ 2147483647 w 138"/>
              <a:gd name="T23" fmla="*/ 0 h 79"/>
              <a:gd name="T24" fmla="*/ 2147483647 w 138"/>
              <a:gd name="T25" fmla="*/ 0 h 79"/>
              <a:gd name="T26" fmla="*/ 2147483647 w 138"/>
              <a:gd name="T27" fmla="*/ 2147483647 h 79"/>
              <a:gd name="T28" fmla="*/ 2147483647 w 138"/>
              <a:gd name="T29" fmla="*/ 2147483647 h 79"/>
              <a:gd name="T30" fmla="*/ 2147483647 w 138"/>
              <a:gd name="T31" fmla="*/ 2147483647 h 79"/>
              <a:gd name="T32" fmla="*/ 2147483647 w 138"/>
              <a:gd name="T33" fmla="*/ 2147483647 h 79"/>
              <a:gd name="T34" fmla="*/ 2147483647 w 138"/>
              <a:gd name="T35" fmla="*/ 2147483647 h 79"/>
              <a:gd name="T36" fmla="*/ 2147483647 w 138"/>
              <a:gd name="T37" fmla="*/ 2147483647 h 79"/>
              <a:gd name="T38" fmla="*/ 2147483647 w 138"/>
              <a:gd name="T39" fmla="*/ 2147483647 h 79"/>
              <a:gd name="T40" fmla="*/ 2147483647 w 138"/>
              <a:gd name="T41" fmla="*/ 2147483647 h 79"/>
              <a:gd name="T42" fmla="*/ 2147483647 w 138"/>
              <a:gd name="T43" fmla="*/ 2147483647 h 79"/>
              <a:gd name="T44" fmla="*/ 2147483647 w 138"/>
              <a:gd name="T45" fmla="*/ 2147483647 h 79"/>
              <a:gd name="T46" fmla="*/ 2147483647 w 138"/>
              <a:gd name="T47" fmla="*/ 2147483647 h 79"/>
              <a:gd name="T48" fmla="*/ 2147483647 w 138"/>
              <a:gd name="T49" fmla="*/ 2147483647 h 79"/>
              <a:gd name="T50" fmla="*/ 2147483647 w 138"/>
              <a:gd name="T51" fmla="*/ 2147483647 h 79"/>
              <a:gd name="T52" fmla="*/ 2147483647 w 138"/>
              <a:gd name="T53" fmla="*/ 2147483647 h 79"/>
              <a:gd name="T54" fmla="*/ 2147483647 w 138"/>
              <a:gd name="T55" fmla="*/ 2147483647 h 79"/>
              <a:gd name="T56" fmla="*/ 2147483647 w 138"/>
              <a:gd name="T57" fmla="*/ 2147483647 h 79"/>
              <a:gd name="T58" fmla="*/ 2147483647 w 138"/>
              <a:gd name="T59" fmla="*/ 2147483647 h 79"/>
              <a:gd name="T60" fmla="*/ 2147483647 w 138"/>
              <a:gd name="T61" fmla="*/ 2147483647 h 79"/>
              <a:gd name="T62" fmla="*/ 2147483647 w 138"/>
              <a:gd name="T63" fmla="*/ 2147483647 h 79"/>
              <a:gd name="T64" fmla="*/ 2147483647 w 138"/>
              <a:gd name="T65" fmla="*/ 2147483647 h 79"/>
              <a:gd name="T66" fmla="*/ 2147483647 w 138"/>
              <a:gd name="T67" fmla="*/ 2147483647 h 79"/>
              <a:gd name="T68" fmla="*/ 2147483647 w 138"/>
              <a:gd name="T69" fmla="*/ 2147483647 h 79"/>
              <a:gd name="T70" fmla="*/ 2147483647 w 138"/>
              <a:gd name="T71" fmla="*/ 2147483647 h 79"/>
              <a:gd name="T72" fmla="*/ 2147483647 w 138"/>
              <a:gd name="T73" fmla="*/ 2147483647 h 79"/>
              <a:gd name="T74" fmla="*/ 2147483647 w 138"/>
              <a:gd name="T75" fmla="*/ 2147483647 h 79"/>
              <a:gd name="T76" fmla="*/ 2147483647 w 138"/>
              <a:gd name="T77" fmla="*/ 2147483647 h 79"/>
              <a:gd name="T78" fmla="*/ 2147483647 w 138"/>
              <a:gd name="T79" fmla="*/ 2147483647 h 79"/>
              <a:gd name="T80" fmla="*/ 2147483647 w 138"/>
              <a:gd name="T81" fmla="*/ 2147483647 h 79"/>
              <a:gd name="T82" fmla="*/ 2147483647 w 138"/>
              <a:gd name="T83" fmla="*/ 2147483647 h 79"/>
              <a:gd name="T84" fmla="*/ 0 w 138"/>
              <a:gd name="T85" fmla="*/ 2147483647 h 79"/>
              <a:gd name="T86" fmla="*/ 0 w 138"/>
              <a:gd name="T87" fmla="*/ 2147483647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79"/>
              <a:gd name="T134" fmla="*/ 138 w 138"/>
              <a:gd name="T135" fmla="*/ 79 h 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79">
                <a:moveTo>
                  <a:pt x="0" y="12"/>
                </a:moveTo>
                <a:lnTo>
                  <a:pt x="0" y="8"/>
                </a:lnTo>
                <a:lnTo>
                  <a:pt x="5" y="5"/>
                </a:lnTo>
                <a:lnTo>
                  <a:pt x="10" y="3"/>
                </a:lnTo>
                <a:lnTo>
                  <a:pt x="18" y="0"/>
                </a:lnTo>
                <a:lnTo>
                  <a:pt x="23" y="0"/>
                </a:lnTo>
                <a:lnTo>
                  <a:pt x="34" y="0"/>
                </a:lnTo>
                <a:lnTo>
                  <a:pt x="41" y="0"/>
                </a:lnTo>
                <a:lnTo>
                  <a:pt x="49" y="0"/>
                </a:lnTo>
                <a:lnTo>
                  <a:pt x="60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3" y="3"/>
                </a:lnTo>
                <a:lnTo>
                  <a:pt x="101" y="3"/>
                </a:lnTo>
                <a:lnTo>
                  <a:pt x="106" y="5"/>
                </a:lnTo>
                <a:lnTo>
                  <a:pt x="109" y="8"/>
                </a:lnTo>
                <a:lnTo>
                  <a:pt x="109" y="15"/>
                </a:lnTo>
                <a:lnTo>
                  <a:pt x="109" y="17"/>
                </a:lnTo>
                <a:lnTo>
                  <a:pt x="114" y="22"/>
                </a:lnTo>
                <a:lnTo>
                  <a:pt x="114" y="32"/>
                </a:lnTo>
                <a:lnTo>
                  <a:pt x="119" y="40"/>
                </a:lnTo>
                <a:lnTo>
                  <a:pt x="124" y="53"/>
                </a:lnTo>
                <a:lnTo>
                  <a:pt x="130" y="63"/>
                </a:lnTo>
                <a:lnTo>
                  <a:pt x="135" y="73"/>
                </a:lnTo>
                <a:lnTo>
                  <a:pt x="137" y="78"/>
                </a:lnTo>
                <a:lnTo>
                  <a:pt x="130" y="73"/>
                </a:lnTo>
                <a:lnTo>
                  <a:pt x="119" y="67"/>
                </a:lnTo>
                <a:lnTo>
                  <a:pt x="109" y="63"/>
                </a:lnTo>
                <a:lnTo>
                  <a:pt x="99" y="58"/>
                </a:lnTo>
                <a:lnTo>
                  <a:pt x="88" y="57"/>
                </a:lnTo>
                <a:lnTo>
                  <a:pt x="78" y="53"/>
                </a:lnTo>
                <a:lnTo>
                  <a:pt x="65" y="53"/>
                </a:lnTo>
                <a:lnTo>
                  <a:pt x="49" y="53"/>
                </a:lnTo>
                <a:lnTo>
                  <a:pt x="36" y="53"/>
                </a:lnTo>
                <a:lnTo>
                  <a:pt x="23" y="53"/>
                </a:lnTo>
                <a:lnTo>
                  <a:pt x="10" y="57"/>
                </a:lnTo>
                <a:lnTo>
                  <a:pt x="10" y="53"/>
                </a:lnTo>
                <a:lnTo>
                  <a:pt x="10" y="47"/>
                </a:lnTo>
                <a:lnTo>
                  <a:pt x="8" y="38"/>
                </a:lnTo>
                <a:lnTo>
                  <a:pt x="5" y="32"/>
                </a:lnTo>
                <a:lnTo>
                  <a:pt x="3" y="22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7" name="Freeform 68"/>
          <p:cNvSpPr>
            <a:spLocks/>
          </p:cNvSpPr>
          <p:nvPr/>
        </p:nvSpPr>
        <p:spPr bwMode="auto">
          <a:xfrm>
            <a:off x="5043715" y="1094242"/>
            <a:ext cx="80509" cy="77107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8" name="Freeform 69"/>
          <p:cNvSpPr>
            <a:spLocks/>
          </p:cNvSpPr>
          <p:nvPr/>
        </p:nvSpPr>
        <p:spPr bwMode="auto">
          <a:xfrm>
            <a:off x="5043714" y="1163411"/>
            <a:ext cx="114527" cy="48759"/>
          </a:xfrm>
          <a:custGeom>
            <a:avLst/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9" name="Freeform 70"/>
          <p:cNvSpPr>
            <a:spLocks/>
          </p:cNvSpPr>
          <p:nvPr/>
        </p:nvSpPr>
        <p:spPr bwMode="auto">
          <a:xfrm>
            <a:off x="4841876" y="1140732"/>
            <a:ext cx="201839" cy="60099"/>
          </a:xfrm>
          <a:custGeom>
            <a:avLst/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0" name="Freeform 71"/>
          <p:cNvSpPr>
            <a:spLocks/>
          </p:cNvSpPr>
          <p:nvPr/>
        </p:nvSpPr>
        <p:spPr bwMode="auto">
          <a:xfrm>
            <a:off x="4575403" y="1099911"/>
            <a:ext cx="309562" cy="77107"/>
          </a:xfrm>
          <a:custGeom>
            <a:avLst/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1" name="Freeform 72"/>
          <p:cNvSpPr>
            <a:spLocks/>
          </p:cNvSpPr>
          <p:nvPr/>
        </p:nvSpPr>
        <p:spPr bwMode="auto">
          <a:xfrm>
            <a:off x="4788581" y="1201964"/>
            <a:ext cx="129268" cy="41956"/>
          </a:xfrm>
          <a:custGeom>
            <a:avLst/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2" name="Freeform 73"/>
          <p:cNvSpPr>
            <a:spLocks/>
          </p:cNvSpPr>
          <p:nvPr/>
        </p:nvSpPr>
        <p:spPr bwMode="auto">
          <a:xfrm>
            <a:off x="4568599" y="1140733"/>
            <a:ext cx="349250" cy="85045"/>
          </a:xfrm>
          <a:custGeom>
            <a:avLst/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3" name="Freeform 74"/>
          <p:cNvSpPr>
            <a:spLocks/>
          </p:cNvSpPr>
          <p:nvPr/>
        </p:nvSpPr>
        <p:spPr bwMode="auto">
          <a:xfrm>
            <a:off x="5027839" y="1231447"/>
            <a:ext cx="86179" cy="46491"/>
          </a:xfrm>
          <a:custGeom>
            <a:avLst/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4" name="Freeform 75"/>
          <p:cNvSpPr>
            <a:spLocks/>
          </p:cNvSpPr>
          <p:nvPr/>
        </p:nvSpPr>
        <p:spPr bwMode="auto">
          <a:xfrm>
            <a:off x="4782911" y="1181554"/>
            <a:ext cx="277813" cy="69170"/>
          </a:xfrm>
          <a:custGeom>
            <a:avLst/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5" name="Freeform 76"/>
          <p:cNvSpPr>
            <a:spLocks/>
          </p:cNvSpPr>
          <p:nvPr/>
        </p:nvSpPr>
        <p:spPr bwMode="auto">
          <a:xfrm>
            <a:off x="5053920" y="1197429"/>
            <a:ext cx="130401" cy="58964"/>
          </a:xfrm>
          <a:custGeom>
            <a:avLst/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522107" y="1054554"/>
            <a:ext cx="86179" cy="174625"/>
            <a:chOff x="8747" y="3305"/>
            <a:chExt cx="42" cy="139"/>
          </a:xfrm>
        </p:grpSpPr>
        <p:sp>
          <p:nvSpPr>
            <p:cNvPr id="14503" name="Freeform 78"/>
            <p:cNvSpPr>
              <a:spLocks/>
            </p:cNvSpPr>
            <p:nvPr/>
          </p:nvSpPr>
          <p:spPr bwMode="auto">
            <a:xfrm>
              <a:off x="8747" y="3305"/>
              <a:ext cx="42" cy="131"/>
            </a:xfrm>
            <a:custGeom>
              <a:avLst/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78913" tIns="39456" rIns="78913" bIns="39456"/>
            <a:lstStyle/>
            <a:p>
              <a:pPr defTabSz="562361"/>
              <a:endParaRPr lang="ru-RU" sz="600" dirty="0"/>
            </a:p>
          </p:txBody>
        </p:sp>
        <p:sp>
          <p:nvSpPr>
            <p:cNvPr id="14504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505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sp>
        <p:nvSpPr>
          <p:cNvPr id="14357" name="Freeform 81"/>
          <p:cNvSpPr>
            <a:spLocks/>
          </p:cNvSpPr>
          <p:nvPr/>
        </p:nvSpPr>
        <p:spPr bwMode="auto">
          <a:xfrm>
            <a:off x="4568599" y="1030742"/>
            <a:ext cx="275544" cy="96384"/>
          </a:xfrm>
          <a:custGeom>
            <a:avLst/>
            <a:gdLst>
              <a:gd name="T0" fmla="*/ 0 w 134"/>
              <a:gd name="T1" fmla="*/ 2147483647 h 76"/>
              <a:gd name="T2" fmla="*/ 2147483647 w 134"/>
              <a:gd name="T3" fmla="*/ 2147483647 h 76"/>
              <a:gd name="T4" fmla="*/ 2147483647 w 134"/>
              <a:gd name="T5" fmla="*/ 0 h 76"/>
              <a:gd name="T6" fmla="*/ 2147483647 w 134"/>
              <a:gd name="T7" fmla="*/ 0 h 76"/>
              <a:gd name="T8" fmla="*/ 2147483647 w 134"/>
              <a:gd name="T9" fmla="*/ 0 h 76"/>
              <a:gd name="T10" fmla="*/ 2147483647 w 134"/>
              <a:gd name="T11" fmla="*/ 0 h 76"/>
              <a:gd name="T12" fmla="*/ 2147483647 w 134"/>
              <a:gd name="T13" fmla="*/ 0 h 76"/>
              <a:gd name="T14" fmla="*/ 2147483647 w 134"/>
              <a:gd name="T15" fmla="*/ 0 h 76"/>
              <a:gd name="T16" fmla="*/ 2147483647 w 134"/>
              <a:gd name="T17" fmla="*/ 2147483647 h 76"/>
              <a:gd name="T18" fmla="*/ 2147483647 w 134"/>
              <a:gd name="T19" fmla="*/ 2147483647 h 76"/>
              <a:gd name="T20" fmla="*/ 2147483647 w 134"/>
              <a:gd name="T21" fmla="*/ 2147483647 h 76"/>
              <a:gd name="T22" fmla="*/ 2147483647 w 134"/>
              <a:gd name="T23" fmla="*/ 2147483647 h 76"/>
              <a:gd name="T24" fmla="*/ 2147483647 w 134"/>
              <a:gd name="T25" fmla="*/ 2147483647 h 76"/>
              <a:gd name="T26" fmla="*/ 2147483647 w 134"/>
              <a:gd name="T27" fmla="*/ 2147483647 h 76"/>
              <a:gd name="T28" fmla="*/ 2147483647 w 134"/>
              <a:gd name="T29" fmla="*/ 2147483647 h 76"/>
              <a:gd name="T30" fmla="*/ 2147483647 w 134"/>
              <a:gd name="T31" fmla="*/ 2147483647 h 76"/>
              <a:gd name="T32" fmla="*/ 2147483647 w 134"/>
              <a:gd name="T33" fmla="*/ 2147483647 h 76"/>
              <a:gd name="T34" fmla="*/ 2147483647 w 134"/>
              <a:gd name="T35" fmla="*/ 2147483647 h 76"/>
              <a:gd name="T36" fmla="*/ 2147483647 w 134"/>
              <a:gd name="T37" fmla="*/ 2147483647 h 76"/>
              <a:gd name="T38" fmla="*/ 2147483647 w 134"/>
              <a:gd name="T39" fmla="*/ 2147483647 h 76"/>
              <a:gd name="T40" fmla="*/ 2147483647 w 134"/>
              <a:gd name="T41" fmla="*/ 2147483647 h 76"/>
              <a:gd name="T42" fmla="*/ 2147483647 w 134"/>
              <a:gd name="T43" fmla="*/ 2147483647 h 76"/>
              <a:gd name="T44" fmla="*/ 2147483647 w 134"/>
              <a:gd name="T45" fmla="*/ 2147483647 h 76"/>
              <a:gd name="T46" fmla="*/ 2147483647 w 134"/>
              <a:gd name="T47" fmla="*/ 2147483647 h 76"/>
              <a:gd name="T48" fmla="*/ 2147483647 w 134"/>
              <a:gd name="T49" fmla="*/ 2147483647 h 76"/>
              <a:gd name="T50" fmla="*/ 2147483647 w 134"/>
              <a:gd name="T51" fmla="*/ 2147483647 h 76"/>
              <a:gd name="T52" fmla="*/ 2147483647 w 134"/>
              <a:gd name="T53" fmla="*/ 2147483647 h 76"/>
              <a:gd name="T54" fmla="*/ 2147483647 w 134"/>
              <a:gd name="T55" fmla="*/ 2147483647 h 76"/>
              <a:gd name="T56" fmla="*/ 2147483647 w 134"/>
              <a:gd name="T57" fmla="*/ 2147483647 h 76"/>
              <a:gd name="T58" fmla="*/ 2147483647 w 134"/>
              <a:gd name="T59" fmla="*/ 2147483647 h 76"/>
              <a:gd name="T60" fmla="*/ 2147483647 w 134"/>
              <a:gd name="T61" fmla="*/ 2147483647 h 76"/>
              <a:gd name="T62" fmla="*/ 2147483647 w 134"/>
              <a:gd name="T63" fmla="*/ 2147483647 h 76"/>
              <a:gd name="T64" fmla="*/ 2147483647 w 134"/>
              <a:gd name="T65" fmla="*/ 2147483647 h 76"/>
              <a:gd name="T66" fmla="*/ 2147483647 w 134"/>
              <a:gd name="T67" fmla="*/ 2147483647 h 76"/>
              <a:gd name="T68" fmla="*/ 2147483647 w 134"/>
              <a:gd name="T69" fmla="*/ 2147483647 h 76"/>
              <a:gd name="T70" fmla="*/ 2147483647 w 134"/>
              <a:gd name="T71" fmla="*/ 2147483647 h 76"/>
              <a:gd name="T72" fmla="*/ 0 w 134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4"/>
              <a:gd name="T112" fmla="*/ 0 h 76"/>
              <a:gd name="T113" fmla="*/ 134 w 134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4" h="76">
                <a:moveTo>
                  <a:pt x="0" y="12"/>
                </a:moveTo>
                <a:lnTo>
                  <a:pt x="8" y="5"/>
                </a:lnTo>
                <a:lnTo>
                  <a:pt x="18" y="0"/>
                </a:lnTo>
                <a:lnTo>
                  <a:pt x="31" y="0"/>
                </a:lnTo>
                <a:lnTo>
                  <a:pt x="44" y="0"/>
                </a:lnTo>
                <a:lnTo>
                  <a:pt x="60" y="0"/>
                </a:lnTo>
                <a:lnTo>
                  <a:pt x="73" y="0"/>
                </a:lnTo>
                <a:lnTo>
                  <a:pt x="89" y="0"/>
                </a:lnTo>
                <a:lnTo>
                  <a:pt x="102" y="5"/>
                </a:lnTo>
                <a:lnTo>
                  <a:pt x="107" y="8"/>
                </a:lnTo>
                <a:lnTo>
                  <a:pt x="107" y="17"/>
                </a:lnTo>
                <a:lnTo>
                  <a:pt x="112" y="22"/>
                </a:lnTo>
                <a:lnTo>
                  <a:pt x="112" y="28"/>
                </a:lnTo>
                <a:lnTo>
                  <a:pt x="115" y="38"/>
                </a:lnTo>
                <a:lnTo>
                  <a:pt x="115" y="44"/>
                </a:lnTo>
                <a:lnTo>
                  <a:pt x="120" y="54"/>
                </a:lnTo>
                <a:lnTo>
                  <a:pt x="128" y="64"/>
                </a:lnTo>
                <a:lnTo>
                  <a:pt x="131" y="70"/>
                </a:lnTo>
                <a:lnTo>
                  <a:pt x="133" y="75"/>
                </a:lnTo>
                <a:lnTo>
                  <a:pt x="120" y="67"/>
                </a:lnTo>
                <a:lnTo>
                  <a:pt x="112" y="64"/>
                </a:lnTo>
                <a:lnTo>
                  <a:pt x="107" y="60"/>
                </a:lnTo>
                <a:lnTo>
                  <a:pt x="97" y="59"/>
                </a:lnTo>
                <a:lnTo>
                  <a:pt x="92" y="55"/>
                </a:lnTo>
                <a:lnTo>
                  <a:pt x="78" y="55"/>
                </a:lnTo>
                <a:lnTo>
                  <a:pt x="68" y="54"/>
                </a:lnTo>
                <a:lnTo>
                  <a:pt x="55" y="54"/>
                </a:lnTo>
                <a:lnTo>
                  <a:pt x="39" y="54"/>
                </a:lnTo>
                <a:lnTo>
                  <a:pt x="26" y="54"/>
                </a:lnTo>
                <a:lnTo>
                  <a:pt x="18" y="55"/>
                </a:lnTo>
                <a:lnTo>
                  <a:pt x="13" y="59"/>
                </a:lnTo>
                <a:lnTo>
                  <a:pt x="13" y="50"/>
                </a:lnTo>
                <a:lnTo>
                  <a:pt x="13" y="42"/>
                </a:lnTo>
                <a:lnTo>
                  <a:pt x="8" y="33"/>
                </a:lnTo>
                <a:lnTo>
                  <a:pt x="3" y="23"/>
                </a:lnTo>
                <a:lnTo>
                  <a:pt x="3" y="18"/>
                </a:lnTo>
                <a:lnTo>
                  <a:pt x="0" y="12"/>
                </a:lnTo>
              </a:path>
            </a:pathLst>
          </a:custGeom>
          <a:solidFill>
            <a:srgbClr val="C1CEFF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638902" y="1039813"/>
            <a:ext cx="133804" cy="56696"/>
            <a:chOff x="8804" y="3294"/>
            <a:chExt cx="65" cy="45"/>
          </a:xfrm>
        </p:grpSpPr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8822" y="3307"/>
              <a:ext cx="47" cy="29"/>
              <a:chOff x="8822" y="3307"/>
              <a:chExt cx="47" cy="29"/>
            </a:xfrm>
          </p:grpSpPr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2"/>
                <a:chOff x="8822" y="3307"/>
                <a:chExt cx="47" cy="22"/>
              </a:xfrm>
            </p:grpSpPr>
            <p:sp>
              <p:nvSpPr>
                <p:cNvPr id="14501" name="AutoShape 85"/>
                <p:cNvSpPr>
                  <a:spLocks noChangeArrowheads="1"/>
                </p:cNvSpPr>
                <p:nvPr/>
              </p:nvSpPr>
              <p:spPr bwMode="auto">
                <a:xfrm rot="2940000">
                  <a:off x="8845" y="3297"/>
                  <a:ext cx="14" cy="34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2" name="AutoShape 86"/>
                <p:cNvSpPr>
                  <a:spLocks noChangeArrowheads="1"/>
                </p:cNvSpPr>
                <p:nvPr/>
              </p:nvSpPr>
              <p:spPr bwMode="auto">
                <a:xfrm rot="13740000" flipH="1">
                  <a:off x="8831" y="3306"/>
                  <a:ext cx="14" cy="31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6" name="Group 87"/>
              <p:cNvGrpSpPr>
                <a:grpSpLocks/>
              </p:cNvGrpSpPr>
              <p:nvPr/>
            </p:nvGrpSpPr>
            <p:grpSpPr bwMode="auto">
              <a:xfrm>
                <a:off x="8822" y="3312"/>
                <a:ext cx="34" cy="24"/>
                <a:chOff x="8822" y="3312"/>
                <a:chExt cx="34" cy="24"/>
              </a:xfrm>
            </p:grpSpPr>
            <p:sp>
              <p:nvSpPr>
                <p:cNvPr id="14499" name="AutoShape 88"/>
                <p:cNvSpPr>
                  <a:spLocks noChangeArrowheads="1"/>
                </p:cNvSpPr>
                <p:nvPr/>
              </p:nvSpPr>
              <p:spPr bwMode="auto">
                <a:xfrm rot="-2460000">
                  <a:off x="8822" y="3312"/>
                  <a:ext cx="21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0" name="AutoShape 89"/>
                <p:cNvSpPr>
                  <a:spLocks noChangeArrowheads="1"/>
                </p:cNvSpPr>
                <p:nvPr/>
              </p:nvSpPr>
              <p:spPr bwMode="auto">
                <a:xfrm rot="8340000" flipH="1">
                  <a:off x="8832" y="3317"/>
                  <a:ext cx="24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8804" y="3294"/>
              <a:ext cx="52" cy="45"/>
              <a:chOff x="8804" y="3294"/>
              <a:chExt cx="52" cy="45"/>
            </a:xfrm>
          </p:grpSpPr>
          <p:grpSp>
            <p:nvGrpSpPr>
              <p:cNvPr id="8" name="Group 91"/>
              <p:cNvGrpSpPr>
                <a:grpSpLocks/>
              </p:cNvGrpSpPr>
              <p:nvPr/>
            </p:nvGrpSpPr>
            <p:grpSpPr bwMode="auto">
              <a:xfrm>
                <a:off x="8827" y="3294"/>
                <a:ext cx="24" cy="45"/>
                <a:chOff x="8827" y="3294"/>
                <a:chExt cx="24" cy="45"/>
              </a:xfrm>
            </p:grpSpPr>
            <p:sp>
              <p:nvSpPr>
                <p:cNvPr id="14495" name="AutoShape 92"/>
                <p:cNvSpPr>
                  <a:spLocks noChangeArrowheads="1"/>
                </p:cNvSpPr>
                <p:nvPr/>
              </p:nvSpPr>
              <p:spPr bwMode="auto">
                <a:xfrm>
                  <a:off x="8827" y="3294"/>
                  <a:ext cx="24" cy="25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6" name="AutoShape 9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827" y="3316"/>
                  <a:ext cx="24" cy="23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9" name="Group 94"/>
              <p:cNvGrpSpPr>
                <a:grpSpLocks/>
              </p:cNvGrpSpPr>
              <p:nvPr/>
            </p:nvGrpSpPr>
            <p:grpSpPr bwMode="auto">
              <a:xfrm>
                <a:off x="8804" y="3316"/>
                <a:ext cx="52" cy="16"/>
                <a:chOff x="8804" y="3316"/>
                <a:chExt cx="52" cy="16"/>
              </a:xfrm>
            </p:grpSpPr>
            <p:sp>
              <p:nvSpPr>
                <p:cNvPr id="14493" name="AutoShape 95"/>
                <p:cNvSpPr>
                  <a:spLocks noChangeArrowheads="1"/>
                </p:cNvSpPr>
                <p:nvPr/>
              </p:nvSpPr>
              <p:spPr bwMode="auto">
                <a:xfrm rot="-5400000">
                  <a:off x="8808" y="3312"/>
                  <a:ext cx="12" cy="20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4" name="AutoShape 9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35" y="3311"/>
                  <a:ext cx="16" cy="26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sp>
          <p:nvSpPr>
            <p:cNvPr id="14489" name="Oval 97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490" name="AutoShape 98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triangle">
              <a:avLst>
                <a:gd name="adj" fmla="val 49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88394" y="2064662"/>
            <a:ext cx="2003656" cy="1150023"/>
            <a:chOff x="2200" y="805"/>
            <a:chExt cx="1427" cy="546"/>
          </a:xfrm>
        </p:grpSpPr>
        <p:grpSp>
          <p:nvGrpSpPr>
            <p:cNvPr id="11" name="Rectangle 61"/>
            <p:cNvGrpSpPr>
              <a:grpSpLocks/>
            </p:cNvGrpSpPr>
            <p:nvPr/>
          </p:nvGrpSpPr>
          <p:grpSpPr bwMode="auto">
            <a:xfrm>
              <a:off x="2200" y="805"/>
              <a:ext cx="1427" cy="245"/>
              <a:chOff x="4882896" y="2889504"/>
              <a:chExt cx="2804160" cy="573024"/>
            </a:xfrm>
          </p:grpSpPr>
          <p:pic>
            <p:nvPicPr>
              <p:cNvPr id="14481" name="Rectangle 61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82896" y="2889504"/>
                <a:ext cx="2804160" cy="573024"/>
              </a:xfrm>
              <a:prstGeom prst="rect">
                <a:avLst/>
              </a:prstGeom>
              <a:noFill/>
            </p:spPr>
          </p:pic>
          <p:sp>
            <p:nvSpPr>
              <p:cNvPr id="14482" name="Text Box 146"/>
              <p:cNvSpPr txBox="1">
                <a:spLocks noChangeArrowheads="1"/>
              </p:cNvSpPr>
              <p:nvPr/>
            </p:nvSpPr>
            <p:spPr bwMode="auto">
              <a:xfrm>
                <a:off x="4905375" y="2916238"/>
                <a:ext cx="2763838" cy="530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КЧС и ПБ</a:t>
                </a:r>
              </a:p>
            </p:txBody>
          </p:sp>
        </p:grpSp>
        <p:grpSp>
          <p:nvGrpSpPr>
            <p:cNvPr id="12" name="Rectangle 62"/>
            <p:cNvGrpSpPr>
              <a:grpSpLocks/>
            </p:cNvGrpSpPr>
            <p:nvPr/>
          </p:nvGrpSpPr>
          <p:grpSpPr bwMode="auto">
            <a:xfrm>
              <a:off x="2200" y="982"/>
              <a:ext cx="1427" cy="369"/>
              <a:chOff x="4882896" y="3301411"/>
              <a:chExt cx="2804160" cy="862157"/>
            </a:xfrm>
          </p:grpSpPr>
          <p:pic>
            <p:nvPicPr>
              <p:cNvPr id="14484" name="Rectangle 6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82896" y="3419856"/>
                <a:ext cx="2804160" cy="743712"/>
              </a:xfrm>
              <a:prstGeom prst="rect">
                <a:avLst/>
              </a:prstGeom>
              <a:noFill/>
            </p:spPr>
          </p:pic>
          <p:sp>
            <p:nvSpPr>
              <p:cNvPr id="14485" name="Text Box 149"/>
              <p:cNvSpPr txBox="1">
                <a:spLocks noChangeArrowheads="1"/>
              </p:cNvSpPr>
              <p:nvPr/>
            </p:nvSpPr>
            <p:spPr bwMode="auto">
              <a:xfrm>
                <a:off x="4905375" y="3301411"/>
                <a:ext cx="2763838" cy="84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100" dirty="0">
                    <a:cs typeface="Times New Roman" pitchFamily="18" charset="0"/>
                  </a:rPr>
                  <a:t>Председатель </a:t>
                </a:r>
              </a:p>
              <a:p>
                <a:pPr algn="ctr"/>
                <a:r>
                  <a:rPr lang="ru-RU" sz="1100" dirty="0" err="1" smtClean="0">
                    <a:cs typeface="Times New Roman" pitchFamily="18" charset="0"/>
                  </a:rPr>
                  <a:t>Шель</a:t>
                </a:r>
                <a:r>
                  <a:rPr lang="ru-RU" sz="1100" dirty="0" smtClean="0">
                    <a:cs typeface="Times New Roman" pitchFamily="18" charset="0"/>
                  </a:rPr>
                  <a:t>  Сергей Александрович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/>
                <a:r>
                  <a:rPr lang="ru-RU" sz="1100" dirty="0" smtClean="0">
                    <a:cs typeface="Times New Roman" pitchFamily="18" charset="0"/>
                  </a:rPr>
                  <a:t>8(38368) 91-312</a:t>
                </a:r>
              </a:p>
              <a:p>
                <a:pPr algn="ctr"/>
                <a:r>
                  <a:rPr lang="ru-RU" sz="1100" dirty="0" smtClean="0">
                    <a:cs typeface="Times New Roman" pitchFamily="18" charset="0"/>
                  </a:rPr>
                  <a:t>8913</a:t>
                </a:r>
              </a:p>
              <a:p>
                <a:pPr algn="ctr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31974" y="4786322"/>
            <a:ext cx="1784804" cy="1357321"/>
            <a:chOff x="2211" y="816"/>
            <a:chExt cx="1406" cy="454"/>
          </a:xfrm>
        </p:grpSpPr>
        <p:grpSp>
          <p:nvGrpSpPr>
            <p:cNvPr id="14" name="Rectangle 65"/>
            <p:cNvGrpSpPr>
              <a:grpSpLocks/>
            </p:cNvGrpSpPr>
            <p:nvPr/>
          </p:nvGrpSpPr>
          <p:grpSpPr bwMode="auto">
            <a:xfrm>
              <a:off x="2197" y="808"/>
              <a:ext cx="1430" cy="201"/>
              <a:chOff x="5059680" y="6102096"/>
              <a:chExt cx="2542032" cy="701040"/>
            </a:xfrm>
          </p:grpSpPr>
          <p:pic>
            <p:nvPicPr>
              <p:cNvPr id="14475" name="Rectangle 6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59680" y="6102096"/>
                <a:ext cx="2542032" cy="701040"/>
              </a:xfrm>
              <a:prstGeom prst="rect">
                <a:avLst/>
              </a:prstGeom>
              <a:noFill/>
            </p:spPr>
          </p:pic>
          <p:sp>
            <p:nvSpPr>
              <p:cNvPr id="14476" name="Text Box 140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4" cy="656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Начальник гарнизона</a:t>
                </a:r>
              </a:p>
            </p:txBody>
          </p:sp>
        </p:grpSp>
        <p:grpSp>
          <p:nvGrpSpPr>
            <p:cNvPr id="15" name="Rectangle 66"/>
            <p:cNvGrpSpPr>
              <a:grpSpLocks/>
            </p:cNvGrpSpPr>
            <p:nvPr/>
          </p:nvGrpSpPr>
          <p:grpSpPr bwMode="auto">
            <a:xfrm>
              <a:off x="2197" y="997"/>
              <a:ext cx="1430" cy="279"/>
              <a:chOff x="5059680" y="6760464"/>
              <a:chExt cx="2542032" cy="975360"/>
            </a:xfrm>
          </p:grpSpPr>
          <p:pic>
            <p:nvPicPr>
              <p:cNvPr id="14478" name="Rectangle 6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59680" y="6760464"/>
                <a:ext cx="2542032" cy="975360"/>
              </a:xfrm>
              <a:prstGeom prst="rect">
                <a:avLst/>
              </a:prstGeom>
              <a:noFill/>
            </p:spPr>
          </p:pic>
          <p:sp>
            <p:nvSpPr>
              <p:cNvPr id="14479" name="Text Box 143"/>
              <p:cNvSpPr txBox="1">
                <a:spLocks noChangeArrowheads="1"/>
              </p:cNvSpPr>
              <p:nvPr/>
            </p:nvSpPr>
            <p:spPr bwMode="auto">
              <a:xfrm>
                <a:off x="5084763" y="6786059"/>
                <a:ext cx="2498725" cy="929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Пивоваров С.И.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91-353,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90179" y="2783795"/>
            <a:ext cx="1785938" cy="684893"/>
            <a:chOff x="2211" y="816"/>
            <a:chExt cx="1406" cy="517"/>
          </a:xfrm>
        </p:grpSpPr>
        <p:grpSp>
          <p:nvGrpSpPr>
            <p:cNvPr id="17" name="Rectangle 68"/>
            <p:cNvGrpSpPr>
              <a:grpSpLocks/>
            </p:cNvGrpSpPr>
            <p:nvPr/>
          </p:nvGrpSpPr>
          <p:grpSpPr bwMode="auto">
            <a:xfrm>
              <a:off x="2196" y="802"/>
              <a:ext cx="1433" cy="250"/>
              <a:chOff x="9339072" y="3870960"/>
              <a:chExt cx="2548128" cy="463296"/>
            </a:xfrm>
          </p:grpSpPr>
          <p:pic>
            <p:nvPicPr>
              <p:cNvPr id="14469" name="Rectangle 6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339072" y="387096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70" name="Text Box 134"/>
              <p:cNvSpPr txBox="1">
                <a:spLocks noChangeArrowheads="1"/>
              </p:cNvSpPr>
              <p:nvPr/>
            </p:nvSpPr>
            <p:spPr bwMode="auto">
              <a:xfrm>
                <a:off x="9366250" y="3897313"/>
                <a:ext cx="2500313" cy="42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РОВД</a:t>
                </a:r>
              </a:p>
            </p:txBody>
          </p:sp>
        </p:grpSp>
        <p:grpSp>
          <p:nvGrpSpPr>
            <p:cNvPr id="18" name="Rectangle 69"/>
            <p:cNvGrpSpPr>
              <a:grpSpLocks/>
            </p:cNvGrpSpPr>
            <p:nvPr/>
          </p:nvGrpSpPr>
          <p:grpSpPr bwMode="auto">
            <a:xfrm>
              <a:off x="2196" y="1029"/>
              <a:ext cx="1433" cy="316"/>
              <a:chOff x="9339072" y="4291584"/>
              <a:chExt cx="2548128" cy="585216"/>
            </a:xfrm>
          </p:grpSpPr>
          <p:pic>
            <p:nvPicPr>
              <p:cNvPr id="14472" name="Rectangle 6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339072" y="4291584"/>
                <a:ext cx="2548128" cy="585216"/>
              </a:xfrm>
              <a:prstGeom prst="rect">
                <a:avLst/>
              </a:prstGeom>
              <a:noFill/>
            </p:spPr>
          </p:pic>
          <p:sp>
            <p:nvSpPr>
              <p:cNvPr id="14473" name="Text Box 137"/>
              <p:cNvSpPr txBox="1">
                <a:spLocks noChangeArrowheads="1"/>
              </p:cNvSpPr>
              <p:nvPr/>
            </p:nvSpPr>
            <p:spPr bwMode="auto">
              <a:xfrm>
                <a:off x="9366250" y="4318317"/>
                <a:ext cx="2500313" cy="537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Начальник Лузин С.Н.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91-808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636134" y="2704420"/>
            <a:ext cx="1721304" cy="737054"/>
            <a:chOff x="2211" y="816"/>
            <a:chExt cx="1406" cy="454"/>
          </a:xfrm>
        </p:grpSpPr>
        <p:grpSp>
          <p:nvGrpSpPr>
            <p:cNvPr id="20" name="Rectangle 71"/>
            <p:cNvGrpSpPr>
              <a:grpSpLocks/>
            </p:cNvGrpSpPr>
            <p:nvPr/>
          </p:nvGrpSpPr>
          <p:grpSpPr bwMode="auto">
            <a:xfrm>
              <a:off x="2196" y="805"/>
              <a:ext cx="1430" cy="247"/>
              <a:chOff x="865632" y="3761232"/>
              <a:chExt cx="2450592" cy="560832"/>
            </a:xfrm>
          </p:grpSpPr>
          <p:pic>
            <p:nvPicPr>
              <p:cNvPr id="14463" name="Rectangle 71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65632" y="3761232"/>
                <a:ext cx="2450592" cy="560832"/>
              </a:xfrm>
              <a:prstGeom prst="rect">
                <a:avLst/>
              </a:prstGeom>
              <a:noFill/>
            </p:spPr>
          </p:pic>
          <p:sp>
            <p:nvSpPr>
              <p:cNvPr id="14464" name="Text Box 128"/>
              <p:cNvSpPr txBox="1">
                <a:spLocks noChangeArrowheads="1"/>
              </p:cNvSpPr>
              <p:nvPr/>
            </p:nvSpPr>
            <p:spPr bwMode="auto">
              <a:xfrm>
                <a:off x="890588" y="3786188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«</a:t>
                </a:r>
                <a:r>
                  <a:rPr lang="ru-RU" sz="1100" i="1" dirty="0" err="1" smtClean="0">
                    <a:cs typeface="Times New Roman" pitchFamily="18" charset="0"/>
                  </a:rPr>
                  <a:t>Сибирьгазсервис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21" name="Rectangle 72"/>
            <p:cNvGrpSpPr>
              <a:grpSpLocks/>
            </p:cNvGrpSpPr>
            <p:nvPr/>
          </p:nvGrpSpPr>
          <p:grpSpPr bwMode="auto">
            <a:xfrm>
              <a:off x="2196" y="1033"/>
              <a:ext cx="1430" cy="244"/>
              <a:chOff x="865632" y="4279392"/>
              <a:chExt cx="2450592" cy="554736"/>
            </a:xfrm>
          </p:grpSpPr>
          <p:pic>
            <p:nvPicPr>
              <p:cNvPr id="14466" name="Rectangle 72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65632" y="4279392"/>
                <a:ext cx="2450592" cy="554736"/>
              </a:xfrm>
              <a:prstGeom prst="rect">
                <a:avLst/>
              </a:prstGeom>
              <a:noFill/>
            </p:spPr>
          </p:pic>
          <p:sp>
            <p:nvSpPr>
              <p:cNvPr id="14467" name="Text Box 131"/>
              <p:cNvSpPr txBox="1">
                <a:spLocks noChangeArrowheads="1"/>
              </p:cNvSpPr>
              <p:nvPr/>
            </p:nvSpPr>
            <p:spPr bwMode="auto">
              <a:xfrm>
                <a:off x="890588" y="4302126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</a:t>
                </a:r>
                <a:r>
                  <a:rPr lang="ru-RU" sz="1100" dirty="0" err="1" smtClean="0">
                    <a:cs typeface="Times New Roman" pitchFamily="18" charset="0"/>
                  </a:rPr>
                  <a:t>Эйрих</a:t>
                </a:r>
                <a:r>
                  <a:rPr lang="ru-RU" sz="1100" dirty="0" smtClean="0">
                    <a:cs typeface="Times New Roman" pitchFamily="18" charset="0"/>
                  </a:rPr>
                  <a:t> В.Г.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8(38368)91-747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3517986" y="3357562"/>
            <a:ext cx="1933656" cy="1214446"/>
            <a:chOff x="2197" y="810"/>
            <a:chExt cx="1429" cy="710"/>
          </a:xfrm>
        </p:grpSpPr>
        <p:grpSp>
          <p:nvGrpSpPr>
            <p:cNvPr id="23" name="Rectangle 74"/>
            <p:cNvGrpSpPr>
              <a:grpSpLocks/>
            </p:cNvGrpSpPr>
            <p:nvPr/>
          </p:nvGrpSpPr>
          <p:grpSpPr bwMode="auto">
            <a:xfrm>
              <a:off x="2198" y="810"/>
              <a:ext cx="1428" cy="244"/>
              <a:chOff x="4925636" y="4407408"/>
              <a:chExt cx="2706662" cy="590679"/>
            </a:xfrm>
          </p:grpSpPr>
          <p:pic>
            <p:nvPicPr>
              <p:cNvPr id="14457" name="Rectangle 74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925636" y="4407408"/>
                <a:ext cx="2706662" cy="590679"/>
              </a:xfrm>
              <a:prstGeom prst="rect">
                <a:avLst/>
              </a:prstGeom>
              <a:noFill/>
            </p:spPr>
          </p:pic>
          <p:sp>
            <p:nvSpPr>
              <p:cNvPr id="14458" name="Text Box 122"/>
              <p:cNvSpPr txBox="1">
                <a:spLocks noChangeArrowheads="1"/>
              </p:cNvSpPr>
              <p:nvPr/>
            </p:nvSpPr>
            <p:spPr bwMode="auto">
              <a:xfrm>
                <a:off x="4949824" y="4435395"/>
                <a:ext cx="2665414" cy="55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ГО и ЧС</a:t>
                </a:r>
              </a:p>
            </p:txBody>
          </p:sp>
        </p:grpSp>
        <p:grpSp>
          <p:nvGrpSpPr>
            <p:cNvPr id="24" name="Rectangle 75"/>
            <p:cNvGrpSpPr>
              <a:grpSpLocks/>
            </p:cNvGrpSpPr>
            <p:nvPr/>
          </p:nvGrpSpPr>
          <p:grpSpPr bwMode="auto">
            <a:xfrm>
              <a:off x="2197" y="1037"/>
              <a:ext cx="1428" cy="483"/>
              <a:chOff x="4925568" y="4951813"/>
              <a:chExt cx="2706624" cy="1167024"/>
            </a:xfrm>
          </p:grpSpPr>
          <p:pic>
            <p:nvPicPr>
              <p:cNvPr id="14460" name="Rectangle 75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25568" y="4951813"/>
                <a:ext cx="2706624" cy="1167024"/>
              </a:xfrm>
              <a:prstGeom prst="rect">
                <a:avLst/>
              </a:prstGeom>
              <a:noFill/>
            </p:spPr>
          </p:pic>
          <p:sp>
            <p:nvSpPr>
              <p:cNvPr id="14461" name="Text Box 125"/>
              <p:cNvSpPr txBox="1">
                <a:spLocks noChangeArrowheads="1"/>
              </p:cNvSpPr>
              <p:nvPr/>
            </p:nvSpPr>
            <p:spPr bwMode="auto">
              <a:xfrm>
                <a:off x="4951722" y="5150549"/>
                <a:ext cx="2665413" cy="96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6690179" y="3805464"/>
            <a:ext cx="1785938" cy="837974"/>
            <a:chOff x="2211" y="816"/>
            <a:chExt cx="1406" cy="631"/>
          </a:xfrm>
        </p:grpSpPr>
        <p:grpSp>
          <p:nvGrpSpPr>
            <p:cNvPr id="26" name="Rectangle 77"/>
            <p:cNvGrpSpPr>
              <a:grpSpLocks/>
            </p:cNvGrpSpPr>
            <p:nvPr/>
          </p:nvGrpSpPr>
          <p:grpSpPr bwMode="auto">
            <a:xfrm>
              <a:off x="2196" y="803"/>
              <a:ext cx="1433" cy="249"/>
              <a:chOff x="9339072" y="5303520"/>
              <a:chExt cx="2548128" cy="463296"/>
            </a:xfrm>
          </p:grpSpPr>
          <p:pic>
            <p:nvPicPr>
              <p:cNvPr id="14451" name="Rectangle 77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339072" y="530352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52" name="Text Box 116"/>
              <p:cNvSpPr txBox="1">
                <a:spLocks noChangeArrowheads="1"/>
              </p:cNvSpPr>
              <p:nvPr/>
            </p:nvSpPr>
            <p:spPr bwMode="auto">
              <a:xfrm>
                <a:off x="9366250" y="5327650"/>
                <a:ext cx="2500313" cy="42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ЦРБ</a:t>
                </a:r>
              </a:p>
            </p:txBody>
          </p:sp>
        </p:grpSp>
        <p:grpSp>
          <p:nvGrpSpPr>
            <p:cNvPr id="27" name="Rectangle 78"/>
            <p:cNvGrpSpPr>
              <a:grpSpLocks/>
            </p:cNvGrpSpPr>
            <p:nvPr/>
          </p:nvGrpSpPr>
          <p:grpSpPr bwMode="auto">
            <a:xfrm>
              <a:off x="2196" y="1029"/>
              <a:ext cx="1433" cy="426"/>
              <a:chOff x="9339072" y="5724144"/>
              <a:chExt cx="2548128" cy="792480"/>
            </a:xfrm>
          </p:grpSpPr>
          <p:pic>
            <p:nvPicPr>
              <p:cNvPr id="14454" name="Rectangle 78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339072" y="5724144"/>
                <a:ext cx="2548128" cy="792480"/>
              </a:xfrm>
              <a:prstGeom prst="rect">
                <a:avLst/>
              </a:prstGeom>
              <a:noFill/>
            </p:spPr>
          </p:pic>
          <p:sp>
            <p:nvSpPr>
              <p:cNvPr id="14455" name="Text Box 119"/>
              <p:cNvSpPr txBox="1">
                <a:spLocks noChangeArrowheads="1"/>
              </p:cNvSpPr>
              <p:nvPr/>
            </p:nvSpPr>
            <p:spPr bwMode="auto">
              <a:xfrm>
                <a:off x="9366249" y="5749690"/>
                <a:ext cx="2500313" cy="75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 </a:t>
                </a:r>
                <a:r>
                  <a:rPr lang="ru-RU" sz="1100" dirty="0" smtClean="0">
                    <a:cs typeface="Times New Roman" pitchFamily="18" charset="0"/>
                  </a:rPr>
                  <a:t>. Зимин А.В.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91-689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6511018" y="4828268"/>
            <a:ext cx="1965099" cy="681491"/>
            <a:chOff x="2211" y="816"/>
            <a:chExt cx="1406" cy="513"/>
          </a:xfrm>
        </p:grpSpPr>
        <p:grpSp>
          <p:nvGrpSpPr>
            <p:cNvPr id="29" name="Rectangle 80"/>
            <p:cNvGrpSpPr>
              <a:grpSpLocks/>
            </p:cNvGrpSpPr>
            <p:nvPr/>
          </p:nvGrpSpPr>
          <p:grpSpPr bwMode="auto">
            <a:xfrm>
              <a:off x="2198" y="803"/>
              <a:ext cx="1430" cy="249"/>
              <a:chOff x="9089136" y="6736080"/>
              <a:chExt cx="2798064" cy="463296"/>
            </a:xfrm>
          </p:grpSpPr>
          <p:pic>
            <p:nvPicPr>
              <p:cNvPr id="14445" name="Rectangle 80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089136" y="6736080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46" name="Text Box 110"/>
              <p:cNvSpPr txBox="1">
                <a:spLocks noChangeArrowheads="1"/>
              </p:cNvSpPr>
              <p:nvPr/>
            </p:nvSpPr>
            <p:spPr bwMode="auto">
              <a:xfrm>
                <a:off x="9115425" y="6759575"/>
                <a:ext cx="2751138" cy="422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 </a:t>
                </a:r>
                <a:endParaRPr lang="ru-RU" sz="1100" i="1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ветеринарная </a:t>
                </a:r>
                <a:r>
                  <a:rPr lang="ru-RU" sz="1100" i="1" dirty="0" smtClean="0">
                    <a:cs typeface="Times New Roman" pitchFamily="18" charset="0"/>
                  </a:rPr>
                  <a:t>станция 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30" name="Rectangle 81"/>
            <p:cNvGrpSpPr>
              <a:grpSpLocks/>
            </p:cNvGrpSpPr>
            <p:nvPr/>
          </p:nvGrpSpPr>
          <p:grpSpPr bwMode="auto">
            <a:xfrm>
              <a:off x="2198" y="1030"/>
              <a:ext cx="1430" cy="308"/>
              <a:chOff x="9089136" y="7156704"/>
              <a:chExt cx="2798064" cy="573024"/>
            </a:xfrm>
          </p:grpSpPr>
          <p:pic>
            <p:nvPicPr>
              <p:cNvPr id="14448" name="Rectangle 81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9089136" y="7156704"/>
                <a:ext cx="2798064" cy="573024"/>
              </a:xfrm>
              <a:prstGeom prst="rect">
                <a:avLst/>
              </a:prstGeom>
              <a:noFill/>
            </p:spPr>
          </p:pic>
          <p:sp>
            <p:nvSpPr>
              <p:cNvPr id="14449" name="Text Box 113"/>
              <p:cNvSpPr txBox="1">
                <a:spLocks noChangeArrowheads="1"/>
              </p:cNvSpPr>
              <p:nvPr/>
            </p:nvSpPr>
            <p:spPr bwMode="auto">
              <a:xfrm>
                <a:off x="9115425" y="7181754"/>
                <a:ext cx="2751138" cy="531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</a:t>
                </a:r>
                <a:r>
                  <a:rPr lang="ru-RU" sz="1100" dirty="0" smtClean="0">
                    <a:cs typeface="Times New Roman" pitchFamily="18" charset="0"/>
                  </a:rPr>
                  <a:t>. Сысоева А.Н.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8(38368)91-184 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636135" y="5070929"/>
            <a:ext cx="1843768" cy="637268"/>
            <a:chOff x="2211" y="816"/>
            <a:chExt cx="1406" cy="481"/>
          </a:xfrm>
        </p:grpSpPr>
        <p:grpSp>
          <p:nvGrpSpPr>
            <p:cNvPr id="64" name="Rectangle 83"/>
            <p:cNvGrpSpPr>
              <a:grpSpLocks/>
            </p:cNvGrpSpPr>
            <p:nvPr/>
          </p:nvGrpSpPr>
          <p:grpSpPr bwMode="auto">
            <a:xfrm>
              <a:off x="2197" y="804"/>
              <a:ext cx="1431" cy="250"/>
              <a:chOff x="865632" y="7077456"/>
              <a:chExt cx="2627376" cy="463296"/>
            </a:xfrm>
          </p:grpSpPr>
          <p:pic>
            <p:nvPicPr>
              <p:cNvPr id="14439" name="Rectangle 83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65632" y="7077456"/>
                <a:ext cx="2627376" cy="463296"/>
              </a:xfrm>
              <a:prstGeom prst="rect">
                <a:avLst/>
              </a:prstGeom>
              <a:noFill/>
            </p:spPr>
          </p:pic>
          <p:sp>
            <p:nvSpPr>
              <p:cNvPr id="14440" name="Text Box 104"/>
              <p:cNvSpPr txBox="1">
                <a:spLocks noChangeArrowheads="1"/>
              </p:cNvSpPr>
              <p:nvPr/>
            </p:nvSpPr>
            <p:spPr bwMode="auto">
              <a:xfrm>
                <a:off x="890588" y="7099300"/>
                <a:ext cx="258127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ОАО </a:t>
                </a:r>
                <a:r>
                  <a:rPr lang="ru-RU" sz="1100" i="1" dirty="0" smtClean="0">
                    <a:cs typeface="Times New Roman" pitchFamily="18" charset="0"/>
                  </a:rPr>
                  <a:t>«Татарские Электросети»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5" name="Rectangle 84"/>
            <p:cNvGrpSpPr>
              <a:grpSpLocks/>
            </p:cNvGrpSpPr>
            <p:nvPr/>
          </p:nvGrpSpPr>
          <p:grpSpPr bwMode="auto">
            <a:xfrm>
              <a:off x="2197" y="1031"/>
              <a:ext cx="1431" cy="276"/>
              <a:chOff x="865632" y="7498080"/>
              <a:chExt cx="2627376" cy="512064"/>
            </a:xfrm>
          </p:grpSpPr>
          <p:pic>
            <p:nvPicPr>
              <p:cNvPr id="14442" name="Rectangle 84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65632" y="7498080"/>
                <a:ext cx="2627376" cy="512064"/>
              </a:xfrm>
              <a:prstGeom prst="rect">
                <a:avLst/>
              </a:prstGeom>
              <a:noFill/>
            </p:spPr>
          </p:pic>
          <p:sp>
            <p:nvSpPr>
              <p:cNvPr id="14443" name="Text Box 107"/>
              <p:cNvSpPr txBox="1">
                <a:spLocks noChangeArrowheads="1"/>
              </p:cNvSpPr>
              <p:nvPr/>
            </p:nvSpPr>
            <p:spPr bwMode="auto">
              <a:xfrm>
                <a:off x="890588" y="7520347"/>
                <a:ext cx="258127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Рук. </a:t>
                </a:r>
                <a:r>
                  <a:rPr lang="ru-RU" sz="1100" dirty="0" smtClean="0">
                    <a:cs typeface="Times New Roman" pitchFamily="18" charset="0"/>
                  </a:rPr>
                  <a:t> Егорушкин А.Ф.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91-134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Group 92"/>
          <p:cNvGrpSpPr>
            <a:grpSpLocks/>
          </p:cNvGrpSpPr>
          <p:nvPr/>
        </p:nvGrpSpPr>
        <p:grpSpPr bwMode="auto">
          <a:xfrm>
            <a:off x="6511018" y="5792107"/>
            <a:ext cx="1965099" cy="637268"/>
            <a:chOff x="2211" y="816"/>
            <a:chExt cx="1406" cy="481"/>
          </a:xfrm>
        </p:grpSpPr>
        <p:grpSp>
          <p:nvGrpSpPr>
            <p:cNvPr id="67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14433" name="Rectangle 93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34" name="Text Box 98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ЦГСЭН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8" name="Rectangle 94"/>
            <p:cNvGrpSpPr>
              <a:grpSpLocks/>
            </p:cNvGrpSpPr>
            <p:nvPr/>
          </p:nvGrpSpPr>
          <p:grpSpPr bwMode="auto"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14436" name="Rectangle 94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</p:spPr>
          </p:pic>
          <p:sp>
            <p:nvSpPr>
              <p:cNvPr id="14437" name="Text Box 101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smtClean="0">
                    <a:cs typeface="Times New Roman" pitchFamily="18" charset="0"/>
                  </a:rPr>
                  <a:t>Васина Н.А.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8(872310) 38-55</a:t>
                </a:r>
              </a:p>
            </p:txBody>
          </p:sp>
        </p:grpSp>
      </p:grpSp>
      <p:sp>
        <p:nvSpPr>
          <p:cNvPr id="14368" name="Line 95"/>
          <p:cNvSpPr>
            <a:spLocks noChangeShapeType="1"/>
          </p:cNvSpPr>
          <p:nvPr/>
        </p:nvSpPr>
        <p:spPr bwMode="auto">
          <a:xfrm flipH="1" flipV="1">
            <a:off x="2479902" y="4653642"/>
            <a:ext cx="1091965" cy="20411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69" name="Line 96"/>
          <p:cNvSpPr>
            <a:spLocks noChangeShapeType="1"/>
          </p:cNvSpPr>
          <p:nvPr/>
        </p:nvSpPr>
        <p:spPr bwMode="auto">
          <a:xfrm flipH="1">
            <a:off x="2479903" y="4908777"/>
            <a:ext cx="1071562" cy="3571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0" name="Line 97"/>
          <p:cNvSpPr>
            <a:spLocks noChangeShapeType="1"/>
          </p:cNvSpPr>
          <p:nvPr/>
        </p:nvSpPr>
        <p:spPr bwMode="auto">
          <a:xfrm flipH="1" flipV="1">
            <a:off x="2377848" y="3929062"/>
            <a:ext cx="1122581" cy="85725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1" name="Line 98"/>
          <p:cNvSpPr>
            <a:spLocks noChangeShapeType="1"/>
          </p:cNvSpPr>
          <p:nvPr/>
        </p:nvSpPr>
        <p:spPr bwMode="auto">
          <a:xfrm flipH="1" flipV="1">
            <a:off x="2377848" y="3089956"/>
            <a:ext cx="1265457" cy="1767804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2" name="Line 99"/>
          <p:cNvSpPr>
            <a:spLocks noChangeShapeType="1"/>
          </p:cNvSpPr>
          <p:nvPr/>
        </p:nvSpPr>
        <p:spPr bwMode="auto">
          <a:xfrm flipH="1">
            <a:off x="5439456" y="4110491"/>
            <a:ext cx="1224643" cy="58397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3" name="Line 100"/>
          <p:cNvSpPr>
            <a:spLocks noChangeShapeType="1"/>
          </p:cNvSpPr>
          <p:nvPr/>
        </p:nvSpPr>
        <p:spPr bwMode="auto">
          <a:xfrm flipH="1" flipV="1">
            <a:off x="5439456" y="4847546"/>
            <a:ext cx="969509" cy="26533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4" name="Line 101"/>
          <p:cNvSpPr>
            <a:spLocks noChangeShapeType="1"/>
          </p:cNvSpPr>
          <p:nvPr/>
        </p:nvSpPr>
        <p:spPr bwMode="auto">
          <a:xfrm flipH="1" flipV="1">
            <a:off x="5439456" y="5051652"/>
            <a:ext cx="1020536" cy="9286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5" name="Line 102"/>
          <p:cNvSpPr>
            <a:spLocks noChangeShapeType="1"/>
          </p:cNvSpPr>
          <p:nvPr/>
        </p:nvSpPr>
        <p:spPr bwMode="auto">
          <a:xfrm flipH="1">
            <a:off x="5357818" y="3140982"/>
            <a:ext cx="1306280" cy="157390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6" name="Line 104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7" name="Line 106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8" name="Line 107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9" name="Line 108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0" name="Line 109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1" name="Line 110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2" name="Line 112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3" name="Line 113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4" name="Line 114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5" name="Line 115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6" name="Line 117"/>
          <p:cNvSpPr>
            <a:spLocks noChangeShapeType="1"/>
          </p:cNvSpPr>
          <p:nvPr/>
        </p:nvSpPr>
        <p:spPr bwMode="auto">
          <a:xfrm>
            <a:off x="317501" y="2452688"/>
            <a:ext cx="318633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7" name="Line 119"/>
          <p:cNvSpPr>
            <a:spLocks noChangeShapeType="1"/>
          </p:cNvSpPr>
          <p:nvPr/>
        </p:nvSpPr>
        <p:spPr bwMode="auto">
          <a:xfrm>
            <a:off x="317500" y="5337402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8" name="Line 120"/>
          <p:cNvSpPr>
            <a:spLocks noChangeShapeType="1"/>
          </p:cNvSpPr>
          <p:nvPr/>
        </p:nvSpPr>
        <p:spPr bwMode="auto">
          <a:xfrm>
            <a:off x="317500" y="469900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9" name="Line 121"/>
          <p:cNvSpPr>
            <a:spLocks noChangeShapeType="1"/>
          </p:cNvSpPr>
          <p:nvPr/>
        </p:nvSpPr>
        <p:spPr bwMode="auto">
          <a:xfrm>
            <a:off x="317500" y="3933599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0" name="Line 122"/>
          <p:cNvSpPr>
            <a:spLocks noChangeShapeType="1"/>
          </p:cNvSpPr>
          <p:nvPr/>
        </p:nvSpPr>
        <p:spPr bwMode="auto">
          <a:xfrm>
            <a:off x="317500" y="308542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69" name="Group 123"/>
          <p:cNvGrpSpPr>
            <a:grpSpLocks/>
          </p:cNvGrpSpPr>
          <p:nvPr/>
        </p:nvGrpSpPr>
        <p:grpSpPr bwMode="auto">
          <a:xfrm>
            <a:off x="3613610" y="1217945"/>
            <a:ext cx="1750686" cy="745271"/>
            <a:chOff x="2196" y="715"/>
            <a:chExt cx="1430" cy="563"/>
          </a:xfrm>
        </p:grpSpPr>
        <p:grpSp>
          <p:nvGrpSpPr>
            <p:cNvPr id="70" name="Rectangle 124"/>
            <p:cNvGrpSpPr>
              <a:grpSpLocks/>
            </p:cNvGrpSpPr>
            <p:nvPr/>
          </p:nvGrpSpPr>
          <p:grpSpPr bwMode="auto">
            <a:xfrm>
              <a:off x="2196" y="715"/>
              <a:ext cx="1430" cy="375"/>
              <a:chOff x="5059680" y="1701071"/>
              <a:chExt cx="2450592" cy="692384"/>
            </a:xfrm>
          </p:grpSpPr>
          <p:pic>
            <p:nvPicPr>
              <p:cNvPr id="14427" name="Rectangle 124"/>
              <p:cNvPicPr>
                <a:picLocks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059680" y="1859813"/>
                <a:ext cx="2450592" cy="533642"/>
              </a:xfrm>
              <a:prstGeom prst="rect">
                <a:avLst/>
              </a:prstGeom>
              <a:noFill/>
            </p:spPr>
          </p:pic>
          <p:sp>
            <p:nvSpPr>
              <p:cNvPr id="14428" name="Text Box 92"/>
              <p:cNvSpPr txBox="1">
                <a:spLocks noChangeArrowheads="1"/>
              </p:cNvSpPr>
              <p:nvPr/>
            </p:nvSpPr>
            <p:spPr bwMode="auto">
              <a:xfrm>
                <a:off x="5084763" y="1701071"/>
                <a:ext cx="2409825" cy="61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ГУ  МЧС по НСО ОДС</a:t>
                </a:r>
              </a:p>
              <a:p>
                <a:pPr algn="ctr" defTabSz="896830"/>
                <a:endParaRPr lang="ru-RU" sz="8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1" name="Rectangle 125"/>
            <p:cNvGrpSpPr>
              <a:grpSpLocks/>
            </p:cNvGrpSpPr>
            <p:nvPr/>
          </p:nvGrpSpPr>
          <p:grpSpPr bwMode="auto">
            <a:xfrm>
              <a:off x="2196" y="1028"/>
              <a:ext cx="1430" cy="250"/>
              <a:chOff x="5059680" y="2286000"/>
              <a:chExt cx="2450592" cy="463296"/>
            </a:xfrm>
          </p:grpSpPr>
          <p:pic>
            <p:nvPicPr>
              <p:cNvPr id="14430" name="Rectangle 125"/>
              <p:cNvPicPr>
                <a:picLocks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5059680" y="2286000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31" name="Text Box 95"/>
              <p:cNvSpPr txBox="1">
                <a:spLocks noChangeArrowheads="1"/>
              </p:cNvSpPr>
              <p:nvPr/>
            </p:nvSpPr>
            <p:spPr bwMode="auto">
              <a:xfrm>
                <a:off x="5084763" y="2312988"/>
                <a:ext cx="240982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8-(383)223-28-62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392" name="Line 127"/>
          <p:cNvSpPr>
            <a:spLocks noChangeShapeType="1"/>
          </p:cNvSpPr>
          <p:nvPr/>
        </p:nvSpPr>
        <p:spPr bwMode="auto">
          <a:xfrm>
            <a:off x="5353277" y="1653268"/>
            <a:ext cx="509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3" name="Line 131"/>
          <p:cNvSpPr>
            <a:spLocks noChangeShapeType="1"/>
          </p:cNvSpPr>
          <p:nvPr/>
        </p:nvSpPr>
        <p:spPr bwMode="auto">
          <a:xfrm>
            <a:off x="2995839" y="1653268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4" name="Line 132"/>
          <p:cNvSpPr>
            <a:spLocks noChangeShapeType="1"/>
          </p:cNvSpPr>
          <p:nvPr/>
        </p:nvSpPr>
        <p:spPr bwMode="auto">
          <a:xfrm flipV="1">
            <a:off x="2995839" y="4616224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5" name="Полилиния 103"/>
          <p:cNvSpPr>
            <a:spLocks noChangeArrowheads="1"/>
          </p:cNvSpPr>
          <p:nvPr/>
        </p:nvSpPr>
        <p:spPr bwMode="auto">
          <a:xfrm>
            <a:off x="4500562" y="3214686"/>
            <a:ext cx="0" cy="141741"/>
          </a:xfrm>
          <a:custGeom>
            <a:avLst/>
            <a:gdLst>
              <a:gd name="T0" fmla="*/ 0 h 199696"/>
              <a:gd name="T1" fmla="*/ 132414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65298" tIns="32649" rIns="65298" bIns="32649"/>
          <a:lstStyle/>
          <a:p>
            <a:pPr defTabSz="912703"/>
            <a:endParaRPr lang="ru-RU" sz="1100" dirty="0">
              <a:cs typeface="Times New Roman" pitchFamily="18" charset="0"/>
            </a:endParaRPr>
          </a:p>
        </p:txBody>
      </p:sp>
      <p:cxnSp>
        <p:nvCxnSpPr>
          <p:cNvPr id="14396" name="Прямая соединительная линия 81"/>
          <p:cNvCxnSpPr>
            <a:cxnSpLocks noChangeShapeType="1"/>
            <a:stCxn id="14403" idx="0"/>
            <a:endCxn id="14386" idx="0"/>
          </p:cNvCxnSpPr>
          <p:nvPr/>
        </p:nvCxnSpPr>
        <p:spPr bwMode="auto">
          <a:xfrm rot="5400000" flipH="1">
            <a:off x="-1482611" y="4252799"/>
            <a:ext cx="3619500" cy="1927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7" name="Прямая соединительная линия 83"/>
          <p:cNvCxnSpPr>
            <a:cxnSpLocks noChangeShapeType="1"/>
            <a:stCxn id="14377" idx="0"/>
            <a:endCxn id="14381" idx="1"/>
          </p:cNvCxnSpPr>
          <p:nvPr/>
        </p:nvCxnSpPr>
        <p:spPr bwMode="auto">
          <a:xfrm rot="5400000" flipH="1">
            <a:off x="7067778" y="4243161"/>
            <a:ext cx="3580946" cy="226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8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4373562" y="4627570"/>
            <a:ext cx="255134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99" name="Прямая соединительная линия 129"/>
          <p:cNvCxnSpPr>
            <a:cxnSpLocks noChangeShapeType="1"/>
            <a:stCxn id="14393" idx="0"/>
            <a:endCxn id="14394" idx="0"/>
          </p:cNvCxnSpPr>
          <p:nvPr/>
        </p:nvCxnSpPr>
        <p:spPr bwMode="auto">
          <a:xfrm rot="5400000">
            <a:off x="1514362" y="3134746"/>
            <a:ext cx="2964089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0" name="Прямая соединительная линия 131"/>
          <p:cNvCxnSpPr>
            <a:cxnSpLocks noChangeShapeType="1"/>
            <a:stCxn id="14392" idx="1"/>
          </p:cNvCxnSpPr>
          <p:nvPr/>
        </p:nvCxnSpPr>
        <p:spPr bwMode="auto">
          <a:xfrm rot="-5400000" flipH="1" flipV="1">
            <a:off x="4921250" y="2594429"/>
            <a:ext cx="188232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1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4392840" y="2051277"/>
            <a:ext cx="198438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grpSp>
        <p:nvGrpSpPr>
          <p:cNvPr id="72" name="Group 82"/>
          <p:cNvGrpSpPr>
            <a:grpSpLocks/>
          </p:cNvGrpSpPr>
          <p:nvPr/>
        </p:nvGrpSpPr>
        <p:grpSpPr bwMode="auto">
          <a:xfrm>
            <a:off x="626427" y="4327610"/>
            <a:ext cx="1872313" cy="670391"/>
            <a:chOff x="2198" y="801"/>
            <a:chExt cx="1474" cy="506"/>
          </a:xfrm>
        </p:grpSpPr>
        <p:grpSp>
          <p:nvGrpSpPr>
            <p:cNvPr id="73" name="Rectangle 83"/>
            <p:cNvGrpSpPr>
              <a:grpSpLocks/>
            </p:cNvGrpSpPr>
            <p:nvPr/>
          </p:nvGrpSpPr>
          <p:grpSpPr bwMode="auto">
            <a:xfrm>
              <a:off x="2198" y="801"/>
              <a:ext cx="1474" cy="253"/>
              <a:chOff x="876558" y="6084789"/>
              <a:chExt cx="2624530" cy="471253"/>
            </a:xfrm>
          </p:grpSpPr>
          <p:pic>
            <p:nvPicPr>
              <p:cNvPr id="14421" name="Rectangle 83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76558" y="6084789"/>
                <a:ext cx="2543999" cy="471253"/>
              </a:xfrm>
              <a:prstGeom prst="rect">
                <a:avLst/>
              </a:prstGeom>
              <a:noFill/>
            </p:spPr>
          </p:pic>
          <p:sp>
            <p:nvSpPr>
              <p:cNvPr id="14422" name="Text Box 86"/>
              <p:cNvSpPr txBox="1">
                <a:spLocks noChangeArrowheads="1"/>
              </p:cNvSpPr>
              <p:nvPr/>
            </p:nvSpPr>
            <p:spPr bwMode="auto">
              <a:xfrm>
                <a:off x="897923" y="6111946"/>
                <a:ext cx="2603165" cy="42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МУП </a:t>
                </a:r>
                <a:r>
                  <a:rPr lang="ru-RU" sz="1100" i="1" dirty="0" smtClean="0">
                    <a:cs typeface="Times New Roman" pitchFamily="18" charset="0"/>
                  </a:rPr>
                  <a:t>«</a:t>
                </a:r>
                <a:r>
                  <a:rPr lang="ru-RU" sz="1100" i="1" dirty="0" err="1" smtClean="0">
                    <a:cs typeface="Times New Roman" pitchFamily="18" charset="0"/>
                  </a:rPr>
                  <a:t>Барабо-Юдинское</a:t>
                </a:r>
                <a:r>
                  <a:rPr lang="ru-RU" sz="1100" i="1" dirty="0" smtClean="0">
                    <a:cs typeface="Times New Roman" pitchFamily="18" charset="0"/>
                  </a:rPr>
                  <a:t> ЖКХ»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4" name="Rectangle 84"/>
            <p:cNvGrpSpPr>
              <a:grpSpLocks/>
            </p:cNvGrpSpPr>
            <p:nvPr/>
          </p:nvGrpSpPr>
          <p:grpSpPr bwMode="auto">
            <a:xfrm>
              <a:off x="2198" y="1028"/>
              <a:ext cx="1429" cy="279"/>
              <a:chOff x="877824" y="6480048"/>
              <a:chExt cx="2542032" cy="518160"/>
            </a:xfrm>
          </p:grpSpPr>
          <p:pic>
            <p:nvPicPr>
              <p:cNvPr id="14424" name="Rectangle 84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877824" y="6480048"/>
                <a:ext cx="2542032" cy="518160"/>
              </a:xfrm>
              <a:prstGeom prst="rect">
                <a:avLst/>
              </a:prstGeom>
              <a:noFill/>
            </p:spPr>
          </p:pic>
          <p:sp>
            <p:nvSpPr>
              <p:cNvPr id="14425" name="Text Box 89"/>
              <p:cNvSpPr txBox="1">
                <a:spLocks noChangeArrowheads="1"/>
              </p:cNvSpPr>
              <p:nvPr/>
            </p:nvSpPr>
            <p:spPr bwMode="auto">
              <a:xfrm>
                <a:off x="900113" y="6507522"/>
                <a:ext cx="2500312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Директор </a:t>
                </a:r>
                <a:r>
                  <a:rPr lang="ru-RU" sz="1100" dirty="0" err="1" smtClean="0">
                    <a:cs typeface="Times New Roman" pitchFamily="18" charset="0"/>
                  </a:rPr>
                  <a:t>Мицура</a:t>
                </a:r>
                <a:r>
                  <a:rPr lang="ru-RU" sz="1100" dirty="0" smtClean="0">
                    <a:cs typeface="Times New Roman" pitchFamily="18" charset="0"/>
                  </a:rPr>
                  <a:t> В.Н.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8(38368)93-237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3" name="Line 119"/>
          <p:cNvSpPr>
            <a:spLocks noChangeShapeType="1"/>
          </p:cNvSpPr>
          <p:nvPr/>
        </p:nvSpPr>
        <p:spPr bwMode="auto">
          <a:xfrm>
            <a:off x="336777" y="6072188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75" name="Group 82"/>
          <p:cNvGrpSpPr>
            <a:grpSpLocks/>
          </p:cNvGrpSpPr>
          <p:nvPr/>
        </p:nvGrpSpPr>
        <p:grpSpPr bwMode="auto">
          <a:xfrm>
            <a:off x="642938" y="3582081"/>
            <a:ext cx="1721304" cy="637268"/>
            <a:chOff x="2211" y="816"/>
            <a:chExt cx="1406" cy="481"/>
          </a:xfrm>
        </p:grpSpPr>
        <p:grpSp>
          <p:nvGrpSpPr>
            <p:cNvPr id="76" name="Rectangle 83"/>
            <p:cNvGrpSpPr>
              <a:grpSpLocks/>
            </p:cNvGrpSpPr>
            <p:nvPr/>
          </p:nvGrpSpPr>
          <p:grpSpPr bwMode="auto">
            <a:xfrm>
              <a:off x="2198" y="804"/>
              <a:ext cx="1430" cy="250"/>
              <a:chOff x="877824" y="4992624"/>
              <a:chExt cx="2450592" cy="463296"/>
            </a:xfrm>
          </p:grpSpPr>
          <p:pic>
            <p:nvPicPr>
              <p:cNvPr id="14415" name="Rectangle 83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877824" y="4992624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16" name="Text Box 80"/>
              <p:cNvSpPr txBox="1">
                <a:spLocks noChangeArrowheads="1"/>
              </p:cNvSpPr>
              <p:nvPr/>
            </p:nvSpPr>
            <p:spPr bwMode="auto">
              <a:xfrm>
                <a:off x="900113" y="5014913"/>
                <a:ext cx="240982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РУЭС </a:t>
                </a:r>
              </a:p>
            </p:txBody>
          </p:sp>
        </p:grpSp>
        <p:grpSp>
          <p:nvGrpSpPr>
            <p:cNvPr id="77" name="Rectangle 84"/>
            <p:cNvGrpSpPr>
              <a:grpSpLocks/>
            </p:cNvGrpSpPr>
            <p:nvPr/>
          </p:nvGrpSpPr>
          <p:grpSpPr bwMode="auto">
            <a:xfrm>
              <a:off x="2198" y="1031"/>
              <a:ext cx="1430" cy="276"/>
              <a:chOff x="877824" y="5413248"/>
              <a:chExt cx="2450592" cy="512064"/>
            </a:xfrm>
          </p:grpSpPr>
          <p:pic>
            <p:nvPicPr>
              <p:cNvPr id="14418" name="Rectangle 84"/>
              <p:cNvPicPr>
                <a:picLocks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77824" y="5413248"/>
                <a:ext cx="2450592" cy="512064"/>
              </a:xfrm>
              <a:prstGeom prst="rect">
                <a:avLst/>
              </a:prstGeom>
              <a:noFill/>
            </p:spPr>
          </p:pic>
          <p:sp>
            <p:nvSpPr>
              <p:cNvPr id="14419" name="Text Box 83"/>
              <p:cNvSpPr txBox="1">
                <a:spLocks noChangeArrowheads="1"/>
              </p:cNvSpPr>
              <p:nvPr/>
            </p:nvSpPr>
            <p:spPr bwMode="auto">
              <a:xfrm>
                <a:off x="900113" y="5435960"/>
                <a:ext cx="240982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Рук. </a:t>
                </a:r>
                <a:r>
                  <a:rPr lang="ru-RU" sz="1100" dirty="0" err="1" smtClean="0">
                    <a:cs typeface="Times New Roman" pitchFamily="18" charset="0"/>
                  </a:rPr>
                  <a:t>Зудилов</a:t>
                </a:r>
                <a:r>
                  <a:rPr lang="ru-RU" sz="1100" dirty="0" smtClean="0">
                    <a:cs typeface="Times New Roman" pitchFamily="18" charset="0"/>
                  </a:rPr>
                  <a:t> Е.Н.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8(38368)91-140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5" name="Line 96"/>
          <p:cNvSpPr>
            <a:spLocks noChangeShapeType="1"/>
          </p:cNvSpPr>
          <p:nvPr/>
        </p:nvSpPr>
        <p:spPr bwMode="auto">
          <a:xfrm flipH="1">
            <a:off x="2479903" y="5163911"/>
            <a:ext cx="1071562" cy="86745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298" tIns="32649" rIns="65298" bIns="32649"/>
          <a:lstStyle/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ПАСПОРТ ТЕРРИТОРИИ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</a:rPr>
              <a:t>д.БУГРИНОВКА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 МУНИЦИПАЛЬНОГО РАЙОНА</a:t>
            </a: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 </a:t>
            </a:r>
          </a:p>
        </p:txBody>
      </p:sp>
      <p:grpSp>
        <p:nvGrpSpPr>
          <p:cNvPr id="78" name="Group 92"/>
          <p:cNvGrpSpPr>
            <a:grpSpLocks/>
          </p:cNvGrpSpPr>
          <p:nvPr/>
        </p:nvGrpSpPr>
        <p:grpSpPr bwMode="auto">
          <a:xfrm>
            <a:off x="626425" y="5808710"/>
            <a:ext cx="1815152" cy="830700"/>
            <a:chOff x="2198" y="802"/>
            <a:chExt cx="1429" cy="627"/>
          </a:xfrm>
        </p:grpSpPr>
        <p:grpSp>
          <p:nvGrpSpPr>
            <p:cNvPr id="79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29" cy="250"/>
              <a:chOff x="877824" y="8132064"/>
              <a:chExt cx="2542032" cy="463296"/>
            </a:xfrm>
          </p:grpSpPr>
          <p:pic>
            <p:nvPicPr>
              <p:cNvPr id="14409" name="Rectangle 93"/>
              <p:cNvPicPr>
                <a:picLocks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877824" y="8132064"/>
                <a:ext cx="2542032" cy="463296"/>
              </a:xfrm>
              <a:prstGeom prst="rect">
                <a:avLst/>
              </a:prstGeom>
              <a:noFill/>
            </p:spPr>
          </p:pic>
          <p:sp>
            <p:nvSpPr>
              <p:cNvPr id="14410" name="Text Box 74"/>
              <p:cNvSpPr txBox="1">
                <a:spLocks noChangeArrowheads="1"/>
              </p:cNvSpPr>
              <p:nvPr/>
            </p:nvSpPr>
            <p:spPr bwMode="auto">
              <a:xfrm>
                <a:off x="900113" y="8158163"/>
                <a:ext cx="2500312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Лесничество</a:t>
                </a:r>
              </a:p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 «</a:t>
                </a:r>
                <a:r>
                  <a:rPr lang="ru-RU" sz="1100" i="1" dirty="0" err="1" smtClean="0">
                    <a:cs typeface="Times New Roman" pitchFamily="18" charset="0"/>
                  </a:rPr>
                  <a:t>Комфрт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80" name="Rectangle 94"/>
            <p:cNvGrpSpPr>
              <a:grpSpLocks/>
            </p:cNvGrpSpPr>
            <p:nvPr/>
          </p:nvGrpSpPr>
          <p:grpSpPr bwMode="auto">
            <a:xfrm>
              <a:off x="2198" y="1026"/>
              <a:ext cx="1429" cy="403"/>
              <a:chOff x="877824" y="8565711"/>
              <a:chExt cx="2542032" cy="750051"/>
            </a:xfrm>
          </p:grpSpPr>
          <p:pic>
            <p:nvPicPr>
              <p:cNvPr id="14412" name="Rectangle 94"/>
              <p:cNvPicPr>
                <a:picLocks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77824" y="8565711"/>
                <a:ext cx="2542032" cy="750051"/>
              </a:xfrm>
              <a:prstGeom prst="rect">
                <a:avLst/>
              </a:prstGeom>
              <a:noFill/>
            </p:spPr>
          </p:pic>
          <p:sp>
            <p:nvSpPr>
              <p:cNvPr id="14413" name="Text Box 77"/>
              <p:cNvSpPr txBox="1">
                <a:spLocks noChangeArrowheads="1"/>
              </p:cNvSpPr>
              <p:nvPr/>
            </p:nvSpPr>
            <p:spPr bwMode="auto">
              <a:xfrm>
                <a:off x="900114" y="8586672"/>
                <a:ext cx="2500313" cy="72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err="1" smtClean="0">
                    <a:cs typeface="Times New Roman" pitchFamily="18" charset="0"/>
                  </a:rPr>
                  <a:t>Зейдер</a:t>
                </a:r>
                <a:r>
                  <a:rPr lang="ru-RU" sz="1100" dirty="0" smtClean="0">
                    <a:cs typeface="Times New Roman" pitchFamily="18" charset="0"/>
                  </a:rPr>
                  <a:t> А.В.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97-888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14408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5439456" y="3531054"/>
            <a:ext cx="408214" cy="113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Box 169"/>
          <p:cNvSpPr txBox="1"/>
          <p:nvPr/>
        </p:nvSpPr>
        <p:spPr>
          <a:xfrm>
            <a:off x="3714744" y="371475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571868" y="3714752"/>
            <a:ext cx="18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Главный специалист </a:t>
            </a:r>
          </a:p>
          <a:p>
            <a:r>
              <a:rPr lang="ru-RU" sz="1000" dirty="0" smtClean="0"/>
              <a:t>                  Пышный В.А.</a:t>
            </a:r>
          </a:p>
          <a:p>
            <a:r>
              <a:rPr lang="ru-RU" sz="1000" dirty="0" smtClean="0"/>
              <a:t>                 8(38368)93-538</a:t>
            </a:r>
          </a:p>
          <a:p>
            <a:r>
              <a:rPr lang="ru-RU" sz="1000" dirty="0" smtClean="0"/>
              <a:t>ЕДДС  тел. 8 (38368)91-199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ПАСПОРТ ТЕРРИТОРИИ СЕЛЬСКОГО ПОСЕЛЕНИЯ </a:t>
            </a:r>
            <a:br>
              <a:rPr lang="ru-RU" sz="1400" dirty="0" smtClean="0"/>
            </a:br>
            <a:r>
              <a:rPr lang="ru-RU" sz="1400" dirty="0" smtClean="0"/>
              <a:t>обзорная карта наиболее значимых объектов прилегающих к сельскому поселению в границах района</a:t>
            </a:r>
            <a:endParaRPr lang="ru-RU" sz="1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3714752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429000"/>
            <a:ext cx="65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143380"/>
            <a:ext cx="966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143380"/>
            <a:ext cx="817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2643182"/>
            <a:ext cx="1146677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р.п. Чистоозерное 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214686"/>
            <a:ext cx="117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Чебаклы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214686"/>
            <a:ext cx="1696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Новопокровка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4572008"/>
            <a:ext cx="810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286256"/>
            <a:ext cx="1337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Павловка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5000636"/>
            <a:ext cx="935081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Варваровка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5572140"/>
            <a:ext cx="1426225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</a:t>
            </a:r>
            <a:r>
              <a:rPr lang="ru-RU" sz="800" dirty="0" err="1" smtClean="0"/>
              <a:t>Новокрасное</a:t>
            </a:r>
            <a:endParaRPr lang="ru-RU" sz="8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929058" y="2357430"/>
            <a:ext cx="582839" cy="281214"/>
            <a:chOff x="2290" y="4020"/>
            <a:chExt cx="768" cy="218"/>
          </a:xfrm>
        </p:grpSpPr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endParaRPr lang="ru-RU" sz="800" u="sng" dirty="0">
                <a:cs typeface="Times New Roman" pitchFamily="18" charset="0"/>
              </a:endParaRP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4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5357818" y="4000504"/>
            <a:ext cx="401411" cy="199571"/>
            <a:chOff x="4150" y="3838"/>
            <a:chExt cx="272" cy="91"/>
          </a:xfrm>
        </p:grpSpPr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18" name="Group 162"/>
          <p:cNvGrpSpPr>
            <a:grpSpLocks/>
          </p:cNvGrpSpPr>
          <p:nvPr/>
        </p:nvGrpSpPr>
        <p:grpSpPr bwMode="auto">
          <a:xfrm>
            <a:off x="3500430" y="2357430"/>
            <a:ext cx="401411" cy="199571"/>
            <a:chOff x="4150" y="3838"/>
            <a:chExt cx="272" cy="91"/>
          </a:xfrm>
        </p:grpSpPr>
        <p:sp>
          <p:nvSpPr>
            <p:cNvPr id="54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5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pic>
        <p:nvPicPr>
          <p:cNvPr id="57" name="Picture 60" descr="м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53"/>
          <p:cNvGrpSpPr>
            <a:grpSpLocks/>
          </p:cNvGrpSpPr>
          <p:nvPr/>
        </p:nvGrpSpPr>
        <p:grpSpPr bwMode="auto">
          <a:xfrm rot="12215286">
            <a:off x="2378634" y="5616749"/>
            <a:ext cx="256268" cy="159523"/>
            <a:chOff x="6757196" y="7872434"/>
            <a:chExt cx="1073158" cy="153323"/>
          </a:xfrm>
        </p:grpSpPr>
        <p:cxnSp>
          <p:nvCxnSpPr>
            <p:cNvPr id="5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68" name="TextBox 67"/>
          <p:cNvSpPr txBox="1"/>
          <p:nvPr/>
        </p:nvSpPr>
        <p:spPr>
          <a:xfrm>
            <a:off x="3571868" y="4929198"/>
            <a:ext cx="1365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Бугриновка</a:t>
            </a:r>
            <a:endParaRPr lang="ru-RU" sz="800" dirty="0"/>
          </a:p>
        </p:txBody>
      </p:sp>
      <p:grpSp>
        <p:nvGrpSpPr>
          <p:cNvPr id="20" name="Группа 153"/>
          <p:cNvGrpSpPr>
            <a:grpSpLocks/>
          </p:cNvGrpSpPr>
          <p:nvPr/>
        </p:nvGrpSpPr>
        <p:grpSpPr bwMode="auto">
          <a:xfrm rot="7893903">
            <a:off x="4143372" y="5357826"/>
            <a:ext cx="256268" cy="108857"/>
            <a:chOff x="6757196" y="7872434"/>
            <a:chExt cx="1073158" cy="153323"/>
          </a:xfrm>
        </p:grpSpPr>
        <p:cxnSp>
          <p:nvCxnSpPr>
            <p:cNvPr id="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1" name="Группа 153"/>
          <p:cNvGrpSpPr>
            <a:grpSpLocks/>
          </p:cNvGrpSpPr>
          <p:nvPr/>
        </p:nvGrpSpPr>
        <p:grpSpPr bwMode="auto">
          <a:xfrm rot="10800000">
            <a:off x="3857620" y="5643577"/>
            <a:ext cx="256268" cy="142875"/>
            <a:chOff x="6757196" y="7872434"/>
            <a:chExt cx="1073158" cy="153323"/>
          </a:xfrm>
        </p:grpSpPr>
        <p:cxnSp>
          <p:nvCxnSpPr>
            <p:cNvPr id="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" name="Группа 153"/>
          <p:cNvGrpSpPr>
            <a:grpSpLocks/>
          </p:cNvGrpSpPr>
          <p:nvPr/>
        </p:nvGrpSpPr>
        <p:grpSpPr bwMode="auto">
          <a:xfrm rot="9819978">
            <a:off x="3525466" y="5643444"/>
            <a:ext cx="256268" cy="137108"/>
            <a:chOff x="6757196" y="7872434"/>
            <a:chExt cx="1073158" cy="153323"/>
          </a:xfrm>
        </p:grpSpPr>
        <p:cxnSp>
          <p:nvCxnSpPr>
            <p:cNvPr id="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3" name="Группа 153"/>
          <p:cNvGrpSpPr>
            <a:grpSpLocks/>
          </p:cNvGrpSpPr>
          <p:nvPr/>
        </p:nvGrpSpPr>
        <p:grpSpPr bwMode="auto">
          <a:xfrm rot="10800000">
            <a:off x="3214678" y="5715016"/>
            <a:ext cx="256268" cy="142875"/>
            <a:chOff x="6757196" y="7872434"/>
            <a:chExt cx="1073158" cy="153323"/>
          </a:xfrm>
        </p:grpSpPr>
        <p:cxnSp>
          <p:nvCxnSpPr>
            <p:cNvPr id="1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4" name="Группа 153"/>
          <p:cNvGrpSpPr>
            <a:grpSpLocks/>
          </p:cNvGrpSpPr>
          <p:nvPr/>
        </p:nvGrpSpPr>
        <p:grpSpPr bwMode="auto">
          <a:xfrm rot="11728058">
            <a:off x="2687846" y="5654447"/>
            <a:ext cx="256268" cy="137701"/>
            <a:chOff x="6757196" y="7872434"/>
            <a:chExt cx="1073158" cy="153323"/>
          </a:xfrm>
        </p:grpSpPr>
        <p:cxnSp>
          <p:nvCxnSpPr>
            <p:cNvPr id="1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5" name="Группа 153"/>
          <p:cNvGrpSpPr>
            <a:grpSpLocks/>
          </p:cNvGrpSpPr>
          <p:nvPr/>
        </p:nvGrpSpPr>
        <p:grpSpPr bwMode="auto">
          <a:xfrm rot="9421585">
            <a:off x="5011709" y="4903454"/>
            <a:ext cx="256268" cy="108857"/>
            <a:chOff x="6757196" y="7872434"/>
            <a:chExt cx="1073158" cy="153323"/>
          </a:xfrm>
        </p:grpSpPr>
        <p:cxnSp>
          <p:nvCxnSpPr>
            <p:cNvPr id="12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6" name="Группа 153"/>
          <p:cNvGrpSpPr>
            <a:grpSpLocks/>
          </p:cNvGrpSpPr>
          <p:nvPr/>
        </p:nvGrpSpPr>
        <p:grpSpPr bwMode="auto">
          <a:xfrm rot="10800000">
            <a:off x="4714876" y="5000635"/>
            <a:ext cx="256268" cy="142875"/>
            <a:chOff x="6757196" y="7872434"/>
            <a:chExt cx="1073158" cy="153323"/>
          </a:xfrm>
        </p:grpSpPr>
        <p:cxnSp>
          <p:nvCxnSpPr>
            <p:cNvPr id="13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7" name="Группа 153"/>
          <p:cNvGrpSpPr>
            <a:grpSpLocks/>
          </p:cNvGrpSpPr>
          <p:nvPr/>
        </p:nvGrpSpPr>
        <p:grpSpPr bwMode="auto">
          <a:xfrm rot="8195988">
            <a:off x="4357686" y="5143512"/>
            <a:ext cx="256268" cy="108857"/>
            <a:chOff x="6757196" y="7872434"/>
            <a:chExt cx="1073158" cy="153323"/>
          </a:xfrm>
        </p:grpSpPr>
        <p:cxnSp>
          <p:nvCxnSpPr>
            <p:cNvPr id="14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8" name="Группа 153"/>
          <p:cNvGrpSpPr>
            <a:grpSpLocks/>
          </p:cNvGrpSpPr>
          <p:nvPr/>
        </p:nvGrpSpPr>
        <p:grpSpPr bwMode="auto">
          <a:xfrm rot="13929146">
            <a:off x="1493629" y="5938039"/>
            <a:ext cx="256268" cy="108857"/>
            <a:chOff x="6757196" y="7872434"/>
            <a:chExt cx="1073158" cy="153323"/>
          </a:xfrm>
        </p:grpSpPr>
        <p:cxnSp>
          <p:nvCxnSpPr>
            <p:cNvPr id="15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9" name="Группа 153"/>
          <p:cNvGrpSpPr>
            <a:grpSpLocks/>
          </p:cNvGrpSpPr>
          <p:nvPr/>
        </p:nvGrpSpPr>
        <p:grpSpPr bwMode="auto">
          <a:xfrm rot="8037138">
            <a:off x="1643024" y="5576296"/>
            <a:ext cx="256268" cy="108857"/>
            <a:chOff x="6757196" y="7872434"/>
            <a:chExt cx="1073158" cy="153323"/>
          </a:xfrm>
        </p:grpSpPr>
        <p:cxnSp>
          <p:nvCxnSpPr>
            <p:cNvPr id="16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30" name="Группа 153"/>
          <p:cNvGrpSpPr>
            <a:grpSpLocks/>
          </p:cNvGrpSpPr>
          <p:nvPr/>
        </p:nvGrpSpPr>
        <p:grpSpPr bwMode="auto">
          <a:xfrm rot="8997071">
            <a:off x="1867389" y="5414672"/>
            <a:ext cx="256268" cy="108857"/>
            <a:chOff x="6757196" y="7872434"/>
            <a:chExt cx="1073158" cy="153323"/>
          </a:xfrm>
        </p:grpSpPr>
        <p:cxnSp>
          <p:nvCxnSpPr>
            <p:cNvPr id="1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31" name="Группа 153"/>
          <p:cNvGrpSpPr>
            <a:grpSpLocks/>
          </p:cNvGrpSpPr>
          <p:nvPr/>
        </p:nvGrpSpPr>
        <p:grpSpPr bwMode="auto">
          <a:xfrm rot="12420409">
            <a:off x="2153851" y="5481514"/>
            <a:ext cx="256268" cy="108857"/>
            <a:chOff x="6757196" y="7872434"/>
            <a:chExt cx="1073158" cy="153323"/>
          </a:xfrm>
        </p:grpSpPr>
        <p:cxnSp>
          <p:nvCxnSpPr>
            <p:cNvPr id="1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5" name="Группа 153"/>
          <p:cNvGrpSpPr>
            <a:grpSpLocks/>
          </p:cNvGrpSpPr>
          <p:nvPr/>
        </p:nvGrpSpPr>
        <p:grpSpPr bwMode="auto">
          <a:xfrm rot="10800000">
            <a:off x="5357818" y="4786322"/>
            <a:ext cx="256268" cy="108857"/>
            <a:chOff x="6757196" y="7872434"/>
            <a:chExt cx="1073158" cy="153323"/>
          </a:xfrm>
        </p:grpSpPr>
        <p:cxnSp>
          <p:nvCxnSpPr>
            <p:cNvPr id="1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6" name="Группа 153"/>
          <p:cNvGrpSpPr>
            <a:grpSpLocks/>
          </p:cNvGrpSpPr>
          <p:nvPr/>
        </p:nvGrpSpPr>
        <p:grpSpPr bwMode="auto">
          <a:xfrm rot="8048299">
            <a:off x="4037103" y="5511033"/>
            <a:ext cx="256268" cy="150764"/>
            <a:chOff x="6757196" y="7872434"/>
            <a:chExt cx="1073158" cy="153323"/>
          </a:xfrm>
        </p:grpSpPr>
        <p:cxnSp>
          <p:nvCxnSpPr>
            <p:cNvPr id="2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7" name="Группа 153"/>
          <p:cNvGrpSpPr>
            <a:grpSpLocks/>
          </p:cNvGrpSpPr>
          <p:nvPr/>
        </p:nvGrpSpPr>
        <p:grpSpPr bwMode="auto">
          <a:xfrm rot="10800000">
            <a:off x="2928926" y="5715016"/>
            <a:ext cx="256268" cy="108857"/>
            <a:chOff x="6757196" y="7872434"/>
            <a:chExt cx="1073158" cy="153323"/>
          </a:xfrm>
        </p:grpSpPr>
        <p:cxnSp>
          <p:nvCxnSpPr>
            <p:cNvPr id="2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19" name="Freeform 67"/>
          <p:cNvSpPr>
            <a:spLocks/>
          </p:cNvSpPr>
          <p:nvPr/>
        </p:nvSpPr>
        <p:spPr bwMode="auto">
          <a:xfrm>
            <a:off x="3929058" y="2143116"/>
            <a:ext cx="404680" cy="178541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159 h 159"/>
              <a:gd name="T4" fmla="*/ 3 w 291"/>
              <a:gd name="T5" fmla="*/ 114 h 159"/>
              <a:gd name="T6" fmla="*/ 3 w 291"/>
              <a:gd name="T7" fmla="*/ 39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91350" tIns="45675" rIns="91350" bIns="45675"/>
          <a:lstStyle/>
          <a:p>
            <a:pPr defTabSz="1276350"/>
            <a:r>
              <a:rPr lang="ru-RU" sz="800" dirty="0" smtClean="0"/>
              <a:t>ПЧ-75</a:t>
            </a:r>
            <a:endParaRPr lang="ru-RU" sz="8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2286000" y="2571744"/>
            <a:ext cx="121443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Лесничество</a:t>
            </a:r>
          </a:p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ООО «</a:t>
            </a:r>
            <a:r>
              <a:rPr lang="ru-RU" sz="800" i="1" dirty="0" err="1" smtClean="0">
                <a:cs typeface="Times New Roman" pitchFamily="18" charset="0"/>
              </a:rPr>
              <a:t>Комфрт</a:t>
            </a:r>
            <a:r>
              <a:rPr lang="ru-RU" sz="800" i="1" dirty="0" smtClean="0">
                <a:cs typeface="Times New Roman" pitchFamily="18" charset="0"/>
              </a:rPr>
              <a:t>»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22" name="Oval 115" descr="Темный диагональный 2"/>
          <p:cNvSpPr>
            <a:spLocks noChangeArrowheads="1"/>
          </p:cNvSpPr>
          <p:nvPr/>
        </p:nvSpPr>
        <p:spPr bwMode="auto">
          <a:xfrm>
            <a:off x="4786314" y="3929066"/>
            <a:ext cx="303212" cy="274638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5-конечная звезда 55"/>
          <p:cNvSpPr/>
          <p:nvPr/>
        </p:nvSpPr>
        <p:spPr bwMode="auto">
          <a:xfrm>
            <a:off x="3286116" y="2571744"/>
            <a:ext cx="428628" cy="285752"/>
          </a:xfrm>
          <a:prstGeom prst="star5">
            <a:avLst>
              <a:gd name="adj" fmla="val 20488"/>
              <a:gd name="hf" fmla="val 105146"/>
              <a:gd name="vf" fmla="val 110557"/>
            </a:avLst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29058" y="2357429"/>
            <a:ext cx="785818" cy="2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ЦРБ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30" name="Овал 229"/>
          <p:cNvSpPr/>
          <p:nvPr/>
        </p:nvSpPr>
        <p:spPr>
          <a:xfrm>
            <a:off x="4000496" y="5143512"/>
            <a:ext cx="285752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Блок-схема: ручной ввод 230"/>
          <p:cNvSpPr/>
          <p:nvPr/>
        </p:nvSpPr>
        <p:spPr>
          <a:xfrm>
            <a:off x="4214810" y="3571876"/>
            <a:ext cx="428628" cy="285752"/>
          </a:xfrm>
          <a:prstGeom prst="flowChartManualInp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ДПО</a:t>
            </a:r>
            <a:endParaRPr lang="ru-RU" sz="800" dirty="0"/>
          </a:p>
        </p:txBody>
      </p:sp>
      <p:cxnSp>
        <p:nvCxnSpPr>
          <p:cNvPr id="233" name="Прямая соединительная линия 232"/>
          <p:cNvCxnSpPr>
            <a:stCxn id="231" idx="3"/>
          </p:cNvCxnSpPr>
          <p:nvPr/>
        </p:nvCxnSpPr>
        <p:spPr>
          <a:xfrm>
            <a:off x="4643438" y="3714752"/>
            <a:ext cx="1588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2322</Words>
  <PresentationFormat>Экран (4:3)</PresentationFormat>
  <Paragraphs>843</Paragraphs>
  <Slides>29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CorelDRAW</vt:lpstr>
      <vt:lpstr>Clip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ПАСПОРТ ТЕРРИТОРИИ СЕЛЬСКОГО ПОСЕЛЕНИЯ  обзорная карта наиболее значимых объектов прилегающих к сельскому поселению в границах района</vt:lpstr>
      <vt:lpstr>ПАСПОРТ ТЕРРИТОРИИ СЕЛЬСКОГО ПОСЕЛЕНИЯ обзорная карта наиболее значимых объектов прилегающих к сельскому поселению в границах пятикилометровой зоны</vt:lpstr>
      <vt:lpstr>Сведения о наличии средств массовой информации на территории д. Бугриновка Чистоозрного района Новосибирской области</vt:lpstr>
      <vt:lpstr>РИСКИ ВОЗНИКНОВЕНИЯ ЧС  НА ТРАНСПОРТЕ</vt:lpstr>
      <vt:lpstr>Слайд 13</vt:lpstr>
      <vt:lpstr>Слайд 14</vt:lpstr>
      <vt:lpstr>РИСКИ ВОЗНИКНОВЕНИЯ ТЕХНОГЕННЫХ ЧС  </vt:lpstr>
      <vt:lpstr>Слайд 16</vt:lpstr>
      <vt:lpstr>Слайд 17</vt:lpstr>
      <vt:lpstr>Слайд 18</vt:lpstr>
      <vt:lpstr>РИСКИ ВОЗНИКНОВЕНИЯ ЧС  НА ГАЗО-, НЕФТЕПРОВОДАХ</vt:lpstr>
      <vt:lpstr>Слайд 20</vt:lpstr>
      <vt:lpstr>Слайд 21</vt:lpstr>
      <vt:lpstr>РИСКИ ВОЗНИКНОВЕНИЯ ПОЖАРОВ</vt:lpstr>
      <vt:lpstr>Слайд 23</vt:lpstr>
      <vt:lpstr>РИСКИ ВОЗНИКНОВЕНИЯ ЧС ПРИРОДНОГО ХАРАКТЕРА</vt:lpstr>
      <vt:lpstr>Слайд 25</vt:lpstr>
      <vt:lpstr>Слайд 26</vt:lpstr>
      <vt:lpstr>ИНФОРМАЦИОННО -СПРАВОЧНЫЕ МАТЕРИАЛЫ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19</cp:revision>
  <dcterms:modified xsi:type="dcterms:W3CDTF">2015-03-10T08:07:22Z</dcterms:modified>
</cp:coreProperties>
</file>